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4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47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C5C8F-2BEC-CD40-BEF3-B6363044B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F6E9C5-9EED-FF4C-9734-DE2665F8CB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E71D0-84DE-7142-AFEC-C8C1CA03B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588B4C-E135-B44F-A860-5C2EE4A17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DBCBF1-DAA3-7247-82B9-E641D0A52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981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BF7827-08D1-5348-9CD2-06668AA00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5BAB2B3-50C4-F543-B4B6-342EF4AE43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AC6E2-8BFE-E545-92F3-37542A122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0B51FB-85BD-CC45-8192-DC4AE969C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821B2-BA73-6A41-BE29-983A7BDE7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78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37B040-D4B9-8647-9BA3-56FFA5487E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B5DD2D-F6D9-524F-98E3-ACF4DB4B7D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127BB-58F9-9B40-90CA-D4A2678F83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961BB-EBA4-0743-B37F-F541AD3BA9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08566-3796-4E4D-8C38-2B74964E3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621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CCFA3-2628-A649-A826-3683F27E8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6EC1B-C48F-4C44-9DF0-EDC7D32715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932376-EF2C-7242-9AE4-089DF9474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7ED844-EDF6-344A-A4B5-02F8EE354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835A60-0F8F-344F-883A-09214A63D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995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ACCDC-D56A-E84F-8D87-D2AAF76DD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A50E0C-91A0-1D4F-87F8-BBC72D5FA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193F86-A6AD-9D42-8276-D6AF47F8A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24D6CA-7CF7-B44E-9DBD-1BB74A868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F9339E-B174-BE4A-957D-46CAD6E24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96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0515A1-66ED-344B-8707-C0EAFC1D21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D6161C-4AC9-4D46-9DB2-AA2FD8A398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9F40A7-C3B1-6C43-8B80-CB8163BD2F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556A6F-827D-D34C-A544-223180AC38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47358D-4B52-BE46-8223-90484783B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0778DA-37CB-FE44-B358-FC13F170B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820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2DF7E-9938-1243-881D-E944CB512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8A5816-793B-F446-A1E8-7D1F17F09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5044C4-7B05-CF41-83DD-DBC6DB0ABE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30BF60-499A-754D-B31E-87BF4DE687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95B71F-3655-0441-A7EB-26E2E7367C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10D45E4-5577-3349-9359-C63DCC7C2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9A3D736-D84E-2047-9FF3-8A26451084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C42EF9-9E33-F54C-BAF2-CC14869F9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43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FEB760-116E-0E49-9581-1EFAC03F1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C1AF9F-8EF3-C346-A09C-473D8F3DA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EA5138-5702-8245-9B7F-86E8995FF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8FB413-FE9A-224D-B30A-676AA12A2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906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6166D3-2A20-3246-B8F0-A988DE7F09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4A0044-3856-454D-AC28-C0461DED9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7A6015-4458-9845-AB66-2311FECF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E2E62-41C9-DB4A-9261-853763C24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F02C39-FD9A-3F43-9CDB-21C4E5DD6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ADB5A-B5D4-BE4F-BF75-51D87BE83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78197C-B5FE-624F-A70F-42BBD11ED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29BE42-76EF-A742-A229-D1C986F1D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1AD8F2-5FFB-BC40-8738-B23737CA5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1708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2361E-4B26-0549-ACBF-B2C561DE8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8ABAD0-CAAB-4344-8ECF-BF0C84DA5B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7DAB32-0F99-C64F-AA15-888B39B2D1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FA72E6-79CD-F944-BF17-A77DB278E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09A96B-47F8-CD41-BE0F-A3C553132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3CF6846-AC86-304C-B29E-814386802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213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0804B3-7BD1-E942-A728-D257856B3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63FC2E-83A9-244F-91AA-C8151B92C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CF4334-754C-454D-AADE-7E9F24C9CF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60E4F-3C83-1E46-A8DF-CC0C9CF37F5B}" type="datetimeFigureOut">
              <a:rPr lang="en-US" smtClean="0"/>
              <a:t>12/27/23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2C740E-3865-C348-B040-F8C2FD1046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AB549A-EC7A-8E4C-8ACC-8DB98022F2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58F58-4E48-2D43-A7AC-41F1916387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383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F24831E2-8519-4F48-9624-4EFBE0996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261" y="331115"/>
            <a:ext cx="3861478" cy="9492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D56F6E-E10D-F04F-9E81-61442A96DD1F}"/>
              </a:ext>
            </a:extLst>
          </p:cNvPr>
          <p:cNvSpPr/>
          <p:nvPr/>
        </p:nvSpPr>
        <p:spPr>
          <a:xfrm>
            <a:off x="3810000" y="416859"/>
            <a:ext cx="4572000" cy="7777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7AE0AE-BF4C-1B46-931B-0B4C96E60AD1}"/>
              </a:ext>
            </a:extLst>
          </p:cNvPr>
          <p:cNvSpPr/>
          <p:nvPr/>
        </p:nvSpPr>
        <p:spPr>
          <a:xfrm>
            <a:off x="412376" y="2008095"/>
            <a:ext cx="5329518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IllustrisTNG</a:t>
            </a:r>
            <a:r>
              <a:rPr lang="en-US" sz="3800" b="1" dirty="0">
                <a:solidFill>
                  <a:srgbClr val="FF0000"/>
                </a:solidFill>
              </a:rPr>
              <a:t> suite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F1A241-27DC-FF43-A31A-757D0D108611}"/>
              </a:ext>
            </a:extLst>
          </p:cNvPr>
          <p:cNvSpPr/>
          <p:nvPr/>
        </p:nvSpPr>
        <p:spPr>
          <a:xfrm>
            <a:off x="6450108" y="2008095"/>
            <a:ext cx="5329518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800" b="1" dirty="0">
                <a:solidFill>
                  <a:schemeClr val="accent1">
                    <a:lumMod val="75000"/>
                  </a:schemeClr>
                </a:solidFill>
              </a:rPr>
              <a:t>SIMBA suite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A86320-E301-C94D-AF24-7A6570484AAE}"/>
              </a:ext>
            </a:extLst>
          </p:cNvPr>
          <p:cNvSpPr/>
          <p:nvPr/>
        </p:nvSpPr>
        <p:spPr>
          <a:xfrm>
            <a:off x="412381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LH set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8E9725-68F1-464D-BA63-2C4706959FA2}"/>
              </a:ext>
            </a:extLst>
          </p:cNvPr>
          <p:cNvSpPr/>
          <p:nvPr/>
        </p:nvSpPr>
        <p:spPr>
          <a:xfrm>
            <a:off x="1775016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1P set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4622B2-4DA0-2A4B-9EC6-94EA7AD174DE}"/>
              </a:ext>
            </a:extLst>
          </p:cNvPr>
          <p:cNvSpPr/>
          <p:nvPr/>
        </p:nvSpPr>
        <p:spPr>
          <a:xfrm>
            <a:off x="3137651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CV set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95A5151-888B-1C44-864B-064CC61D36B9}"/>
              </a:ext>
            </a:extLst>
          </p:cNvPr>
          <p:cNvSpPr/>
          <p:nvPr/>
        </p:nvSpPr>
        <p:spPr>
          <a:xfrm>
            <a:off x="4500286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EX set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0F5FBC3-214F-294E-ACE8-0678FF7F3BA1}"/>
              </a:ext>
            </a:extLst>
          </p:cNvPr>
          <p:cNvSpPr/>
          <p:nvPr/>
        </p:nvSpPr>
        <p:spPr>
          <a:xfrm>
            <a:off x="6472521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LH set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0E979B4-2B4C-3548-900B-212184E5FFA8}"/>
              </a:ext>
            </a:extLst>
          </p:cNvPr>
          <p:cNvSpPr/>
          <p:nvPr/>
        </p:nvSpPr>
        <p:spPr>
          <a:xfrm>
            <a:off x="7835156" y="360165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1P set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00D09C8-36DC-0D46-854D-120F0C8FD838}"/>
              </a:ext>
            </a:extLst>
          </p:cNvPr>
          <p:cNvSpPr/>
          <p:nvPr/>
        </p:nvSpPr>
        <p:spPr>
          <a:xfrm>
            <a:off x="9197791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CV set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332F8AC-3A0F-9E48-A3EB-08C97F3584F0}"/>
              </a:ext>
            </a:extLst>
          </p:cNvPr>
          <p:cNvSpPr/>
          <p:nvPr/>
        </p:nvSpPr>
        <p:spPr>
          <a:xfrm>
            <a:off x="10560426" y="359933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6">
                    <a:lumMod val="75000"/>
                  </a:schemeClr>
                </a:solidFill>
              </a:rPr>
              <a:t>EX set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4CD6DD-6778-2641-9CE2-7460182FFB3D}"/>
              </a:ext>
            </a:extLst>
          </p:cNvPr>
          <p:cNvSpPr txBox="1"/>
          <p:nvPr/>
        </p:nvSpPr>
        <p:spPr>
          <a:xfrm>
            <a:off x="412376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B8A69A-1041-0945-80B3-786D135F8EAD}"/>
              </a:ext>
            </a:extLst>
          </p:cNvPr>
          <p:cNvSpPr txBox="1"/>
          <p:nvPr/>
        </p:nvSpPr>
        <p:spPr>
          <a:xfrm>
            <a:off x="1775011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61 sims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BF374F-0115-0E43-8D30-D3498A11F880}"/>
              </a:ext>
            </a:extLst>
          </p:cNvPr>
          <p:cNvSpPr txBox="1"/>
          <p:nvPr/>
        </p:nvSpPr>
        <p:spPr>
          <a:xfrm>
            <a:off x="3137648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80CA8E-84A9-1E49-BC67-B65E846815B2}"/>
              </a:ext>
            </a:extLst>
          </p:cNvPr>
          <p:cNvSpPr txBox="1"/>
          <p:nvPr/>
        </p:nvSpPr>
        <p:spPr>
          <a:xfrm>
            <a:off x="4500283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4169FCC-F50D-C348-A110-3AF5B2F50656}"/>
              </a:ext>
            </a:extLst>
          </p:cNvPr>
          <p:cNvSpPr txBox="1"/>
          <p:nvPr/>
        </p:nvSpPr>
        <p:spPr>
          <a:xfrm>
            <a:off x="6472512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2850B9-05C9-4C40-9C6F-C42ACF434F3F}"/>
              </a:ext>
            </a:extLst>
          </p:cNvPr>
          <p:cNvSpPr txBox="1"/>
          <p:nvPr/>
        </p:nvSpPr>
        <p:spPr>
          <a:xfrm>
            <a:off x="7835147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61 sims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3545299-432E-0643-9A7B-EF80933E6CF7}"/>
              </a:ext>
            </a:extLst>
          </p:cNvPr>
          <p:cNvSpPr txBox="1"/>
          <p:nvPr/>
        </p:nvSpPr>
        <p:spPr>
          <a:xfrm>
            <a:off x="9197784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9519FDB-DFED-394E-9DB0-B261F53313D3}"/>
              </a:ext>
            </a:extLst>
          </p:cNvPr>
          <p:cNvSpPr txBox="1"/>
          <p:nvPr/>
        </p:nvSpPr>
        <p:spPr>
          <a:xfrm>
            <a:off x="10560419" y="457392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92EC4E4A-AB73-544A-8AAC-6BF0FA164B1B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rot="5400000">
            <a:off x="4179833" y="91928"/>
            <a:ext cx="813470" cy="3018865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>
            <a:extLst>
              <a:ext uri="{FF2B5EF4-FFF2-40B4-BE49-F238E27FC236}">
                <a16:creationId xmlns:a16="http://schemas.microsoft.com/office/drawing/2014/main" id="{95F2FDF1-45DE-7B45-AE0B-0E225A849570}"/>
              </a:ext>
            </a:extLst>
          </p:cNvPr>
          <p:cNvCxnSpPr>
            <a:cxnSpLocks/>
            <a:stCxn id="4" idx="2"/>
            <a:endCxn id="6" idx="0"/>
          </p:cNvCxnSpPr>
          <p:nvPr/>
        </p:nvCxnSpPr>
        <p:spPr>
          <a:xfrm rot="16200000" flipH="1">
            <a:off x="7198698" y="91926"/>
            <a:ext cx="813470" cy="3018867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FC8B051E-F49B-8C41-BECD-C261B6264E2A}"/>
              </a:ext>
            </a:extLst>
          </p:cNvPr>
          <p:cNvCxnSpPr>
            <a:stCxn id="5" idx="2"/>
            <a:endCxn id="7" idx="0"/>
          </p:cNvCxnSpPr>
          <p:nvPr/>
        </p:nvCxnSpPr>
        <p:spPr>
          <a:xfrm rot="5400000">
            <a:off x="1641663" y="2166179"/>
            <a:ext cx="815791" cy="2055154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5134AA20-FC99-B144-A6AB-57439544A11E}"/>
              </a:ext>
            </a:extLst>
          </p:cNvPr>
          <p:cNvCxnSpPr>
            <a:cxnSpLocks/>
            <a:stCxn id="5" idx="2"/>
            <a:endCxn id="15" idx="0"/>
          </p:cNvCxnSpPr>
          <p:nvPr/>
        </p:nvCxnSpPr>
        <p:spPr>
          <a:xfrm rot="5400000">
            <a:off x="2322981" y="2847497"/>
            <a:ext cx="815791" cy="692519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>
            <a:extLst>
              <a:ext uri="{FF2B5EF4-FFF2-40B4-BE49-F238E27FC236}">
                <a16:creationId xmlns:a16="http://schemas.microsoft.com/office/drawing/2014/main" id="{FBF16D8D-303D-AD48-9247-98DC1762B1B7}"/>
              </a:ext>
            </a:extLst>
          </p:cNvPr>
          <p:cNvCxnSpPr>
            <a:cxnSpLocks/>
            <a:stCxn id="5" idx="2"/>
            <a:endCxn id="16" idx="0"/>
          </p:cNvCxnSpPr>
          <p:nvPr/>
        </p:nvCxnSpPr>
        <p:spPr>
          <a:xfrm rot="16200000" flipH="1">
            <a:off x="3005458" y="2857538"/>
            <a:ext cx="813470" cy="67011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A8CFF6E0-2CD8-C846-9DDE-BFB9FA8EA519}"/>
              </a:ext>
            </a:extLst>
          </p:cNvPr>
          <p:cNvCxnSpPr>
            <a:cxnSpLocks/>
            <a:stCxn id="5" idx="2"/>
            <a:endCxn id="17" idx="0"/>
          </p:cNvCxnSpPr>
          <p:nvPr/>
        </p:nvCxnSpPr>
        <p:spPr>
          <a:xfrm rot="16200000" flipH="1">
            <a:off x="3686775" y="2176220"/>
            <a:ext cx="813470" cy="2032751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Elbow Connector 49">
            <a:extLst>
              <a:ext uri="{FF2B5EF4-FFF2-40B4-BE49-F238E27FC236}">
                <a16:creationId xmlns:a16="http://schemas.microsoft.com/office/drawing/2014/main" id="{A78B1E5D-DD2A-0D4F-A349-20BD0EFDAD59}"/>
              </a:ext>
            </a:extLst>
          </p:cNvPr>
          <p:cNvCxnSpPr>
            <a:cxnSpLocks/>
            <a:stCxn id="6" idx="2"/>
            <a:endCxn id="20" idx="0"/>
          </p:cNvCxnSpPr>
          <p:nvPr/>
        </p:nvCxnSpPr>
        <p:spPr>
          <a:xfrm rot="16200000" flipH="1">
            <a:off x="9054394" y="2846334"/>
            <a:ext cx="813470" cy="692524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>
            <a:extLst>
              <a:ext uri="{FF2B5EF4-FFF2-40B4-BE49-F238E27FC236}">
                <a16:creationId xmlns:a16="http://schemas.microsoft.com/office/drawing/2014/main" id="{B322BE93-737A-194D-A819-3A3F9B834A81}"/>
              </a:ext>
            </a:extLst>
          </p:cNvPr>
          <p:cNvCxnSpPr>
            <a:cxnSpLocks/>
            <a:stCxn id="6" idx="2"/>
            <a:endCxn id="21" idx="0"/>
          </p:cNvCxnSpPr>
          <p:nvPr/>
        </p:nvCxnSpPr>
        <p:spPr>
          <a:xfrm rot="16200000" flipH="1">
            <a:off x="9735711" y="2165016"/>
            <a:ext cx="813470" cy="2055159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Elbow Connector 55">
            <a:extLst>
              <a:ext uri="{FF2B5EF4-FFF2-40B4-BE49-F238E27FC236}">
                <a16:creationId xmlns:a16="http://schemas.microsoft.com/office/drawing/2014/main" id="{47163850-F6F4-F449-A19F-E6ADBFE09EC6}"/>
              </a:ext>
            </a:extLst>
          </p:cNvPr>
          <p:cNvCxnSpPr>
            <a:cxnSpLocks/>
            <a:stCxn id="6" idx="2"/>
            <a:endCxn id="19" idx="0"/>
          </p:cNvCxnSpPr>
          <p:nvPr/>
        </p:nvCxnSpPr>
        <p:spPr>
          <a:xfrm rot="5400000">
            <a:off x="8371917" y="2858701"/>
            <a:ext cx="815791" cy="670111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Elbow Connector 58">
            <a:extLst>
              <a:ext uri="{FF2B5EF4-FFF2-40B4-BE49-F238E27FC236}">
                <a16:creationId xmlns:a16="http://schemas.microsoft.com/office/drawing/2014/main" id="{1C2D9147-FA47-DE47-AE25-588C715CA939}"/>
              </a:ext>
            </a:extLst>
          </p:cNvPr>
          <p:cNvCxnSpPr>
            <a:cxnSpLocks/>
            <a:stCxn id="6" idx="2"/>
            <a:endCxn id="18" idx="0"/>
          </p:cNvCxnSpPr>
          <p:nvPr/>
        </p:nvCxnSpPr>
        <p:spPr>
          <a:xfrm rot="5400000">
            <a:off x="7690599" y="2177383"/>
            <a:ext cx="815791" cy="2032746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4F27E99-A62E-E842-8935-2441608FCFFD}"/>
              </a:ext>
            </a:extLst>
          </p:cNvPr>
          <p:cNvSpPr/>
          <p:nvPr/>
        </p:nvSpPr>
        <p:spPr>
          <a:xfrm>
            <a:off x="1196786" y="5137754"/>
            <a:ext cx="9798426" cy="14276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A total of 2,184 state-of-the-art (magneto-)hydrodynamic simulations.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An N-body simulation for each (magneto-)hydrodynamic sim: 2,049 in total.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Total number of simulations in CAMELS: </a:t>
            </a:r>
            <a:r>
              <a:rPr lang="en-US" sz="2400" b="1" u="sng" dirty="0">
                <a:solidFill>
                  <a:srgbClr val="7030A0"/>
                </a:solidFill>
              </a:rPr>
              <a:t>4,233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2365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F24831E2-8519-4F48-9624-4EFBE09963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5261" y="331115"/>
            <a:ext cx="3861478" cy="94925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BD56F6E-E10D-F04F-9E81-61442A96DD1F}"/>
              </a:ext>
            </a:extLst>
          </p:cNvPr>
          <p:cNvSpPr/>
          <p:nvPr/>
        </p:nvSpPr>
        <p:spPr>
          <a:xfrm>
            <a:off x="3810000" y="416859"/>
            <a:ext cx="4572000" cy="7777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7AE0AE-BF4C-1B46-931B-0B4C96E60AD1}"/>
              </a:ext>
            </a:extLst>
          </p:cNvPr>
          <p:cNvSpPr/>
          <p:nvPr/>
        </p:nvSpPr>
        <p:spPr>
          <a:xfrm>
            <a:off x="2978331" y="1776960"/>
            <a:ext cx="6230984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err="1">
                <a:solidFill>
                  <a:srgbClr val="FF0000"/>
                </a:solidFill>
              </a:rPr>
              <a:t>IllustrisTNG</a:t>
            </a:r>
            <a:r>
              <a:rPr lang="en-US" sz="3600" b="1" dirty="0">
                <a:solidFill>
                  <a:srgbClr val="FF0000"/>
                </a:solidFill>
              </a:rPr>
              <a:t> | SIMBA | Astrid</a:t>
            </a:r>
            <a:endParaRPr lang="en-US" sz="3800" b="1" dirty="0">
              <a:solidFill>
                <a:srgbClr val="FF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A86320-E301-C94D-AF24-7A6570484AAE}"/>
              </a:ext>
            </a:extLst>
          </p:cNvPr>
          <p:cNvSpPr/>
          <p:nvPr/>
        </p:nvSpPr>
        <p:spPr>
          <a:xfrm>
            <a:off x="3431245" y="363458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LH set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28E9725-68F1-464D-BA63-2C4706959FA2}"/>
              </a:ext>
            </a:extLst>
          </p:cNvPr>
          <p:cNvSpPr/>
          <p:nvPr/>
        </p:nvSpPr>
        <p:spPr>
          <a:xfrm>
            <a:off x="4793880" y="363458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1P set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04622B2-4DA0-2A4B-9EC6-94EA7AD174DE}"/>
              </a:ext>
            </a:extLst>
          </p:cNvPr>
          <p:cNvSpPr/>
          <p:nvPr/>
        </p:nvSpPr>
        <p:spPr>
          <a:xfrm>
            <a:off x="6156515" y="363226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CV set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95A5151-888B-1C44-864B-064CC61D36B9}"/>
              </a:ext>
            </a:extLst>
          </p:cNvPr>
          <p:cNvSpPr/>
          <p:nvPr/>
        </p:nvSpPr>
        <p:spPr>
          <a:xfrm>
            <a:off x="7519150" y="3632261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2"/>
                </a:solidFill>
              </a:rPr>
              <a:t>EX set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B4CD6DD-6778-2641-9CE2-7460182FFB3D}"/>
              </a:ext>
            </a:extLst>
          </p:cNvPr>
          <p:cNvSpPr txBox="1"/>
          <p:nvPr/>
        </p:nvSpPr>
        <p:spPr>
          <a:xfrm>
            <a:off x="3431240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EB8A69A-1041-0945-80B3-786D135F8EAD}"/>
              </a:ext>
            </a:extLst>
          </p:cNvPr>
          <p:cNvSpPr txBox="1"/>
          <p:nvPr/>
        </p:nvSpPr>
        <p:spPr>
          <a:xfrm>
            <a:off x="4793875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61 sims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8BF374F-0115-0E43-8D30-D3498A11F880}"/>
              </a:ext>
            </a:extLst>
          </p:cNvPr>
          <p:cNvSpPr txBox="1"/>
          <p:nvPr/>
        </p:nvSpPr>
        <p:spPr>
          <a:xfrm>
            <a:off x="6156512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80CA8E-84A9-1E49-BC67-B65E846815B2}"/>
              </a:ext>
            </a:extLst>
          </p:cNvPr>
          <p:cNvSpPr txBox="1"/>
          <p:nvPr/>
        </p:nvSpPr>
        <p:spPr>
          <a:xfrm>
            <a:off x="7519147" y="4606850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cxnSp>
        <p:nvCxnSpPr>
          <p:cNvPr id="32" name="Elbow Connector 31">
            <a:extLst>
              <a:ext uri="{FF2B5EF4-FFF2-40B4-BE49-F238E27FC236}">
                <a16:creationId xmlns:a16="http://schemas.microsoft.com/office/drawing/2014/main" id="{92EC4E4A-AB73-544A-8AAC-6BF0FA164B1B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rot="5400000">
            <a:off x="5803745" y="1484704"/>
            <a:ext cx="582335" cy="2177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FC8B051E-F49B-8C41-BECD-C261B6264E2A}"/>
              </a:ext>
            </a:extLst>
          </p:cNvPr>
          <p:cNvCxnSpPr>
            <a:cxnSpLocks/>
            <a:stCxn id="5" idx="2"/>
            <a:endCxn id="7" idx="0"/>
          </p:cNvCxnSpPr>
          <p:nvPr/>
        </p:nvCxnSpPr>
        <p:spPr>
          <a:xfrm rot="5400000">
            <a:off x="4527406" y="2068165"/>
            <a:ext cx="1079856" cy="2052978"/>
          </a:xfrm>
          <a:prstGeom prst="bentConnector3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5134AA20-FC99-B144-A6AB-57439544A11E}"/>
              </a:ext>
            </a:extLst>
          </p:cNvPr>
          <p:cNvCxnSpPr>
            <a:cxnSpLocks/>
            <a:stCxn id="5" idx="2"/>
            <a:endCxn id="15" idx="0"/>
          </p:cNvCxnSpPr>
          <p:nvPr/>
        </p:nvCxnSpPr>
        <p:spPr>
          <a:xfrm rot="5400000">
            <a:off x="5208724" y="2749483"/>
            <a:ext cx="1079856" cy="690343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>
            <a:extLst>
              <a:ext uri="{FF2B5EF4-FFF2-40B4-BE49-F238E27FC236}">
                <a16:creationId xmlns:a16="http://schemas.microsoft.com/office/drawing/2014/main" id="{FBF16D8D-303D-AD48-9247-98DC1762B1B7}"/>
              </a:ext>
            </a:extLst>
          </p:cNvPr>
          <p:cNvCxnSpPr>
            <a:cxnSpLocks/>
            <a:stCxn id="5" idx="2"/>
            <a:endCxn id="16" idx="0"/>
          </p:cNvCxnSpPr>
          <p:nvPr/>
        </p:nvCxnSpPr>
        <p:spPr>
          <a:xfrm rot="16200000" flipH="1">
            <a:off x="5891202" y="2757347"/>
            <a:ext cx="1077535" cy="672292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A8CFF6E0-2CD8-C846-9DDE-BFB9FA8EA519}"/>
              </a:ext>
            </a:extLst>
          </p:cNvPr>
          <p:cNvCxnSpPr>
            <a:cxnSpLocks/>
            <a:stCxn id="5" idx="2"/>
            <a:endCxn id="17" idx="0"/>
          </p:cNvCxnSpPr>
          <p:nvPr/>
        </p:nvCxnSpPr>
        <p:spPr>
          <a:xfrm rot="16200000" flipH="1">
            <a:off x="6572519" y="2076029"/>
            <a:ext cx="1077535" cy="2034927"/>
          </a:xfrm>
          <a:prstGeom prst="bentConnector3">
            <a:avLst>
              <a:gd name="adj1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44F27E99-A62E-E842-8935-2441608FCFFD}"/>
              </a:ext>
            </a:extLst>
          </p:cNvPr>
          <p:cNvSpPr/>
          <p:nvPr/>
        </p:nvSpPr>
        <p:spPr>
          <a:xfrm>
            <a:off x="1196786" y="5137754"/>
            <a:ext cx="9798426" cy="14276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A total of 3,276 state-of-the-art (magneto-)hydrodynamic simulations.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An N-body simulation for each (magneto-)hydrodynamic sim: 3,049 in total.</a:t>
            </a:r>
          </a:p>
          <a:p>
            <a:pPr algn="ctr"/>
            <a:r>
              <a:rPr lang="en-US" sz="2400" b="1" dirty="0">
                <a:solidFill>
                  <a:srgbClr val="7030A0"/>
                </a:solidFill>
              </a:rPr>
              <a:t>Total number of simulations in CAMELS: </a:t>
            </a:r>
            <a:r>
              <a:rPr lang="en-US" sz="2400" b="1" u="sng" dirty="0">
                <a:solidFill>
                  <a:srgbClr val="7030A0"/>
                </a:solidFill>
              </a:rPr>
              <a:t>6,325</a:t>
            </a:r>
            <a:r>
              <a:rPr lang="en-US" sz="2400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A09D9F4-CE19-594B-BC6F-7E0AD9BBB1E4}"/>
              </a:ext>
            </a:extLst>
          </p:cNvPr>
          <p:cNvSpPr txBox="1"/>
          <p:nvPr/>
        </p:nvSpPr>
        <p:spPr>
          <a:xfrm>
            <a:off x="178251" y="1842677"/>
            <a:ext cx="17427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3 Suites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DADE9E8-F02A-F445-9612-E27AE105A575}"/>
              </a:ext>
            </a:extLst>
          </p:cNvPr>
          <p:cNvSpPr txBox="1"/>
          <p:nvPr/>
        </p:nvSpPr>
        <p:spPr>
          <a:xfrm>
            <a:off x="440046" y="3744145"/>
            <a:ext cx="1219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accent2"/>
                </a:solidFill>
              </a:rPr>
              <a:t>4 Sets</a:t>
            </a:r>
          </a:p>
        </p:txBody>
      </p:sp>
    </p:spTree>
    <p:extLst>
      <p:ext uri="{BB962C8B-B14F-4D97-AF65-F5344CB8AC3E}">
        <p14:creationId xmlns:p14="http://schemas.microsoft.com/office/powerpoint/2010/main" val="3623901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1D86DFF-E352-C83E-DA0D-4DEFE349FF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211" y="26319"/>
            <a:ext cx="3861478" cy="94925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D63EC57-2BC1-7633-F9A4-83A181EDA596}"/>
              </a:ext>
            </a:extLst>
          </p:cNvPr>
          <p:cNvSpPr/>
          <p:nvPr/>
        </p:nvSpPr>
        <p:spPr>
          <a:xfrm>
            <a:off x="3231949" y="112062"/>
            <a:ext cx="4572000" cy="77776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E6FC46-0310-7651-2AF4-9E408B66A7F2}"/>
              </a:ext>
            </a:extLst>
          </p:cNvPr>
          <p:cNvSpPr/>
          <p:nvPr/>
        </p:nvSpPr>
        <p:spPr>
          <a:xfrm>
            <a:off x="4635080" y="1692845"/>
            <a:ext cx="1765739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5000" dirty="0">
                <a:solidFill>
                  <a:srgbClr val="FF0000"/>
                </a:solidFill>
              </a:rPr>
              <a:t> Suite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2C691D81-BBF3-D795-EDF8-66D7A4605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235509"/>
              </p:ext>
            </p:extLst>
          </p:nvPr>
        </p:nvGraphicFramePr>
        <p:xfrm>
          <a:off x="8148333" y="1340048"/>
          <a:ext cx="3012968" cy="148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6484">
                  <a:extLst>
                    <a:ext uri="{9D8B030D-6E8A-4147-A177-3AD203B41FA5}">
                      <a16:colId xmlns:a16="http://schemas.microsoft.com/office/drawing/2014/main" val="3543720773"/>
                    </a:ext>
                  </a:extLst>
                </a:gridCol>
                <a:gridCol w="1506484">
                  <a:extLst>
                    <a:ext uri="{9D8B030D-6E8A-4147-A177-3AD203B41FA5}">
                      <a16:colId xmlns:a16="http://schemas.microsoft.com/office/drawing/2014/main" val="3719307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IllustrisTNG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SWIFT-EAGLE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2274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SIMBA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Ramses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562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Astrid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Enzo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45757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Magneticum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4077933"/>
                  </a:ext>
                </a:extLst>
              </a:tr>
            </a:tbl>
          </a:graphicData>
        </a:graphic>
      </p:graphicFrame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8111A6E-C88B-9B89-2A3C-314BDA98626C}"/>
              </a:ext>
            </a:extLst>
          </p:cNvPr>
          <p:cNvCxnSpPr>
            <a:cxnSpLocks/>
          </p:cNvCxnSpPr>
          <p:nvPr/>
        </p:nvCxnSpPr>
        <p:spPr>
          <a:xfrm flipV="1">
            <a:off x="6400819" y="1340048"/>
            <a:ext cx="1747513" cy="352796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3AC57FCF-822C-601F-B5D5-21C943BADB12}"/>
              </a:ext>
            </a:extLst>
          </p:cNvPr>
          <p:cNvSpPr/>
          <p:nvPr/>
        </p:nvSpPr>
        <p:spPr>
          <a:xfrm>
            <a:off x="2957542" y="4894983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LH set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B205D5-986B-3DC2-781E-793E9867857A}"/>
              </a:ext>
            </a:extLst>
          </p:cNvPr>
          <p:cNvSpPr/>
          <p:nvPr/>
        </p:nvSpPr>
        <p:spPr>
          <a:xfrm>
            <a:off x="4320177" y="4894983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1P set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02BBADD-3CD7-EC7C-346B-F257B90DDAAD}"/>
              </a:ext>
            </a:extLst>
          </p:cNvPr>
          <p:cNvSpPr/>
          <p:nvPr/>
        </p:nvSpPr>
        <p:spPr>
          <a:xfrm>
            <a:off x="5682812" y="489266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CV set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652FBBE-2E0B-9DA1-69D6-102A288BD90F}"/>
              </a:ext>
            </a:extLst>
          </p:cNvPr>
          <p:cNvSpPr/>
          <p:nvPr/>
        </p:nvSpPr>
        <p:spPr>
          <a:xfrm>
            <a:off x="7045447" y="489266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EX set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755F49D-C6B1-8698-7251-3B1E0455E3AF}"/>
              </a:ext>
            </a:extLst>
          </p:cNvPr>
          <p:cNvSpPr txBox="1"/>
          <p:nvPr/>
        </p:nvSpPr>
        <p:spPr>
          <a:xfrm>
            <a:off x="2957537" y="5689126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1,000 sims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6653E7F-42AD-8FAA-2ABB-5E3FFFBDB75D}"/>
                  </a:ext>
                </a:extLst>
              </p:cNvPr>
              <p:cNvSpPr txBox="1"/>
              <p:nvPr/>
            </p:nvSpPr>
            <p:spPr>
              <a:xfrm>
                <a:off x="4320172" y="5689126"/>
                <a:ext cx="121920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≥</m:t>
                    </m:r>
                  </m:oMath>
                </a14:m>
                <a:r>
                  <a:rPr lang="en-US" b="1" dirty="0"/>
                  <a:t> 21 sims</a:t>
                </a:r>
              </a:p>
            </p:txBody>
          </p:sp>
        </mc:Choice>
        <mc:Fallback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56653E7F-42AD-8FAA-2ABB-5E3FFFBDB7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20172" y="5689126"/>
                <a:ext cx="1219205" cy="369332"/>
              </a:xfrm>
              <a:prstGeom prst="rect">
                <a:avLst/>
              </a:prstGeom>
              <a:blipFill>
                <a:blip r:embed="rId3"/>
                <a:stretch>
                  <a:fillRect t="-6667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2190317D-C7F3-91E6-E6AC-AAF4B5E9F971}"/>
              </a:ext>
            </a:extLst>
          </p:cNvPr>
          <p:cNvSpPr txBox="1"/>
          <p:nvPr/>
        </p:nvSpPr>
        <p:spPr>
          <a:xfrm>
            <a:off x="5682809" y="5689126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342CB4-9E0E-8BD8-A176-168F022FD700}"/>
              </a:ext>
            </a:extLst>
          </p:cNvPr>
          <p:cNvSpPr txBox="1"/>
          <p:nvPr/>
        </p:nvSpPr>
        <p:spPr>
          <a:xfrm>
            <a:off x="7045444" y="5689126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sims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A34C212-F5A5-CDCB-8630-074E59035757}"/>
              </a:ext>
            </a:extLst>
          </p:cNvPr>
          <p:cNvSpPr/>
          <p:nvPr/>
        </p:nvSpPr>
        <p:spPr>
          <a:xfrm>
            <a:off x="8408079" y="4892662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BE set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47A5E3D-A3C2-13F1-0A84-96B5F4355CF2}"/>
              </a:ext>
            </a:extLst>
          </p:cNvPr>
          <p:cNvSpPr txBox="1"/>
          <p:nvPr/>
        </p:nvSpPr>
        <p:spPr>
          <a:xfrm>
            <a:off x="8408076" y="5689126"/>
            <a:ext cx="1219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27 sims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BB2C4A1-6CF1-F37C-1FE0-5DBF3948B7B6}"/>
              </a:ext>
            </a:extLst>
          </p:cNvPr>
          <p:cNvSpPr/>
          <p:nvPr/>
        </p:nvSpPr>
        <p:spPr>
          <a:xfrm>
            <a:off x="1594900" y="4894983"/>
            <a:ext cx="1219200" cy="77776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chemeClr val="accent1"/>
                </a:solidFill>
              </a:rPr>
              <a:t>SB set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2E17D87-E76C-839A-64C2-A622C51CFA62}"/>
                  </a:ext>
                </a:extLst>
              </p:cNvPr>
              <p:cNvSpPr txBox="1"/>
              <p:nvPr/>
            </p:nvSpPr>
            <p:spPr>
              <a:xfrm>
                <a:off x="1487321" y="5689126"/>
                <a:ext cx="143435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≥ </m:t>
                    </m:r>
                  </m:oMath>
                </a14:m>
                <a:r>
                  <a:rPr lang="en-US" b="1" dirty="0"/>
                  <a:t>1,024 sims</a:t>
                </a:r>
              </a:p>
            </p:txBody>
          </p:sp>
        </mc:Choice>
        <mc:Fallback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2E17D87-E76C-839A-64C2-A622C51CF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7321" y="5689126"/>
                <a:ext cx="1434358" cy="369332"/>
              </a:xfrm>
              <a:prstGeom prst="rect">
                <a:avLst/>
              </a:prstGeom>
              <a:blipFill>
                <a:blip r:embed="rId4"/>
                <a:stretch>
                  <a:fillRect t="-6667" r="-1754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6" name="Elbow Connector 25">
            <a:extLst>
              <a:ext uri="{FF2B5EF4-FFF2-40B4-BE49-F238E27FC236}">
                <a16:creationId xmlns:a16="http://schemas.microsoft.com/office/drawing/2014/main" id="{4025712A-9ACB-8E19-91E8-77DAB17D9C08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rot="16200000" flipH="1">
            <a:off x="5116441" y="1291335"/>
            <a:ext cx="803017" cy="1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7CDDFF1-DE0A-2EBE-416C-7D6FAEBD73A7}"/>
              </a:ext>
            </a:extLst>
          </p:cNvPr>
          <p:cNvCxnSpPr>
            <a:cxnSpLocks/>
          </p:cNvCxnSpPr>
          <p:nvPr/>
        </p:nvCxnSpPr>
        <p:spPr>
          <a:xfrm>
            <a:off x="6400818" y="2470611"/>
            <a:ext cx="1747514" cy="35279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Elbow Connector 36">
            <a:extLst>
              <a:ext uri="{FF2B5EF4-FFF2-40B4-BE49-F238E27FC236}">
                <a16:creationId xmlns:a16="http://schemas.microsoft.com/office/drawing/2014/main" id="{0976ADB8-08A3-31D2-1688-5F94E252D9B1}"/>
              </a:ext>
            </a:extLst>
          </p:cNvPr>
          <p:cNvCxnSpPr>
            <a:cxnSpLocks/>
            <a:stCxn id="45" idx="2"/>
            <a:endCxn id="23" idx="0"/>
          </p:cNvCxnSpPr>
          <p:nvPr/>
        </p:nvCxnSpPr>
        <p:spPr>
          <a:xfrm rot="5400000">
            <a:off x="3269283" y="2646318"/>
            <a:ext cx="1183883" cy="3313447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>
            <a:extLst>
              <a:ext uri="{FF2B5EF4-FFF2-40B4-BE49-F238E27FC236}">
                <a16:creationId xmlns:a16="http://schemas.microsoft.com/office/drawing/2014/main" id="{34EF6F50-84DD-5275-7CF1-9B7F6BC54965}"/>
              </a:ext>
            </a:extLst>
          </p:cNvPr>
          <p:cNvCxnSpPr>
            <a:cxnSpLocks/>
            <a:stCxn id="45" idx="2"/>
            <a:endCxn id="13" idx="0"/>
          </p:cNvCxnSpPr>
          <p:nvPr/>
        </p:nvCxnSpPr>
        <p:spPr>
          <a:xfrm rot="5400000">
            <a:off x="3950604" y="3327639"/>
            <a:ext cx="1183883" cy="195080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>
            <a:extLst>
              <a:ext uri="{FF2B5EF4-FFF2-40B4-BE49-F238E27FC236}">
                <a16:creationId xmlns:a16="http://schemas.microsoft.com/office/drawing/2014/main" id="{36667FD6-04DC-8E26-DE5E-CE44166F46F6}"/>
              </a:ext>
            </a:extLst>
          </p:cNvPr>
          <p:cNvCxnSpPr>
            <a:cxnSpLocks/>
            <a:stCxn id="45" idx="2"/>
            <a:endCxn id="14" idx="0"/>
          </p:cNvCxnSpPr>
          <p:nvPr/>
        </p:nvCxnSpPr>
        <p:spPr>
          <a:xfrm rot="5400000">
            <a:off x="4631921" y="4008956"/>
            <a:ext cx="1183883" cy="58817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065BCE6A-BE3E-3BAF-1A19-634E9895336D}"/>
              </a:ext>
            </a:extLst>
          </p:cNvPr>
          <p:cNvCxnSpPr>
            <a:cxnSpLocks/>
            <a:stCxn id="45" idx="2"/>
            <a:endCxn id="15" idx="0"/>
          </p:cNvCxnSpPr>
          <p:nvPr/>
        </p:nvCxnSpPr>
        <p:spPr>
          <a:xfrm rot="16200000" flipH="1">
            <a:off x="5314398" y="3914648"/>
            <a:ext cx="1181562" cy="774465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1439E231-6714-5D01-327E-283B16CE98CB}"/>
              </a:ext>
            </a:extLst>
          </p:cNvPr>
          <p:cNvCxnSpPr>
            <a:cxnSpLocks/>
            <a:stCxn id="45" idx="2"/>
            <a:endCxn id="16" idx="0"/>
          </p:cNvCxnSpPr>
          <p:nvPr/>
        </p:nvCxnSpPr>
        <p:spPr>
          <a:xfrm rot="16200000" flipH="1">
            <a:off x="5995716" y="3233331"/>
            <a:ext cx="1181562" cy="213710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Elbow Connector 51">
            <a:extLst>
              <a:ext uri="{FF2B5EF4-FFF2-40B4-BE49-F238E27FC236}">
                <a16:creationId xmlns:a16="http://schemas.microsoft.com/office/drawing/2014/main" id="{514281E9-AC66-AAC0-85DE-26E9B5551EF1}"/>
              </a:ext>
            </a:extLst>
          </p:cNvPr>
          <p:cNvCxnSpPr>
            <a:cxnSpLocks/>
            <a:stCxn id="45" idx="2"/>
            <a:endCxn id="21" idx="0"/>
          </p:cNvCxnSpPr>
          <p:nvPr/>
        </p:nvCxnSpPr>
        <p:spPr>
          <a:xfrm rot="16200000" flipH="1">
            <a:off x="6677032" y="2552015"/>
            <a:ext cx="1181562" cy="3499732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B1886242-44A1-99D5-183C-8B71E93659C7}"/>
              </a:ext>
            </a:extLst>
          </p:cNvPr>
          <p:cNvSpPr/>
          <p:nvPr/>
        </p:nvSpPr>
        <p:spPr>
          <a:xfrm>
            <a:off x="1918011" y="6246273"/>
            <a:ext cx="7529596" cy="52562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7030A0"/>
                </a:solidFill>
              </a:rPr>
              <a:t>Each hydrodynamic simulation has an N-body counterpart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C741172-AE19-9346-B5F4-B6B6141AD3C1}"/>
              </a:ext>
            </a:extLst>
          </p:cNvPr>
          <p:cNvSpPr txBox="1"/>
          <p:nvPr/>
        </p:nvSpPr>
        <p:spPr>
          <a:xfrm>
            <a:off x="4542543" y="3021037"/>
            <a:ext cx="19508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6">
                    <a:lumMod val="75000"/>
                  </a:schemeClr>
                </a:solidFill>
              </a:rPr>
              <a:t>Volume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8EA00F4-094F-1F46-B6A5-783624CDF0AF}"/>
              </a:ext>
            </a:extLst>
          </p:cNvPr>
          <p:cNvSpPr/>
          <p:nvPr/>
        </p:nvSpPr>
        <p:spPr>
          <a:xfrm>
            <a:off x="4656099" y="3053394"/>
            <a:ext cx="1723696" cy="657706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7" name="Table 46">
                <a:extLst>
                  <a:ext uri="{FF2B5EF4-FFF2-40B4-BE49-F238E27FC236}">
                    <a16:creationId xmlns:a16="http://schemas.microsoft.com/office/drawing/2014/main" id="{ADD1C819-E8BA-0D4A-B2EA-48DDB38174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5752878"/>
                  </p:ext>
                </p:extLst>
              </p:nvPr>
            </p:nvGraphicFramePr>
            <p:xfrm>
              <a:off x="1167567" y="2872740"/>
              <a:ext cx="1747514" cy="11125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47514">
                      <a:extLst>
                        <a:ext uri="{9D8B030D-6E8A-4147-A177-3AD203B41FA5}">
                          <a16:colId xmlns:a16="http://schemas.microsoft.com/office/drawing/2014/main" val="39826408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25 </m:t>
                                        </m:r>
                                        <m:sSup>
                                          <m:sSupPr>
                                            <m:ctrlP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e>
                                          <m:sup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  <m:r>
                                          <m:rPr>
                                            <m:sty m:val="p"/>
                                          </m:rPr>
                                          <a:rPr lang="en-US" b="0" i="0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Mpc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8818653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5</m:t>
                                        </m:r>
                                        <m: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  <m: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sSup>
                                          <m:sSupPr>
                                            <m:ctrlP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e>
                                          <m:sup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  <m:r>
                                          <m:rPr>
                                            <m:sty m:val="p"/>
                                          </m:rPr>
                                          <a:rPr lang="en-US" b="0" i="0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Mpc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31498844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100</m:t>
                                        </m:r>
                                        <m:r>
                                          <a:rPr lang="en-US" b="0" i="1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sSup>
                                          <m:sSupPr>
                                            <m:ctrlP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h</m:t>
                                            </m:r>
                                          </m:e>
                                          <m:sup>
                                            <m:r>
                                              <a:rPr lang="en-US" b="0" i="1" smtClean="0">
                                                <a:solidFill>
                                                  <a:schemeClr val="accent6">
                                                    <a:lumMod val="75000"/>
                                                  </a:schemeClr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  <m:r>
                                          <m:rPr>
                                            <m:sty m:val="p"/>
                                          </m:rPr>
                                          <a:rPr lang="en-US" b="0" i="0" smtClean="0">
                                            <a:solidFill>
                                              <a:schemeClr val="accent6">
                                                <a:lumMod val="75000"/>
                                              </a:schemeClr>
                                            </a:solidFill>
                                            <a:latin typeface="Cambria Math" panose="02040503050406030204" pitchFamily="18" charset="0"/>
                                          </a:rPr>
                                          <m:t>Mpc</m:t>
                                        </m:r>
                                      </m:e>
                                    </m:d>
                                  </m:e>
                                  <m:sup>
                                    <m:r>
                                      <a:rPr lang="en-US" b="0" i="1" smtClean="0">
                                        <a:solidFill>
                                          <a:schemeClr val="accent6">
                                            <a:lumMod val="75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  <m:r>
                                  <a:rPr lang="en-US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</a:tcPr>
                    </a:tc>
                    <a:extLst>
                      <a:ext uri="{0D108BD9-81ED-4DB2-BD59-A6C34878D82A}">
                        <a16:rowId xmlns:a16="http://schemas.microsoft.com/office/drawing/2014/main" val="178293457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47" name="Table 46">
                <a:extLst>
                  <a:ext uri="{FF2B5EF4-FFF2-40B4-BE49-F238E27FC236}">
                    <a16:creationId xmlns:a16="http://schemas.microsoft.com/office/drawing/2014/main" id="{ADD1C819-E8BA-0D4A-B2EA-48DDB381745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25752878"/>
                  </p:ext>
                </p:extLst>
              </p:nvPr>
            </p:nvGraphicFramePr>
            <p:xfrm>
              <a:off x="1167567" y="2872740"/>
              <a:ext cx="1747514" cy="111252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747514">
                      <a:extLst>
                        <a:ext uri="{9D8B030D-6E8A-4147-A177-3AD203B41FA5}">
                          <a16:colId xmlns:a16="http://schemas.microsoft.com/office/drawing/2014/main" val="39826408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719" t="-6897" r="-719" b="-2172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8186533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719" t="-103333" r="-719" b="-11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498844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719" t="-210345" r="-719" b="-1379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82934578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51" name="Elbow Connector 50">
            <a:extLst>
              <a:ext uri="{FF2B5EF4-FFF2-40B4-BE49-F238E27FC236}">
                <a16:creationId xmlns:a16="http://schemas.microsoft.com/office/drawing/2014/main" id="{0D3D7B31-1AF5-1C4C-8AD2-10E4627CFCD8}"/>
              </a:ext>
            </a:extLst>
          </p:cNvPr>
          <p:cNvCxnSpPr>
            <a:cxnSpLocks/>
            <a:stCxn id="6" idx="2"/>
            <a:endCxn id="45" idx="0"/>
          </p:cNvCxnSpPr>
          <p:nvPr/>
        </p:nvCxnSpPr>
        <p:spPr>
          <a:xfrm rot="5400000">
            <a:off x="5226558" y="2762001"/>
            <a:ext cx="582783" cy="3"/>
          </a:xfrm>
          <a:prstGeom prst="bentConnector3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C345289A-3DFE-B54F-A9BA-21B92934A706}"/>
              </a:ext>
            </a:extLst>
          </p:cNvPr>
          <p:cNvCxnSpPr>
            <a:cxnSpLocks/>
          </p:cNvCxnSpPr>
          <p:nvPr/>
        </p:nvCxnSpPr>
        <p:spPr>
          <a:xfrm flipV="1">
            <a:off x="2908585" y="3711098"/>
            <a:ext cx="1746321" cy="274164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49A4D70-440D-9747-8727-A983185F3033}"/>
              </a:ext>
            </a:extLst>
          </p:cNvPr>
          <p:cNvCxnSpPr>
            <a:cxnSpLocks/>
          </p:cNvCxnSpPr>
          <p:nvPr/>
        </p:nvCxnSpPr>
        <p:spPr>
          <a:xfrm>
            <a:off x="2908584" y="2872335"/>
            <a:ext cx="1747515" cy="18802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8910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935C053-2A77-B64E-87BE-772042751157}"/>
              </a:ext>
            </a:extLst>
          </p:cNvPr>
          <p:cNvSpPr/>
          <p:nvPr/>
        </p:nvSpPr>
        <p:spPr>
          <a:xfrm>
            <a:off x="5013434" y="315310"/>
            <a:ext cx="1702676" cy="8617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75B8A8-6799-EF44-B6E9-B113E0EA3D35}"/>
              </a:ext>
            </a:extLst>
          </p:cNvPr>
          <p:cNvSpPr txBox="1"/>
          <p:nvPr/>
        </p:nvSpPr>
        <p:spPr>
          <a:xfrm>
            <a:off x="5013434" y="315310"/>
            <a:ext cx="170267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 err="1"/>
              <a:t>Pk</a:t>
            </a:r>
            <a:endParaRPr lang="en-US" sz="5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82AE906-030F-4948-AFF6-7DC0C36ED67F}"/>
              </a:ext>
            </a:extLst>
          </p:cNvPr>
          <p:cNvSpPr/>
          <p:nvPr/>
        </p:nvSpPr>
        <p:spPr>
          <a:xfrm>
            <a:off x="2944096" y="1865436"/>
            <a:ext cx="2069338" cy="8617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8F41DF2-CB98-4B42-9501-D2EDA630DE07}"/>
              </a:ext>
            </a:extLst>
          </p:cNvPr>
          <p:cNvSpPr/>
          <p:nvPr/>
        </p:nvSpPr>
        <p:spPr>
          <a:xfrm>
            <a:off x="6716109" y="1865436"/>
            <a:ext cx="2728335" cy="8617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4A7329-C23D-FF4E-A993-53781AEC9C11}"/>
              </a:ext>
            </a:extLst>
          </p:cNvPr>
          <p:cNvSpPr txBox="1"/>
          <p:nvPr/>
        </p:nvSpPr>
        <p:spPr>
          <a:xfrm>
            <a:off x="2952206" y="1865436"/>
            <a:ext cx="20612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/>
              <a:t>Suite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ED32E64-86E1-A74C-9A2E-32A7189D844D}"/>
              </a:ext>
            </a:extLst>
          </p:cNvPr>
          <p:cNvSpPr txBox="1"/>
          <p:nvPr/>
        </p:nvSpPr>
        <p:spPr>
          <a:xfrm>
            <a:off x="6716109" y="1865436"/>
            <a:ext cx="272833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 err="1"/>
              <a:t>Suite_DM</a:t>
            </a:r>
            <a:endParaRPr lang="en-US" sz="50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2961780-BE4F-674A-8937-75D8FD2C6D0D}"/>
              </a:ext>
            </a:extLst>
          </p:cNvPr>
          <p:cNvSpPr/>
          <p:nvPr/>
        </p:nvSpPr>
        <p:spPr>
          <a:xfrm>
            <a:off x="53167" y="3670290"/>
            <a:ext cx="950284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6365CC-8F11-194A-889D-421A20AA2BDA}"/>
              </a:ext>
            </a:extLst>
          </p:cNvPr>
          <p:cNvSpPr txBox="1"/>
          <p:nvPr/>
        </p:nvSpPr>
        <p:spPr>
          <a:xfrm>
            <a:off x="53167" y="3670290"/>
            <a:ext cx="9502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LH_0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90EBC1E-9749-0E41-9FB6-0F33E4863957}"/>
              </a:ext>
            </a:extLst>
          </p:cNvPr>
          <p:cNvSpPr/>
          <p:nvPr/>
        </p:nvSpPr>
        <p:spPr>
          <a:xfrm>
            <a:off x="1129722" y="3674755"/>
            <a:ext cx="950284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1D8C1F-064C-7746-8D46-2FD7BBF6D639}"/>
              </a:ext>
            </a:extLst>
          </p:cNvPr>
          <p:cNvSpPr txBox="1"/>
          <p:nvPr/>
        </p:nvSpPr>
        <p:spPr>
          <a:xfrm>
            <a:off x="1129721" y="3674755"/>
            <a:ext cx="9502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LH_1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8C502E9-46E4-9342-8D98-547AC009F355}"/>
              </a:ext>
            </a:extLst>
          </p:cNvPr>
          <p:cNvSpPr/>
          <p:nvPr/>
        </p:nvSpPr>
        <p:spPr>
          <a:xfrm>
            <a:off x="2675629" y="3664134"/>
            <a:ext cx="1281210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CAE80E-0952-B74C-A1FC-4DD37A521B0D}"/>
              </a:ext>
            </a:extLst>
          </p:cNvPr>
          <p:cNvSpPr txBox="1"/>
          <p:nvPr/>
        </p:nvSpPr>
        <p:spPr>
          <a:xfrm>
            <a:off x="2675628" y="3664134"/>
            <a:ext cx="1281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1P_1_n5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B0A8A49-9BAF-2046-A2FD-1C535EA9DC4E}"/>
              </a:ext>
            </a:extLst>
          </p:cNvPr>
          <p:cNvSpPr/>
          <p:nvPr/>
        </p:nvSpPr>
        <p:spPr>
          <a:xfrm>
            <a:off x="4078250" y="3674755"/>
            <a:ext cx="1281210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ECF2D27-13AA-0C40-B1B1-6D22F2F386B5}"/>
              </a:ext>
            </a:extLst>
          </p:cNvPr>
          <p:cNvSpPr txBox="1"/>
          <p:nvPr/>
        </p:nvSpPr>
        <p:spPr>
          <a:xfrm>
            <a:off x="4078249" y="3674755"/>
            <a:ext cx="1281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1P_1_n4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C725B98-847E-6741-8A2C-296A592EA7D9}"/>
              </a:ext>
            </a:extLst>
          </p:cNvPr>
          <p:cNvSpPr/>
          <p:nvPr/>
        </p:nvSpPr>
        <p:spPr>
          <a:xfrm>
            <a:off x="5957868" y="3661692"/>
            <a:ext cx="858846" cy="46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B0DB9FB-CA3C-BD4A-9B0B-AB4626BBDB49}"/>
              </a:ext>
            </a:extLst>
          </p:cNvPr>
          <p:cNvSpPr txBox="1"/>
          <p:nvPr/>
        </p:nvSpPr>
        <p:spPr>
          <a:xfrm>
            <a:off x="5957867" y="3670290"/>
            <a:ext cx="858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CV_0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13625A4-A081-C145-9632-75269BF42517}"/>
              </a:ext>
            </a:extLst>
          </p:cNvPr>
          <p:cNvSpPr/>
          <p:nvPr/>
        </p:nvSpPr>
        <p:spPr>
          <a:xfrm>
            <a:off x="6939686" y="3675787"/>
            <a:ext cx="858847" cy="4506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9065423-FEA1-944E-A593-905CCA1CFBAE}"/>
              </a:ext>
            </a:extLst>
          </p:cNvPr>
          <p:cNvSpPr txBox="1"/>
          <p:nvPr/>
        </p:nvSpPr>
        <p:spPr>
          <a:xfrm>
            <a:off x="6939686" y="3661692"/>
            <a:ext cx="858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CV_1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E7A2843-472D-9542-8570-8BBBA8EB1A50}"/>
              </a:ext>
            </a:extLst>
          </p:cNvPr>
          <p:cNvSpPr/>
          <p:nvPr/>
        </p:nvSpPr>
        <p:spPr>
          <a:xfrm>
            <a:off x="8310675" y="3651071"/>
            <a:ext cx="858846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1983493-6F3D-E14C-A082-80D262BDCBCF}"/>
              </a:ext>
            </a:extLst>
          </p:cNvPr>
          <p:cNvSpPr txBox="1"/>
          <p:nvPr/>
        </p:nvSpPr>
        <p:spPr>
          <a:xfrm>
            <a:off x="8310674" y="3651071"/>
            <a:ext cx="858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EX_0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267101C-1542-F349-A755-A8CB069BABD2}"/>
              </a:ext>
            </a:extLst>
          </p:cNvPr>
          <p:cNvSpPr/>
          <p:nvPr/>
        </p:nvSpPr>
        <p:spPr>
          <a:xfrm>
            <a:off x="9294740" y="3661692"/>
            <a:ext cx="858847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6170D95-A158-064F-B86F-3BFD5B5B748E}"/>
              </a:ext>
            </a:extLst>
          </p:cNvPr>
          <p:cNvSpPr txBox="1"/>
          <p:nvPr/>
        </p:nvSpPr>
        <p:spPr>
          <a:xfrm>
            <a:off x="9294740" y="3661692"/>
            <a:ext cx="858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EX_1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942DECF-469F-FC43-ADD7-A6A0ECC9AF30}"/>
              </a:ext>
            </a:extLst>
          </p:cNvPr>
          <p:cNvSpPr/>
          <p:nvPr/>
        </p:nvSpPr>
        <p:spPr>
          <a:xfrm>
            <a:off x="10278807" y="3651071"/>
            <a:ext cx="858846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811E96C-9B97-2947-A2A5-7A0E6784474D}"/>
              </a:ext>
            </a:extLst>
          </p:cNvPr>
          <p:cNvSpPr txBox="1"/>
          <p:nvPr/>
        </p:nvSpPr>
        <p:spPr>
          <a:xfrm>
            <a:off x="10278806" y="3651071"/>
            <a:ext cx="8588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EX_2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BAE2C1A-52E4-2847-A0D7-928940C51E61}"/>
              </a:ext>
            </a:extLst>
          </p:cNvPr>
          <p:cNvSpPr/>
          <p:nvPr/>
        </p:nvSpPr>
        <p:spPr>
          <a:xfrm>
            <a:off x="11260625" y="3661692"/>
            <a:ext cx="858847" cy="46166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F186E78-30FF-B048-9FEA-4D4D4EB4DA1A}"/>
              </a:ext>
            </a:extLst>
          </p:cNvPr>
          <p:cNvSpPr txBox="1"/>
          <p:nvPr/>
        </p:nvSpPr>
        <p:spPr>
          <a:xfrm>
            <a:off x="11260625" y="3661692"/>
            <a:ext cx="858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EX_3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7B3EA94-BC86-C14E-A607-42EE2B55FB7A}"/>
              </a:ext>
            </a:extLst>
          </p:cNvPr>
          <p:cNvSpPr txBox="1"/>
          <p:nvPr/>
        </p:nvSpPr>
        <p:spPr>
          <a:xfrm>
            <a:off x="2124370" y="3417913"/>
            <a:ext cx="59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E138FF6-1234-0B4E-A690-A22303131B68}"/>
              </a:ext>
            </a:extLst>
          </p:cNvPr>
          <p:cNvSpPr txBox="1"/>
          <p:nvPr/>
        </p:nvSpPr>
        <p:spPr>
          <a:xfrm>
            <a:off x="5399150" y="3431442"/>
            <a:ext cx="59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4CF567-0CF8-4B43-9E12-F8DE9AC8B4D3}"/>
              </a:ext>
            </a:extLst>
          </p:cNvPr>
          <p:cNvSpPr txBox="1"/>
          <p:nvPr/>
        </p:nvSpPr>
        <p:spPr>
          <a:xfrm>
            <a:off x="7805427" y="3415471"/>
            <a:ext cx="5905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…</a:t>
            </a:r>
          </a:p>
        </p:txBody>
      </p:sp>
      <p:cxnSp>
        <p:nvCxnSpPr>
          <p:cNvPr id="42" name="Elbow Connector 41">
            <a:extLst>
              <a:ext uri="{FF2B5EF4-FFF2-40B4-BE49-F238E27FC236}">
                <a16:creationId xmlns:a16="http://schemas.microsoft.com/office/drawing/2014/main" id="{FCCB8BFD-4C22-A746-99B5-122EADBD07AD}"/>
              </a:ext>
            </a:extLst>
          </p:cNvPr>
          <p:cNvCxnSpPr>
            <a:stCxn id="9" idx="2"/>
            <a:endCxn id="12" idx="0"/>
          </p:cNvCxnSpPr>
          <p:nvPr/>
        </p:nvCxnSpPr>
        <p:spPr>
          <a:xfrm rot="5400000">
            <a:off x="1784025" y="1471495"/>
            <a:ext cx="943080" cy="3454511"/>
          </a:xfrm>
          <a:prstGeom prst="bentConnector3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>
            <a:extLst>
              <a:ext uri="{FF2B5EF4-FFF2-40B4-BE49-F238E27FC236}">
                <a16:creationId xmlns:a16="http://schemas.microsoft.com/office/drawing/2014/main" id="{A79E7A59-0470-BC4E-B5FB-9FF3734BA825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rot="5400000">
            <a:off x="4579620" y="580284"/>
            <a:ext cx="688352" cy="1881952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>
            <a:extLst>
              <a:ext uri="{FF2B5EF4-FFF2-40B4-BE49-F238E27FC236}">
                <a16:creationId xmlns:a16="http://schemas.microsoft.com/office/drawing/2014/main" id="{9A5A5F82-94D3-F84B-8ED4-82DF2E0C7EBB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 rot="16200000" flipH="1">
            <a:off x="6628348" y="413507"/>
            <a:ext cx="688352" cy="2215505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>
            <a:extLst>
              <a:ext uri="{FF2B5EF4-FFF2-40B4-BE49-F238E27FC236}">
                <a16:creationId xmlns:a16="http://schemas.microsoft.com/office/drawing/2014/main" id="{0386C262-5B52-9047-9244-0DB7B00E852F}"/>
              </a:ext>
            </a:extLst>
          </p:cNvPr>
          <p:cNvCxnSpPr>
            <a:cxnSpLocks/>
            <a:stCxn id="9" idx="2"/>
            <a:endCxn id="14" idx="0"/>
          </p:cNvCxnSpPr>
          <p:nvPr/>
        </p:nvCxnSpPr>
        <p:spPr>
          <a:xfrm rot="5400000">
            <a:off x="2320070" y="2012004"/>
            <a:ext cx="947545" cy="2377957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>
            <a:extLst>
              <a:ext uri="{FF2B5EF4-FFF2-40B4-BE49-F238E27FC236}">
                <a16:creationId xmlns:a16="http://schemas.microsoft.com/office/drawing/2014/main" id="{FC9FBA2E-881F-114B-B85E-62FE6480FD02}"/>
              </a:ext>
            </a:extLst>
          </p:cNvPr>
          <p:cNvCxnSpPr>
            <a:cxnSpLocks/>
            <a:stCxn id="9" idx="2"/>
            <a:endCxn id="17" idx="0"/>
          </p:cNvCxnSpPr>
          <p:nvPr/>
        </p:nvCxnSpPr>
        <p:spPr>
          <a:xfrm rot="5400000">
            <a:off x="3181065" y="2862379"/>
            <a:ext cx="936924" cy="666586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>
            <a:extLst>
              <a:ext uri="{FF2B5EF4-FFF2-40B4-BE49-F238E27FC236}">
                <a16:creationId xmlns:a16="http://schemas.microsoft.com/office/drawing/2014/main" id="{6F48472A-7A0D-BC4B-B92C-C0CB725CFCC6}"/>
              </a:ext>
            </a:extLst>
          </p:cNvPr>
          <p:cNvCxnSpPr>
            <a:cxnSpLocks/>
            <a:stCxn id="9" idx="2"/>
            <a:endCxn id="19" idx="0"/>
          </p:cNvCxnSpPr>
          <p:nvPr/>
        </p:nvCxnSpPr>
        <p:spPr>
          <a:xfrm rot="16200000" flipH="1">
            <a:off x="3877065" y="2832964"/>
            <a:ext cx="947545" cy="736035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Elbow Connector 57">
            <a:extLst>
              <a:ext uri="{FF2B5EF4-FFF2-40B4-BE49-F238E27FC236}">
                <a16:creationId xmlns:a16="http://schemas.microsoft.com/office/drawing/2014/main" id="{E997F906-C342-054D-A161-2A551B547162}"/>
              </a:ext>
            </a:extLst>
          </p:cNvPr>
          <p:cNvCxnSpPr>
            <a:cxnSpLocks/>
            <a:stCxn id="9" idx="2"/>
            <a:endCxn id="21" idx="0"/>
          </p:cNvCxnSpPr>
          <p:nvPr/>
        </p:nvCxnSpPr>
        <p:spPr>
          <a:xfrm rot="16200000" flipH="1">
            <a:off x="4713515" y="1996514"/>
            <a:ext cx="943080" cy="2404471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Elbow Connector 61">
            <a:extLst>
              <a:ext uri="{FF2B5EF4-FFF2-40B4-BE49-F238E27FC236}">
                <a16:creationId xmlns:a16="http://schemas.microsoft.com/office/drawing/2014/main" id="{78E867C1-554F-3B45-9100-EE2514E37CB3}"/>
              </a:ext>
            </a:extLst>
          </p:cNvPr>
          <p:cNvCxnSpPr>
            <a:cxnSpLocks/>
            <a:stCxn id="9" idx="2"/>
            <a:endCxn id="23" idx="0"/>
          </p:cNvCxnSpPr>
          <p:nvPr/>
        </p:nvCxnSpPr>
        <p:spPr>
          <a:xfrm rot="16200000" flipH="1">
            <a:off x="5208724" y="1501306"/>
            <a:ext cx="934482" cy="338629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lbow Connector 64">
            <a:extLst>
              <a:ext uri="{FF2B5EF4-FFF2-40B4-BE49-F238E27FC236}">
                <a16:creationId xmlns:a16="http://schemas.microsoft.com/office/drawing/2014/main" id="{FB675AE5-9259-7441-B24B-B9A5E9889D02}"/>
              </a:ext>
            </a:extLst>
          </p:cNvPr>
          <p:cNvCxnSpPr>
            <a:cxnSpLocks/>
            <a:stCxn id="9" idx="2"/>
            <a:endCxn id="29" idx="0"/>
          </p:cNvCxnSpPr>
          <p:nvPr/>
        </p:nvCxnSpPr>
        <p:spPr>
          <a:xfrm rot="16200000" flipH="1">
            <a:off x="5899529" y="810501"/>
            <a:ext cx="923861" cy="4757278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Elbow Connector 67">
            <a:extLst>
              <a:ext uri="{FF2B5EF4-FFF2-40B4-BE49-F238E27FC236}">
                <a16:creationId xmlns:a16="http://schemas.microsoft.com/office/drawing/2014/main" id="{688131E5-317C-114E-A1B3-450CDC230CF7}"/>
              </a:ext>
            </a:extLst>
          </p:cNvPr>
          <p:cNvCxnSpPr>
            <a:cxnSpLocks/>
            <a:stCxn id="9" idx="2"/>
            <a:endCxn id="31" idx="0"/>
          </p:cNvCxnSpPr>
          <p:nvPr/>
        </p:nvCxnSpPr>
        <p:spPr>
          <a:xfrm rot="16200000" flipH="1">
            <a:off x="6386251" y="323779"/>
            <a:ext cx="934482" cy="5741344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>
            <a:extLst>
              <a:ext uri="{FF2B5EF4-FFF2-40B4-BE49-F238E27FC236}">
                <a16:creationId xmlns:a16="http://schemas.microsoft.com/office/drawing/2014/main" id="{4559C014-6EB7-C048-A485-118D2C0E7E52}"/>
              </a:ext>
            </a:extLst>
          </p:cNvPr>
          <p:cNvCxnSpPr>
            <a:cxnSpLocks/>
            <a:stCxn id="9" idx="2"/>
            <a:endCxn id="35" idx="0"/>
          </p:cNvCxnSpPr>
          <p:nvPr/>
        </p:nvCxnSpPr>
        <p:spPr>
          <a:xfrm rot="16200000" flipH="1">
            <a:off x="6883595" y="-173565"/>
            <a:ext cx="923861" cy="672541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Elbow Connector 73">
            <a:extLst>
              <a:ext uri="{FF2B5EF4-FFF2-40B4-BE49-F238E27FC236}">
                <a16:creationId xmlns:a16="http://schemas.microsoft.com/office/drawing/2014/main" id="{C3EE2F28-70EB-D349-A7CF-43D4F153E74B}"/>
              </a:ext>
            </a:extLst>
          </p:cNvPr>
          <p:cNvCxnSpPr>
            <a:cxnSpLocks/>
            <a:stCxn id="9" idx="2"/>
            <a:endCxn id="37" idx="0"/>
          </p:cNvCxnSpPr>
          <p:nvPr/>
        </p:nvCxnSpPr>
        <p:spPr>
          <a:xfrm rot="16200000" flipH="1">
            <a:off x="7369193" y="-659164"/>
            <a:ext cx="934482" cy="7707229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>
            <a:extLst>
              <a:ext uri="{FF2B5EF4-FFF2-40B4-BE49-F238E27FC236}">
                <a16:creationId xmlns:a16="http://schemas.microsoft.com/office/drawing/2014/main" id="{1A44C8D2-A0D3-6C4E-BB08-697026807BD7}"/>
              </a:ext>
            </a:extLst>
          </p:cNvPr>
          <p:cNvSpPr/>
          <p:nvPr/>
        </p:nvSpPr>
        <p:spPr>
          <a:xfrm>
            <a:off x="3907380" y="5172891"/>
            <a:ext cx="5145180" cy="15022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37798FD2-0B47-3440-9760-8132D91D32E1}"/>
              </a:ext>
            </a:extLst>
          </p:cNvPr>
          <p:cNvSpPr txBox="1"/>
          <p:nvPr/>
        </p:nvSpPr>
        <p:spPr>
          <a:xfrm>
            <a:off x="3907380" y="5172891"/>
            <a:ext cx="51451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Pk_c_z</a:t>
            </a:r>
            <a:r>
              <a:rPr lang="en-US" dirty="0"/>
              <a:t>=0.86.txt     </a:t>
            </a:r>
            <a:r>
              <a:rPr lang="en-US" dirty="0" err="1"/>
              <a:t>Pk_m_z</a:t>
            </a:r>
            <a:r>
              <a:rPr lang="en-US" dirty="0"/>
              <a:t>=0.10.txt    </a:t>
            </a:r>
            <a:r>
              <a:rPr lang="en-US" dirty="0" err="1"/>
              <a:t>Pk_s_z</a:t>
            </a:r>
            <a:r>
              <a:rPr lang="en-US" dirty="0"/>
              <a:t>=2.15.txt</a:t>
            </a:r>
          </a:p>
          <a:p>
            <a:r>
              <a:rPr lang="en-US" dirty="0" err="1"/>
              <a:t>Pk_c_z</a:t>
            </a:r>
            <a:r>
              <a:rPr lang="en-US" dirty="0"/>
              <a:t>=0.95.txt     </a:t>
            </a:r>
            <a:r>
              <a:rPr lang="en-US" dirty="0" err="1"/>
              <a:t>Pk_m_z</a:t>
            </a:r>
            <a:r>
              <a:rPr lang="en-US" dirty="0"/>
              <a:t>=0.15.txt    </a:t>
            </a:r>
            <a:r>
              <a:rPr lang="en-US" dirty="0" err="1"/>
              <a:t>Pk_s_z</a:t>
            </a:r>
            <a:r>
              <a:rPr lang="en-US" dirty="0"/>
              <a:t>=2.30.txt</a:t>
            </a:r>
          </a:p>
          <a:p>
            <a:r>
              <a:rPr lang="en-US" dirty="0" err="1"/>
              <a:t>Pk_c_z</a:t>
            </a:r>
            <a:r>
              <a:rPr lang="en-US" dirty="0"/>
              <a:t>=1.05.txt     </a:t>
            </a:r>
            <a:r>
              <a:rPr lang="en-US" dirty="0" err="1"/>
              <a:t>Pk_m_z</a:t>
            </a:r>
            <a:r>
              <a:rPr lang="en-US" dirty="0"/>
              <a:t>=0.21.txt    </a:t>
            </a:r>
            <a:r>
              <a:rPr lang="en-US" dirty="0" err="1"/>
              <a:t>Pk_s_z</a:t>
            </a:r>
            <a:r>
              <a:rPr lang="en-US" dirty="0"/>
              <a:t>=2.46.txt</a:t>
            </a:r>
          </a:p>
          <a:p>
            <a:r>
              <a:rPr lang="en-US" dirty="0" err="1"/>
              <a:t>Pk_c_z</a:t>
            </a:r>
            <a:r>
              <a:rPr lang="en-US" dirty="0"/>
              <a:t>=1.15.txt     </a:t>
            </a:r>
            <a:r>
              <a:rPr lang="en-US" dirty="0" err="1"/>
              <a:t>Pk_m_z</a:t>
            </a:r>
            <a:r>
              <a:rPr lang="en-US" dirty="0"/>
              <a:t>=0.27.txt    </a:t>
            </a:r>
            <a:r>
              <a:rPr lang="en-US" dirty="0" err="1"/>
              <a:t>Pk_s_z</a:t>
            </a:r>
            <a:r>
              <a:rPr lang="en-US" dirty="0"/>
              <a:t>=2.63.txt</a:t>
            </a:r>
          </a:p>
          <a:p>
            <a:r>
              <a:rPr lang="en-US" dirty="0"/>
              <a:t>…</a:t>
            </a:r>
          </a:p>
        </p:txBody>
      </p:sp>
      <p:cxnSp>
        <p:nvCxnSpPr>
          <p:cNvPr id="80" name="Elbow Connector 79">
            <a:extLst>
              <a:ext uri="{FF2B5EF4-FFF2-40B4-BE49-F238E27FC236}">
                <a16:creationId xmlns:a16="http://schemas.microsoft.com/office/drawing/2014/main" id="{666B4292-B866-1944-A645-570D82BE9323}"/>
              </a:ext>
            </a:extLst>
          </p:cNvPr>
          <p:cNvCxnSpPr>
            <a:cxnSpLocks/>
            <a:stCxn id="17" idx="2"/>
            <a:endCxn id="79" idx="0"/>
          </p:cNvCxnSpPr>
          <p:nvPr/>
        </p:nvCxnSpPr>
        <p:spPr>
          <a:xfrm rot="16200000" flipH="1">
            <a:off x="4374556" y="3067477"/>
            <a:ext cx="1047092" cy="3163736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>
            <a:extLst>
              <a:ext uri="{FF2B5EF4-FFF2-40B4-BE49-F238E27FC236}">
                <a16:creationId xmlns:a16="http://schemas.microsoft.com/office/drawing/2014/main" id="{E83BCBDD-A9E6-1541-8126-B127C8C851FA}"/>
              </a:ext>
            </a:extLst>
          </p:cNvPr>
          <p:cNvSpPr txBox="1"/>
          <p:nvPr/>
        </p:nvSpPr>
        <p:spPr>
          <a:xfrm>
            <a:off x="91332" y="1091529"/>
            <a:ext cx="21831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FF0000"/>
                </a:solidFill>
              </a:rPr>
              <a:t>3 Suites: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 dirty="0" err="1">
                <a:solidFill>
                  <a:srgbClr val="FF0000"/>
                </a:solidFill>
              </a:rPr>
              <a:t>IllustrisTNG</a:t>
            </a:r>
            <a:endParaRPr lang="en-US" sz="25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FF0000"/>
                </a:solidFill>
              </a:rPr>
              <a:t>SIMBA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rgbClr val="FF0000"/>
                </a:solidFill>
              </a:rPr>
              <a:t>Astrid</a:t>
            </a:r>
          </a:p>
        </p:txBody>
      </p:sp>
    </p:spTree>
    <p:extLst>
      <p:ext uri="{BB962C8B-B14F-4D97-AF65-F5344CB8AC3E}">
        <p14:creationId xmlns:p14="http://schemas.microsoft.com/office/powerpoint/2010/main" val="1068578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335</Words>
  <Application>Microsoft Macintosh PowerPoint</Application>
  <PresentationFormat>Widescreen</PresentationFormat>
  <Paragraphs>86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Francisco Villaescusa-Navarro</dc:creator>
  <cp:lastModifiedBy>Francisco Villaescusa-Navarro</cp:lastModifiedBy>
  <cp:revision>24</cp:revision>
  <dcterms:created xsi:type="dcterms:W3CDTF">2020-12-29T01:15:57Z</dcterms:created>
  <dcterms:modified xsi:type="dcterms:W3CDTF">2023-12-27T13:45:23Z</dcterms:modified>
</cp:coreProperties>
</file>