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9" r:id="rId3"/>
    <p:sldId id="258" r:id="rId4"/>
    <p:sldId id="257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0178" autoAdjust="0"/>
  </p:normalViewPr>
  <p:slideViewPr>
    <p:cSldViewPr snapToGrid="0">
      <p:cViewPr varScale="1">
        <p:scale>
          <a:sx n="97" d="100"/>
          <a:sy n="97" d="100"/>
        </p:scale>
        <p:origin x="691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9E0BFE-C6E9-42B6-9AB8-14654214D1FB}" type="datetimeFigureOut">
              <a:rPr lang="en-GB" smtClean="0"/>
              <a:t>05/05/2022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EC0C87-3D69-4432-B7F3-61293AB601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343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Hi </a:t>
            </a:r>
            <a:r>
              <a:rPr lang="fr-FR" dirty="0" err="1"/>
              <a:t>everybody</a:t>
            </a:r>
            <a:r>
              <a:rPr lang="fr-FR" dirty="0"/>
              <a:t>, </a:t>
            </a:r>
            <a:r>
              <a:rPr lang="fr-FR" dirty="0" err="1"/>
              <a:t>It’s</a:t>
            </a:r>
            <a:r>
              <a:rPr lang="fr-FR" dirty="0"/>
              <a:t> dom </a:t>
            </a:r>
            <a:r>
              <a:rPr lang="fr-FR" dirty="0" err="1"/>
              <a:t>here</a:t>
            </a:r>
            <a:r>
              <a:rPr lang="fr-FR" dirty="0"/>
              <a:t> </a:t>
            </a:r>
            <a:r>
              <a:rPr lang="fr-FR" dirty="0" err="1"/>
              <a:t>today</a:t>
            </a:r>
            <a:r>
              <a:rPr lang="fr-FR" dirty="0"/>
              <a:t> to talk to </a:t>
            </a:r>
            <a:r>
              <a:rPr lang="fr-FR" dirty="0" err="1"/>
              <a:t>you</a:t>
            </a:r>
            <a:r>
              <a:rPr lang="fr-FR" dirty="0"/>
              <a:t> about NeuroKit2, a Python package to help </a:t>
            </a:r>
            <a:r>
              <a:rPr lang="fr-FR" dirty="0" err="1"/>
              <a:t>you</a:t>
            </a:r>
            <a:r>
              <a:rPr lang="fr-FR" dirty="0"/>
              <a:t> process and </a:t>
            </a:r>
            <a:r>
              <a:rPr lang="fr-FR" dirty="0" err="1"/>
              <a:t>analyze</a:t>
            </a:r>
            <a:r>
              <a:rPr lang="fr-FR" dirty="0"/>
              <a:t> </a:t>
            </a:r>
            <a:r>
              <a:rPr lang="fr-FR" dirty="0" err="1"/>
              <a:t>physiological</a:t>
            </a:r>
            <a:r>
              <a:rPr lang="fr-FR" dirty="0"/>
              <a:t> or </a:t>
            </a:r>
            <a:r>
              <a:rPr lang="fr-FR" dirty="0" err="1"/>
              <a:t>bodily</a:t>
            </a:r>
            <a:r>
              <a:rPr lang="fr-FR" dirty="0"/>
              <a:t> signal </a:t>
            </a:r>
            <a:r>
              <a:rPr lang="fr-FR" dirty="0" err="1"/>
              <a:t>from</a:t>
            </a:r>
            <a:r>
              <a:rPr lang="fr-FR" dirty="0"/>
              <a:t> the </a:t>
            </a:r>
            <a:r>
              <a:rPr lang="fr-FR" dirty="0" err="1"/>
              <a:t>heart</a:t>
            </a:r>
            <a:r>
              <a:rPr lang="fr-FR" dirty="0"/>
              <a:t>, the </a:t>
            </a:r>
            <a:r>
              <a:rPr lang="fr-FR" dirty="0" err="1"/>
              <a:t>brain</a:t>
            </a:r>
            <a:r>
              <a:rPr lang="fr-FR" dirty="0"/>
              <a:t>, the respiration system, muscle </a:t>
            </a:r>
            <a:r>
              <a:rPr lang="fr-FR" dirty="0" err="1"/>
              <a:t>activity</a:t>
            </a:r>
            <a:r>
              <a:rPr lang="fr-FR" dirty="0"/>
              <a:t> and </a:t>
            </a:r>
            <a:r>
              <a:rPr lang="fr-FR" dirty="0" err="1"/>
              <a:t>so</a:t>
            </a:r>
            <a:r>
              <a:rPr lang="fr-FR" dirty="0"/>
              <a:t> on.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EC0C87-3D69-4432-B7F3-61293AB6016E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98895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/>
              <a:t>It’s</a:t>
            </a:r>
            <a:r>
              <a:rPr lang="fr-FR" dirty="0"/>
              <a:t> </a:t>
            </a:r>
            <a:r>
              <a:rPr lang="fr-FR" dirty="0" err="1"/>
              <a:t>was</a:t>
            </a:r>
            <a:r>
              <a:rPr lang="fr-FR" dirty="0"/>
              <a:t> </a:t>
            </a:r>
            <a:r>
              <a:rPr lang="fr-FR" dirty="0" err="1"/>
              <a:t>designed</a:t>
            </a:r>
            <a:r>
              <a:rPr lang="fr-FR" dirty="0"/>
              <a:t> to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quite</a:t>
            </a:r>
            <a:r>
              <a:rPr lang="fr-FR" dirty="0"/>
              <a:t> </a:t>
            </a:r>
            <a:r>
              <a:rPr lang="fr-FR" dirty="0" err="1"/>
              <a:t>powerful</a:t>
            </a:r>
            <a:r>
              <a:rPr lang="fr-FR" dirty="0"/>
              <a:t>, </a:t>
            </a:r>
            <a:r>
              <a:rPr lang="fr-FR" dirty="0" err="1"/>
              <a:t>yet</a:t>
            </a:r>
            <a:r>
              <a:rPr lang="fr-FR" dirty="0"/>
              <a:t> </a:t>
            </a:r>
            <a:r>
              <a:rPr lang="fr-FR" dirty="0" err="1"/>
              <a:t>very</a:t>
            </a:r>
            <a:r>
              <a:rPr lang="fr-FR" dirty="0"/>
              <a:t> accessible, </a:t>
            </a:r>
            <a:r>
              <a:rPr lang="fr-FR" dirty="0" err="1"/>
              <a:t>especially</a:t>
            </a:r>
            <a:r>
              <a:rPr lang="fr-FR" dirty="0"/>
              <a:t> for </a:t>
            </a:r>
            <a:r>
              <a:rPr lang="fr-FR" dirty="0" err="1"/>
              <a:t>users</a:t>
            </a:r>
            <a:r>
              <a:rPr lang="fr-FR" dirty="0"/>
              <a:t> </a:t>
            </a:r>
            <a:r>
              <a:rPr lang="fr-FR" dirty="0" err="1"/>
              <a:t>with</a:t>
            </a:r>
            <a:r>
              <a:rPr lang="fr-FR" dirty="0"/>
              <a:t> </a:t>
            </a:r>
            <a:r>
              <a:rPr lang="fr-FR" dirty="0" err="1"/>
              <a:t>little</a:t>
            </a:r>
            <a:r>
              <a:rPr lang="fr-FR" dirty="0"/>
              <a:t> </a:t>
            </a:r>
            <a:r>
              <a:rPr lang="fr-FR" dirty="0" err="1"/>
              <a:t>experience</a:t>
            </a:r>
            <a:r>
              <a:rPr lang="fr-FR" dirty="0"/>
              <a:t> </a:t>
            </a:r>
            <a:r>
              <a:rPr lang="fr-FR" dirty="0" err="1"/>
              <a:t>with</a:t>
            </a:r>
            <a:r>
              <a:rPr lang="fr-FR" dirty="0"/>
              <a:t> </a:t>
            </a:r>
            <a:r>
              <a:rPr lang="fr-FR" dirty="0" err="1"/>
              <a:t>programming</a:t>
            </a:r>
            <a:r>
              <a:rPr lang="fr-FR" dirty="0"/>
              <a:t> and </a:t>
            </a:r>
            <a:r>
              <a:rPr lang="fr-FR" dirty="0" err="1"/>
              <a:t>coding</a:t>
            </a:r>
            <a:r>
              <a:rPr lang="fr-FR" dirty="0"/>
              <a:t>. </a:t>
            </a:r>
          </a:p>
          <a:p>
            <a:r>
              <a:rPr lang="fr-FR" dirty="0"/>
              <a:t> </a:t>
            </a:r>
          </a:p>
          <a:p>
            <a:endParaRPr lang="fr-FR" dirty="0"/>
          </a:p>
          <a:p>
            <a:r>
              <a:rPr lang="fr-FR" dirty="0"/>
              <a:t>So </a:t>
            </a:r>
            <a:r>
              <a:rPr lang="fr-FR" dirty="0" err="1"/>
              <a:t>it’s</a:t>
            </a:r>
            <a:r>
              <a:rPr lang="fr-FR" dirty="0"/>
              <a:t> </a:t>
            </a:r>
            <a:r>
              <a:rPr lang="fr-FR" dirty="0" err="1"/>
              <a:t>very</a:t>
            </a:r>
            <a:r>
              <a:rPr lang="fr-FR" dirty="0"/>
              <a:t> </a:t>
            </a:r>
            <a:r>
              <a:rPr lang="fr-FR" dirty="0" err="1"/>
              <a:t>easy</a:t>
            </a:r>
            <a:r>
              <a:rPr lang="fr-FR" dirty="0"/>
              <a:t> to use…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EC0C87-3D69-4432-B7F3-61293AB6016E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3397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And </a:t>
            </a:r>
            <a:r>
              <a:rPr lang="fr-FR" dirty="0" err="1"/>
              <a:t>again</a:t>
            </a:r>
            <a:r>
              <a:rPr lang="fr-FR" dirty="0"/>
              <a:t> </a:t>
            </a:r>
            <a:r>
              <a:rPr lang="fr-FR" dirty="0" err="1"/>
              <a:t>it</a:t>
            </a:r>
            <a:r>
              <a:rPr lang="fr-FR" dirty="0"/>
              <a:t> supports </a:t>
            </a:r>
            <a:r>
              <a:rPr lang="fr-FR" dirty="0" err="1"/>
              <a:t>many</a:t>
            </a:r>
            <a:r>
              <a:rPr lang="fr-FR" dirty="0"/>
              <a:t> types of </a:t>
            </a:r>
            <a:r>
              <a:rPr lang="fr-FR" dirty="0" err="1"/>
              <a:t>signals</a:t>
            </a:r>
            <a:endParaRPr lang="fr-FR" dirty="0"/>
          </a:p>
          <a:p>
            <a:endParaRPr lang="fr-FR" dirty="0"/>
          </a:p>
          <a:p>
            <a:r>
              <a:rPr lang="fr-FR" dirty="0"/>
              <a:t>It </a:t>
            </a:r>
            <a:r>
              <a:rPr lang="fr-FR" dirty="0" err="1"/>
              <a:t>was</a:t>
            </a:r>
            <a:r>
              <a:rPr lang="fr-FR" dirty="0"/>
              <a:t> made by </a:t>
            </a:r>
            <a:r>
              <a:rPr lang="fr-FR" dirty="0" err="1"/>
              <a:t>neuroscientist</a:t>
            </a:r>
            <a:r>
              <a:rPr lang="fr-FR" dirty="0"/>
              <a:t> for </a:t>
            </a:r>
            <a:r>
              <a:rPr lang="fr-FR" dirty="0" err="1"/>
              <a:t>neurocientst</a:t>
            </a:r>
            <a:endParaRPr lang="fr-FR" dirty="0"/>
          </a:p>
          <a:p>
            <a:r>
              <a:rPr lang="fr-FR" dirty="0"/>
              <a:t>It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meant</a:t>
            </a:r>
            <a:r>
              <a:rPr lang="fr-FR" dirty="0"/>
              <a:t> to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acessible</a:t>
            </a:r>
            <a:r>
              <a:rPr lang="fr-FR" dirty="0"/>
              <a:t>, </a:t>
            </a:r>
            <a:r>
              <a:rPr lang="fr-FR" dirty="0" err="1"/>
              <a:t>easy</a:t>
            </a:r>
            <a:r>
              <a:rPr lang="fr-FR" dirty="0"/>
              <a:t> to use, </a:t>
            </a:r>
            <a:r>
              <a:rPr lang="fr-FR" dirty="0" err="1"/>
              <a:t>with</a:t>
            </a:r>
            <a:r>
              <a:rPr lang="fr-FR" dirty="0"/>
              <a:t> settings and </a:t>
            </a:r>
            <a:r>
              <a:rPr lang="fr-FR" dirty="0" err="1"/>
              <a:t>tutorials</a:t>
            </a:r>
            <a:r>
              <a:rPr lang="fr-FR" dirty="0"/>
              <a:t> </a:t>
            </a:r>
            <a:r>
              <a:rPr lang="fr-FR" dirty="0" err="1"/>
              <a:t>that</a:t>
            </a:r>
            <a:r>
              <a:rPr lang="fr-FR" dirty="0"/>
              <a:t> are </a:t>
            </a:r>
            <a:r>
              <a:rPr lang="fr-FR" dirty="0" err="1"/>
              <a:t>suited</a:t>
            </a:r>
            <a:r>
              <a:rPr lang="fr-FR" dirty="0"/>
              <a:t> for neuroscience and </a:t>
            </a:r>
            <a:r>
              <a:rPr lang="fr-FR" dirty="0" err="1"/>
              <a:t>psychology</a:t>
            </a:r>
            <a:r>
              <a:rPr lang="fr-FR" dirty="0"/>
              <a:t> </a:t>
            </a:r>
            <a:r>
              <a:rPr lang="fr-FR" dirty="0" err="1"/>
              <a:t>research</a:t>
            </a:r>
            <a:endParaRPr lang="fr-FR" dirty="0"/>
          </a:p>
          <a:p>
            <a:endParaRPr lang="fr-FR" dirty="0"/>
          </a:p>
          <a:p>
            <a:r>
              <a:rPr lang="fr-FR" dirty="0"/>
              <a:t>And </a:t>
            </a:r>
            <a:r>
              <a:rPr lang="fr-FR" dirty="0" err="1"/>
              <a:t>it</a:t>
            </a:r>
            <a:r>
              <a:rPr lang="fr-FR" dirty="0"/>
              <a:t> </a:t>
            </a:r>
            <a:r>
              <a:rPr lang="fr-FR" dirty="0" err="1"/>
              <a:t>implements</a:t>
            </a:r>
            <a:r>
              <a:rPr lang="fr-FR" dirty="0"/>
              <a:t> </a:t>
            </a:r>
            <a:r>
              <a:rPr lang="fr-FR" dirty="0" err="1"/>
              <a:t>some</a:t>
            </a:r>
            <a:r>
              <a:rPr lang="fr-FR" dirty="0"/>
              <a:t> unique </a:t>
            </a:r>
            <a:r>
              <a:rPr lang="fr-FR" dirty="0" err="1"/>
              <a:t>cutting</a:t>
            </a:r>
            <a:r>
              <a:rPr lang="fr-FR" dirty="0"/>
              <a:t> </a:t>
            </a:r>
            <a:r>
              <a:rPr lang="fr-FR" dirty="0" err="1"/>
              <a:t>edge</a:t>
            </a:r>
            <a:r>
              <a:rPr lang="fr-FR" dirty="0"/>
              <a:t> </a:t>
            </a:r>
            <a:r>
              <a:rPr lang="fr-FR" dirty="0" err="1"/>
              <a:t>features</a:t>
            </a:r>
            <a:r>
              <a:rPr lang="fr-FR" dirty="0"/>
              <a:t>, </a:t>
            </a:r>
            <a:r>
              <a:rPr lang="fr-FR" dirty="0" err="1"/>
              <a:t>such</a:t>
            </a:r>
            <a:r>
              <a:rPr lang="fr-FR" dirty="0"/>
              <a:t> as the </a:t>
            </a:r>
            <a:r>
              <a:rPr lang="fr-FR" dirty="0" err="1"/>
              <a:t>widest</a:t>
            </a:r>
            <a:r>
              <a:rPr lang="fr-FR" dirty="0"/>
              <a:t> and </a:t>
            </a:r>
            <a:r>
              <a:rPr lang="fr-FR" dirty="0" err="1"/>
              <a:t>most</a:t>
            </a:r>
            <a:r>
              <a:rPr lang="fr-FR" dirty="0"/>
              <a:t> </a:t>
            </a:r>
            <a:r>
              <a:rPr lang="fr-FR" dirty="0" err="1"/>
              <a:t>comprehensive</a:t>
            </a:r>
            <a:r>
              <a:rPr lang="fr-FR" dirty="0"/>
              <a:t> </a:t>
            </a:r>
            <a:r>
              <a:rPr lang="fr-FR" dirty="0" err="1"/>
              <a:t>coverage</a:t>
            </a:r>
            <a:r>
              <a:rPr lang="fr-FR" dirty="0"/>
              <a:t> of </a:t>
            </a:r>
            <a:r>
              <a:rPr lang="fr-FR" dirty="0" err="1"/>
              <a:t>complexity</a:t>
            </a:r>
            <a:r>
              <a:rPr lang="fr-FR" dirty="0"/>
              <a:t> indices, </a:t>
            </a:r>
            <a:r>
              <a:rPr lang="fr-FR" dirty="0" err="1"/>
              <a:t>Heart</a:t>
            </a:r>
            <a:r>
              <a:rPr lang="fr-FR" dirty="0"/>
              <a:t> Rate </a:t>
            </a:r>
            <a:r>
              <a:rPr lang="fr-FR" dirty="0" err="1"/>
              <a:t>Variability</a:t>
            </a:r>
            <a:r>
              <a:rPr lang="fr-FR" dirty="0"/>
              <a:t> </a:t>
            </a:r>
            <a:r>
              <a:rPr lang="fr-FR" dirty="0" err="1"/>
              <a:t>metrics</a:t>
            </a:r>
            <a:r>
              <a:rPr lang="fr-FR" dirty="0"/>
              <a:t>, as </a:t>
            </a:r>
            <a:r>
              <a:rPr lang="fr-FR" dirty="0" err="1"/>
              <a:t>well</a:t>
            </a:r>
            <a:r>
              <a:rPr lang="fr-FR" dirty="0"/>
              <a:t> as EEG </a:t>
            </a:r>
            <a:r>
              <a:rPr lang="fr-FR" dirty="0" err="1"/>
              <a:t>microstates</a:t>
            </a:r>
            <a:r>
              <a:rPr lang="fr-FR" dirty="0"/>
              <a:t> </a:t>
            </a:r>
            <a:r>
              <a:rPr lang="fr-FR" dirty="0" err="1"/>
              <a:t>analysis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EC0C87-3D69-4432-B7F3-61293AB6016E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20594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It </a:t>
            </a:r>
            <a:r>
              <a:rPr lang="fr-FR" dirty="0" err="1"/>
              <a:t>is</a:t>
            </a:r>
            <a:r>
              <a:rPr lang="fr-FR" dirty="0"/>
              <a:t> a </a:t>
            </a:r>
            <a:r>
              <a:rPr lang="fr-FR" dirty="0" err="1"/>
              <a:t>recent</a:t>
            </a:r>
            <a:r>
              <a:rPr lang="fr-FR" dirty="0"/>
              <a:t> software, </a:t>
            </a:r>
            <a:r>
              <a:rPr lang="fr-FR" dirty="0" err="1"/>
              <a:t>that</a:t>
            </a:r>
            <a:r>
              <a:rPr lang="fr-FR" dirty="0"/>
              <a:t> </a:t>
            </a:r>
            <a:r>
              <a:rPr lang="fr-FR" dirty="0" err="1"/>
              <a:t>was</a:t>
            </a:r>
            <a:r>
              <a:rPr lang="fr-FR" dirty="0"/>
              <a:t> </a:t>
            </a:r>
            <a:r>
              <a:rPr lang="fr-FR" dirty="0" err="1"/>
              <a:t>created</a:t>
            </a:r>
            <a:r>
              <a:rPr lang="fr-FR" dirty="0"/>
              <a:t> in 2020, and the bulk of </a:t>
            </a:r>
            <a:r>
              <a:rPr lang="fr-FR" dirty="0" err="1"/>
              <a:t>its</a:t>
            </a:r>
            <a:r>
              <a:rPr lang="fr-FR" dirty="0"/>
              <a:t> </a:t>
            </a:r>
            <a:r>
              <a:rPr lang="fr-FR" dirty="0" err="1"/>
              <a:t>development</a:t>
            </a:r>
            <a:r>
              <a:rPr lang="fr-FR" dirty="0"/>
              <a:t> </a:t>
            </a:r>
            <a:r>
              <a:rPr lang="fr-FR" dirty="0" err="1"/>
              <a:t>happened</a:t>
            </a:r>
            <a:r>
              <a:rPr lang="fr-FR" dirty="0"/>
              <a:t> *</a:t>
            </a:r>
            <a:r>
              <a:rPr lang="fr-FR" dirty="0" err="1"/>
              <a:t>thanks</a:t>
            </a:r>
            <a:r>
              <a:rPr lang="fr-FR" dirty="0"/>
              <a:t>* to the COVID </a:t>
            </a:r>
            <a:r>
              <a:rPr lang="fr-FR" dirty="0" err="1"/>
              <a:t>lockdowns</a:t>
            </a:r>
            <a:r>
              <a:rPr lang="fr-FR" dirty="0"/>
              <a:t>. </a:t>
            </a:r>
          </a:p>
          <a:p>
            <a:r>
              <a:rPr lang="fr-FR" dirty="0" err="1"/>
              <a:t>Considerable</a:t>
            </a:r>
            <a:r>
              <a:rPr lang="fr-FR" dirty="0"/>
              <a:t> </a:t>
            </a:r>
            <a:r>
              <a:rPr lang="fr-FR" dirty="0" err="1"/>
              <a:t>growht</a:t>
            </a:r>
            <a:r>
              <a:rPr lang="fr-FR" dirty="0"/>
              <a:t> in </a:t>
            </a:r>
            <a:r>
              <a:rPr lang="fr-FR" dirty="0" err="1"/>
              <a:t>popularity</a:t>
            </a:r>
            <a:r>
              <a:rPr lang="fr-FR" dirty="0"/>
              <a:t> </a:t>
            </a:r>
            <a:r>
              <a:rPr lang="fr-FR" dirty="0" err="1"/>
              <a:t>since</a:t>
            </a:r>
            <a:r>
              <a:rPr lang="fr-FR" dirty="0"/>
              <a:t> </a:t>
            </a:r>
            <a:r>
              <a:rPr lang="fr-FR" dirty="0" err="1"/>
              <a:t>its</a:t>
            </a:r>
            <a:r>
              <a:rPr lang="fr-FR" dirty="0"/>
              <a:t> </a:t>
            </a:r>
            <a:r>
              <a:rPr lang="fr-FR" dirty="0" err="1"/>
              <a:t>creation</a:t>
            </a:r>
            <a:r>
              <a:rPr lang="fr-FR" dirty="0"/>
              <a:t>, </a:t>
            </a:r>
            <a:r>
              <a:rPr lang="fr-FR" dirty="0" err="1"/>
              <a:t>becoming</a:t>
            </a:r>
            <a:r>
              <a:rPr lang="fr-FR" dirty="0"/>
              <a:t> one of the </a:t>
            </a:r>
            <a:r>
              <a:rPr lang="fr-FR" dirty="0" err="1"/>
              <a:t>most</a:t>
            </a:r>
            <a:r>
              <a:rPr lang="fr-FR" dirty="0"/>
              <a:t> </a:t>
            </a:r>
            <a:r>
              <a:rPr lang="fr-FR" dirty="0" err="1"/>
              <a:t>used</a:t>
            </a:r>
            <a:r>
              <a:rPr lang="fr-FR" dirty="0"/>
              <a:t> and </a:t>
            </a:r>
            <a:r>
              <a:rPr lang="fr-FR" dirty="0" err="1"/>
              <a:t>contributor-friendly</a:t>
            </a:r>
            <a:r>
              <a:rPr lang="fr-FR" dirty="0"/>
              <a:t> software in </a:t>
            </a:r>
            <a:r>
              <a:rPr lang="fr-FR" dirty="0" err="1"/>
              <a:t>psychophysiology</a:t>
            </a:r>
            <a:r>
              <a:rPr lang="fr-FR" dirty="0"/>
              <a:t>.</a:t>
            </a:r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Of course </a:t>
            </a:r>
            <a:r>
              <a:rPr lang="fr-FR" dirty="0" err="1"/>
              <a:t>it’s</a:t>
            </a:r>
            <a:r>
              <a:rPr lang="fr-FR" dirty="0"/>
              <a:t> </a:t>
            </a:r>
            <a:r>
              <a:rPr lang="fr-FR" dirty="0" err="1"/>
              <a:t>fully</a:t>
            </a:r>
            <a:r>
              <a:rPr lang="fr-FR" dirty="0"/>
              <a:t> open-source, </a:t>
            </a:r>
            <a:r>
              <a:rPr lang="fr-FR" dirty="0" err="1"/>
              <a:t>so</a:t>
            </a:r>
            <a:r>
              <a:rPr lang="fr-FR" dirty="0"/>
              <a:t> </a:t>
            </a:r>
            <a:r>
              <a:rPr lang="fr-FR" dirty="0" err="1"/>
              <a:t>join</a:t>
            </a:r>
            <a:r>
              <a:rPr lang="fr-FR" dirty="0"/>
              <a:t> the </a:t>
            </a:r>
            <a:r>
              <a:rPr lang="fr-FR" dirty="0" err="1"/>
              <a:t>community</a:t>
            </a:r>
            <a:endParaRPr lang="fr-FR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EC0C87-3D69-4432-B7F3-61293AB6016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8314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Don’t </a:t>
            </a:r>
            <a:r>
              <a:rPr lang="fr-FR" dirty="0" err="1"/>
              <a:t>hestitate</a:t>
            </a:r>
            <a:r>
              <a:rPr lang="fr-FR" dirty="0"/>
              <a:t> to </a:t>
            </a:r>
            <a:r>
              <a:rPr lang="fr-FR" dirty="0" err="1"/>
              <a:t>give</a:t>
            </a:r>
            <a:r>
              <a:rPr lang="fr-FR" dirty="0"/>
              <a:t> </a:t>
            </a:r>
            <a:r>
              <a:rPr lang="fr-FR" dirty="0" err="1"/>
              <a:t>it</a:t>
            </a:r>
            <a:r>
              <a:rPr lang="fr-FR" dirty="0"/>
              <a:t> a </a:t>
            </a:r>
            <a:r>
              <a:rPr lang="fr-FR" dirty="0" err="1"/>
              <a:t>try</a:t>
            </a:r>
            <a:r>
              <a:rPr lang="fr-FR" dirty="0"/>
              <a:t> and </a:t>
            </a:r>
            <a:r>
              <a:rPr lang="fr-FR" dirty="0" err="1"/>
              <a:t>get</a:t>
            </a:r>
            <a:r>
              <a:rPr lang="fr-FR" dirty="0"/>
              <a:t> in </a:t>
            </a:r>
            <a:r>
              <a:rPr lang="fr-FR" dirty="0" err="1"/>
              <a:t>touch</a:t>
            </a:r>
            <a:r>
              <a:rPr lang="fr-FR" dirty="0"/>
              <a:t>,</a:t>
            </a:r>
          </a:p>
          <a:p>
            <a:endParaRPr lang="fr-FR" dirty="0"/>
          </a:p>
          <a:p>
            <a:r>
              <a:rPr lang="fr-FR" dirty="0"/>
              <a:t>Head over to </a:t>
            </a:r>
            <a:r>
              <a:rPr lang="fr-FR" dirty="0" err="1"/>
              <a:t>Neurokit’s</a:t>
            </a:r>
            <a:r>
              <a:rPr lang="fr-FR" dirty="0"/>
              <a:t> </a:t>
            </a:r>
            <a:r>
              <a:rPr lang="fr-FR" dirty="0" err="1"/>
              <a:t>Github</a:t>
            </a:r>
            <a:r>
              <a:rPr lang="fr-FR" dirty="0"/>
              <a:t> repository at </a:t>
            </a:r>
            <a:r>
              <a:rPr lang="fr-FR" dirty="0" err="1"/>
              <a:t>github</a:t>
            </a:r>
            <a:r>
              <a:rPr lang="fr-FR" dirty="0"/>
              <a:t> dot com slash </a:t>
            </a:r>
            <a:r>
              <a:rPr lang="fr-FR" dirty="0" err="1"/>
              <a:t>neuropsychology</a:t>
            </a:r>
            <a:r>
              <a:rPr lang="fr-FR" dirty="0"/>
              <a:t> slash </a:t>
            </a:r>
            <a:r>
              <a:rPr lang="fr-FR" dirty="0" err="1"/>
              <a:t>neurokit</a:t>
            </a:r>
            <a:r>
              <a:rPr lang="fr-FR" dirty="0"/>
              <a:t>, for an </a:t>
            </a:r>
            <a:r>
              <a:rPr lang="fr-FR" dirty="0" err="1"/>
              <a:t>overview</a:t>
            </a:r>
            <a:r>
              <a:rPr lang="fr-FR" dirty="0"/>
              <a:t> </a:t>
            </a:r>
            <a:r>
              <a:rPr lang="fr-FR" dirty="0" err="1"/>
              <a:t>with</a:t>
            </a:r>
            <a:r>
              <a:rPr lang="fr-FR" dirty="0"/>
              <a:t> more </a:t>
            </a:r>
            <a:r>
              <a:rPr lang="fr-FR" dirty="0" err="1"/>
              <a:t>examples</a:t>
            </a:r>
            <a:r>
              <a:rPr lang="fr-FR" dirty="0"/>
              <a:t> and </a:t>
            </a:r>
            <a:r>
              <a:rPr lang="fr-FR" dirty="0" err="1"/>
              <a:t>walk-throughs</a:t>
            </a:r>
            <a:r>
              <a:rPr lang="fr-FR" dirty="0"/>
              <a:t>!</a:t>
            </a:r>
          </a:p>
          <a:p>
            <a:endParaRPr lang="fr-FR" dirty="0"/>
          </a:p>
          <a:p>
            <a:r>
              <a:rPr lang="fr-FR" dirty="0" err="1"/>
              <a:t>I’ll</a:t>
            </a:r>
            <a:r>
              <a:rPr lang="fr-FR" dirty="0"/>
              <a:t> </a:t>
            </a:r>
            <a:r>
              <a:rPr lang="fr-FR" dirty="0" err="1"/>
              <a:t>see</a:t>
            </a:r>
            <a:r>
              <a:rPr lang="fr-FR" dirty="0"/>
              <a:t> </a:t>
            </a:r>
            <a:r>
              <a:rPr lang="fr-FR" dirty="0" err="1"/>
              <a:t>you</a:t>
            </a:r>
            <a:r>
              <a:rPr lang="fr-FR" dirty="0"/>
              <a:t> </a:t>
            </a:r>
            <a:r>
              <a:rPr lang="fr-FR" dirty="0" err="1"/>
              <a:t>there</a:t>
            </a:r>
            <a:r>
              <a:rPr lang="fr-FR" dirty="0"/>
              <a:t>!</a:t>
            </a:r>
          </a:p>
          <a:p>
            <a:r>
              <a:rPr lang="fr-FR" dirty="0"/>
              <a:t>Cheers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EC0C87-3D69-4432-B7F3-61293AB6016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5636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ABF55-C076-4120-850C-57680A2125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B4B97F-E4C0-4EDB-A22B-EA3B99A34D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11216A-4070-45FC-BE58-6FCE706F11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690A9-75FB-4DDE-97A0-AF0721816251}" type="datetimeFigureOut">
              <a:rPr lang="en-GB" smtClean="0"/>
              <a:t>05/05/2022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12708C-363B-4A10-99B1-D834B086F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AF2A61-52B2-45C2-B6B3-34E77AF4C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A9F92-D8F1-425F-AD25-4C87FA5CAD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2410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AE585-5B10-460B-A74D-CFFCF944D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2ADF86-EE30-47CE-9D59-D2D29D1359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24C24B-ECF4-4665-A3BF-0E3BCAA872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690A9-75FB-4DDE-97A0-AF0721816251}" type="datetimeFigureOut">
              <a:rPr lang="en-GB" smtClean="0"/>
              <a:t>05/05/2022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9639FA-451E-48AA-9956-56F3C6B2C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1374A4-EC5F-4D0F-9DE9-5F55DB021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A9F92-D8F1-425F-AD25-4C87FA5CAD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3582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6684A30-4CDC-4003-8C8F-6FCF09FC7F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9947A7-96F9-4EA7-92C5-71FC4514CD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E3959F-55D3-42AA-8F4F-0DF365914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690A9-75FB-4DDE-97A0-AF0721816251}" type="datetimeFigureOut">
              <a:rPr lang="en-GB" smtClean="0"/>
              <a:t>05/05/2022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AB22F4-FC78-4524-B816-EAAE82315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F89C0F-D456-4038-B87C-8E28BC081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A9F92-D8F1-425F-AD25-4C87FA5CAD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9894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84FD37-4F5F-4123-9C6A-B470C8796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65FD12-25BD-4C5B-8596-0B1096C2BB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D7E836-5E3B-43EA-9E5E-6519946CD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690A9-75FB-4DDE-97A0-AF0721816251}" type="datetimeFigureOut">
              <a:rPr lang="en-GB" smtClean="0"/>
              <a:t>05/05/2022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20E20C-4224-4C77-91C2-F45AB3960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F2DAFC-C743-4915-BD47-4B0DCF427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A9F92-D8F1-425F-AD25-4C87FA5CAD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0125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90703-C7D1-4B03-B5C9-A05DC760F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8E8CF8-CEB9-49A9-866F-37D531FD17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4D22AC-DD51-4996-B730-DA6BE2237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690A9-75FB-4DDE-97A0-AF0721816251}" type="datetimeFigureOut">
              <a:rPr lang="en-GB" smtClean="0"/>
              <a:t>05/05/2022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8C0FFC-FB07-4AE7-AAB3-1CE6D8E6FA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F0A85C-99E7-42DB-9B4E-C35D1BDCE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A9F92-D8F1-425F-AD25-4C87FA5CAD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8055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10ECBC-2BE3-49EA-AA92-8ADE34AD1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1C445-05B2-45AC-AD46-761A300D8F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75E5A7-584A-45F6-BE9C-9CC83E9DB7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E163FB-2D95-47EF-A3F6-16024ECAC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690A9-75FB-4DDE-97A0-AF0721816251}" type="datetimeFigureOut">
              <a:rPr lang="en-GB" smtClean="0"/>
              <a:t>05/05/2022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558327-97F3-445A-9815-0075445D4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017819-7750-482A-8E4B-63233D3FA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A9F92-D8F1-425F-AD25-4C87FA5CAD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0892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30228-B68D-4511-88A3-ED3CC8A4D3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E2C305-D08C-48B0-9C60-E46634AF36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2AE67E-FFBD-45D6-8FD8-5EF9D7331F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DD81204-613D-4777-B5F8-F3E9A53110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07169B-D4D6-4944-AFC6-74ED2713B8E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8D65D7-BBFD-4300-B528-585161F6E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690A9-75FB-4DDE-97A0-AF0721816251}" type="datetimeFigureOut">
              <a:rPr lang="en-GB" smtClean="0"/>
              <a:t>05/05/2022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D6BDE2F-9868-413D-8F58-31E3A75A0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6F7D3A4-FA4C-4612-BBBF-AA1F3F6A14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A9F92-D8F1-425F-AD25-4C87FA5CAD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326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5B0E46-35B8-45FD-8A05-07FDB5A9F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20ED579-E154-4BD1-8421-26905B36C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690A9-75FB-4DDE-97A0-AF0721816251}" type="datetimeFigureOut">
              <a:rPr lang="en-GB" smtClean="0"/>
              <a:t>05/05/2022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4F291E-E3D4-4F02-B19D-B731F5E5F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27138B-176B-441D-A9E3-08EBC76C5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A9F92-D8F1-425F-AD25-4C87FA5CAD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694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265EE2-46BB-467C-BD57-80B93C2A1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690A9-75FB-4DDE-97A0-AF0721816251}" type="datetimeFigureOut">
              <a:rPr lang="en-GB" smtClean="0"/>
              <a:t>05/05/2022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0E23CD-D9B0-43C5-84A5-764B15B2F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214D15-2FC8-4C98-A1E2-10AF44153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A9F92-D8F1-425F-AD25-4C87FA5CAD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885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210B9D-AB88-4554-889F-3699CFEDB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E939C4-0CE5-4699-B397-84A4C20F71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E84CD1-6C3C-411A-9D4D-E68A974CDD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0A9160-022A-4F8C-B199-B2A2B6659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690A9-75FB-4DDE-97A0-AF0721816251}" type="datetimeFigureOut">
              <a:rPr lang="en-GB" smtClean="0"/>
              <a:t>05/05/2022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EC2F2A-A12D-4898-B31E-3F5D65F71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25CCC7-23C8-4667-80B8-C5F94D1E7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A9F92-D8F1-425F-AD25-4C87FA5CAD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6529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62C215-CD8C-49A9-9C4B-0057445EC4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1484E2-CFE3-4ED0-A410-DDDB2E83E6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896194-7077-4115-8B0D-DB606B4315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BEA654-867B-4E5C-9F63-4A80893A0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690A9-75FB-4DDE-97A0-AF0721816251}" type="datetimeFigureOut">
              <a:rPr lang="en-GB" smtClean="0"/>
              <a:t>05/05/2022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CACD5B-CB83-4112-832D-41273FA45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65BF37-F820-4DC9-ACB4-B5441870B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A9F92-D8F1-425F-AD25-4C87FA5CAD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5055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6A5DE8-9664-480A-94CC-A0C5867B7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E53285-63E0-4CC4-A910-8DB89BBC2D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F873C6-8328-4EC4-BBEE-C3418B0A10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690A9-75FB-4DDE-97A0-AF0721816251}" type="datetimeFigureOut">
              <a:rPr lang="en-GB" smtClean="0"/>
              <a:t>05/05/2022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A14AB0-1FBB-4E3C-B2EB-A5CFD811C2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384BD0-FDA5-4C3E-A19D-FC4376183B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0A9F92-D8F1-425F-AD25-4C87FA5CAD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3092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2.mp4"/><Relationship Id="rId7" Type="http://schemas.openxmlformats.org/officeDocument/2006/relationships/image" Target="../media/image4.png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notesSlide" Target="../notesSlides/notesSlide2.xml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media" Target="../media/media3.mp4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2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media" Target="../media/media4.mp4"/><Relationship Id="rId7" Type="http://schemas.openxmlformats.org/officeDocument/2006/relationships/image" Target="../media/image13.png"/><Relationship Id="rId2" Type="http://schemas.openxmlformats.org/officeDocument/2006/relationships/video" Target="NULL" TargetMode="External"/><Relationship Id="rId1" Type="http://schemas.openxmlformats.org/officeDocument/2006/relationships/tags" Target="../tags/tag3.xml"/><Relationship Id="rId6" Type="http://schemas.openxmlformats.org/officeDocument/2006/relationships/image" Target="../media/image12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microsoft.com/office/2007/relationships/media" Target="../media/media5.mp4"/><Relationship Id="rId1" Type="http://schemas.openxmlformats.org/officeDocument/2006/relationships/video" Target="NULL" TargetMode="External"/><Relationship Id="rId6" Type="http://schemas.openxmlformats.org/officeDocument/2006/relationships/image" Target="../media/image16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CDE43FA-5893-4382-BDD4-B8C84DCF2A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53" y="79430"/>
            <a:ext cx="11188890" cy="287589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1E0C755-0A9A-4924-AD94-D4B9B02ACD6C}"/>
              </a:ext>
            </a:extLst>
          </p:cNvPr>
          <p:cNvSpPr/>
          <p:nvPr/>
        </p:nvSpPr>
        <p:spPr>
          <a:xfrm>
            <a:off x="2157828" y="3607905"/>
            <a:ext cx="7876340" cy="279779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3600" b="1" i="1" dirty="0">
                <a:latin typeface="Roboto" panose="02000000000000000000" pitchFamily="2" charset="0"/>
                <a:ea typeface="Roboto" panose="02000000000000000000" pitchFamily="2" charset="0"/>
              </a:rPr>
              <a:t>A Python Package for </a:t>
            </a:r>
            <a:r>
              <a:rPr lang="fr-FR" sz="3600" b="1" i="1" dirty="0" err="1">
                <a:latin typeface="Roboto" panose="02000000000000000000" pitchFamily="2" charset="0"/>
                <a:ea typeface="Roboto" panose="02000000000000000000" pitchFamily="2" charset="0"/>
              </a:rPr>
              <a:t>Physiological</a:t>
            </a:r>
            <a:r>
              <a:rPr lang="fr-FR" sz="3600" b="1" i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fr-FR" sz="3600" b="1" i="1" dirty="0" err="1">
                <a:latin typeface="Roboto" panose="02000000000000000000" pitchFamily="2" charset="0"/>
                <a:ea typeface="Roboto" panose="02000000000000000000" pitchFamily="2" charset="0"/>
              </a:rPr>
              <a:t>Signals</a:t>
            </a:r>
            <a:r>
              <a:rPr lang="fr-FR" sz="3600" b="1" i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fr-FR" sz="3600" b="1" i="1" dirty="0" err="1">
                <a:latin typeface="Roboto" panose="02000000000000000000" pitchFamily="2" charset="0"/>
                <a:ea typeface="Roboto" panose="02000000000000000000" pitchFamily="2" charset="0"/>
              </a:rPr>
              <a:t>Processing</a:t>
            </a:r>
            <a:r>
              <a:rPr lang="fr-FR" sz="3600" b="1" i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  <a:p>
            <a:pPr algn="ctr"/>
            <a:endParaRPr lang="fr-FR" sz="2800" b="1" i="1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fr-FR" sz="2000" b="1" i="1" dirty="0">
                <a:latin typeface="Roboto" panose="02000000000000000000" pitchFamily="2" charset="0"/>
                <a:ea typeface="Roboto" panose="02000000000000000000" pitchFamily="2" charset="0"/>
              </a:rPr>
              <a:t>Dominique Makowski</a:t>
            </a:r>
          </a:p>
          <a:p>
            <a:pPr algn="ctr"/>
            <a:r>
              <a:rPr lang="fr-FR" sz="1600" i="1" dirty="0">
                <a:latin typeface="Roboto" panose="02000000000000000000" pitchFamily="2" charset="0"/>
                <a:ea typeface="Roboto" panose="02000000000000000000" pitchFamily="2" charset="0"/>
              </a:rPr>
              <a:t>OHBM 2022</a:t>
            </a:r>
            <a:endParaRPr lang="en-GB" sz="1600" i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10" name="Video 9">
            <a:hlinkClick r:id="" action="ppaction://media"/>
            <a:extLst>
              <a:ext uri="{FF2B5EF4-FFF2-40B4-BE49-F238E27FC236}">
                <a16:creationId xmlns:a16="http://schemas.microsoft.com/office/drawing/2014/main" id="{DF55A263-5622-6B15-2BC5-F6D6DCC1FCF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6"/>
          <a:stretch>
            <a:fillRect/>
          </a:stretch>
        </p:blipFill>
        <p:spPr>
          <a:xfrm flipH="1">
            <a:off x="0" y="4698000"/>
            <a:ext cx="2879999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905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3920"/>
    </mc:Choice>
    <mc:Fallback>
      <p:transition advClick="0" advTm="139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48952-5812-498E-B0F4-39BBEF3D9CE6}"/>
              </a:ext>
            </a:extLst>
          </p:cNvPr>
          <p:cNvSpPr/>
          <p:nvPr/>
        </p:nvSpPr>
        <p:spPr>
          <a:xfrm>
            <a:off x="7753390" y="884409"/>
            <a:ext cx="4490114" cy="289156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3600" b="1" i="1" dirty="0">
                <a:latin typeface="Roboto" panose="02000000000000000000" pitchFamily="2" charset="0"/>
                <a:ea typeface="Roboto" panose="02000000000000000000" pitchFamily="2" charset="0"/>
              </a:rPr>
              <a:t>Signal </a:t>
            </a:r>
            <a:r>
              <a:rPr lang="fr-FR" sz="3600" b="1" i="1" dirty="0" err="1">
                <a:latin typeface="Roboto" panose="02000000000000000000" pitchFamily="2" charset="0"/>
                <a:ea typeface="Roboto" panose="02000000000000000000" pitchFamily="2" charset="0"/>
              </a:rPr>
              <a:t>processing</a:t>
            </a:r>
            <a:r>
              <a:rPr lang="fr-FR" sz="3600" b="1" i="1" dirty="0">
                <a:latin typeface="Roboto" panose="02000000000000000000" pitchFamily="2" charset="0"/>
                <a:ea typeface="Roboto" panose="02000000000000000000" pitchFamily="2" charset="0"/>
              </a:rPr>
              <a:t> + </a:t>
            </a:r>
            <a:r>
              <a:rPr lang="fr-FR" sz="3600" b="1" i="1" dirty="0" err="1">
                <a:latin typeface="Roboto" panose="02000000000000000000" pitchFamily="2" charset="0"/>
                <a:ea typeface="Roboto" panose="02000000000000000000" pitchFamily="2" charset="0"/>
              </a:rPr>
              <a:t>analysis</a:t>
            </a:r>
            <a:r>
              <a:rPr lang="fr-FR" sz="3600" b="1" i="1" dirty="0">
                <a:latin typeface="Roboto" panose="02000000000000000000" pitchFamily="2" charset="0"/>
                <a:ea typeface="Roboto" panose="02000000000000000000" pitchFamily="2" charset="0"/>
              </a:rPr>
              <a:t> in 2 </a:t>
            </a:r>
            <a:r>
              <a:rPr lang="fr-FR" sz="3600" b="1" i="1" dirty="0" err="1">
                <a:latin typeface="Roboto" panose="02000000000000000000" pitchFamily="2" charset="0"/>
                <a:ea typeface="Roboto" panose="02000000000000000000" pitchFamily="2" charset="0"/>
              </a:rPr>
              <a:t>lines</a:t>
            </a:r>
            <a:r>
              <a:rPr lang="fr-FR" sz="3600" b="1" i="1" dirty="0">
                <a:latin typeface="Roboto" panose="02000000000000000000" pitchFamily="2" charset="0"/>
                <a:ea typeface="Roboto" panose="02000000000000000000" pitchFamily="2" charset="0"/>
              </a:rPr>
              <a:t> of code</a:t>
            </a:r>
            <a:endParaRPr lang="en-GB" sz="1600" i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BB62620-E6FB-17C7-6658-FE396AF96B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9782" y="109011"/>
            <a:ext cx="2723777" cy="297301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4A7E4D8-C498-4C5B-EE29-E5D64565527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90539" y="3775978"/>
            <a:ext cx="8222693" cy="93734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9590E4D-BBF5-EA0D-6127-2C002B24BA9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14374" y="109011"/>
            <a:ext cx="3587512" cy="297081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64C16D6-5F30-851B-CE03-8A44639CC27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90539" y="4708690"/>
            <a:ext cx="5098222" cy="39627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4300DF2-E01C-65B0-48CF-7EA7C1A52D3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0539" y="5324492"/>
            <a:ext cx="7986452" cy="1226926"/>
          </a:xfrm>
          <a:prstGeom prst="rect">
            <a:avLst/>
          </a:prstGeom>
        </p:spPr>
      </p:pic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34EA7138-270F-CAF4-3316-9BA392775698}"/>
              </a:ext>
            </a:extLst>
          </p:cNvPr>
          <p:cNvCxnSpPr>
            <a:cxnSpLocks/>
          </p:cNvCxnSpPr>
          <p:nvPr/>
        </p:nvCxnSpPr>
        <p:spPr>
          <a:xfrm>
            <a:off x="993228" y="606972"/>
            <a:ext cx="6526924" cy="3763651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E68337DE-F615-E222-CB6F-035FFC2227D2}"/>
              </a:ext>
            </a:extLst>
          </p:cNvPr>
          <p:cNvSpPr/>
          <p:nvPr/>
        </p:nvSpPr>
        <p:spPr>
          <a:xfrm>
            <a:off x="3619880" y="3780216"/>
            <a:ext cx="1981449" cy="31517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D3E8F27-AEEE-A7F7-21F2-A05861807A3E}"/>
              </a:ext>
            </a:extLst>
          </p:cNvPr>
          <p:cNvSpPr/>
          <p:nvPr/>
        </p:nvSpPr>
        <p:spPr>
          <a:xfrm>
            <a:off x="5541806" y="4370623"/>
            <a:ext cx="1094968" cy="25624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B81AF81-B9E3-EF6A-2283-F7CEE9B5970F}"/>
              </a:ext>
            </a:extLst>
          </p:cNvPr>
          <p:cNvSpPr/>
          <p:nvPr/>
        </p:nvSpPr>
        <p:spPr>
          <a:xfrm>
            <a:off x="4604492" y="4781021"/>
            <a:ext cx="1094968" cy="25624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9490DF5-C6C9-E897-5B37-BE4D68C0FF0D}"/>
              </a:ext>
            </a:extLst>
          </p:cNvPr>
          <p:cNvSpPr/>
          <p:nvPr/>
        </p:nvSpPr>
        <p:spPr>
          <a:xfrm>
            <a:off x="3857459" y="4370623"/>
            <a:ext cx="1094968" cy="256241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50"/>
              </a:solidFill>
            </a:endParaRP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6F90E832-B6CA-F6FA-4596-DE5C5C22460D}"/>
              </a:ext>
            </a:extLst>
          </p:cNvPr>
          <p:cNvCxnSpPr>
            <a:cxnSpLocks/>
            <a:stCxn id="32" idx="0"/>
          </p:cNvCxnSpPr>
          <p:nvPr/>
        </p:nvCxnSpPr>
        <p:spPr>
          <a:xfrm flipV="1">
            <a:off x="4404943" y="2908738"/>
            <a:ext cx="1444064" cy="1461885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8F5F6C82-30E0-58D3-FBD3-D9F6AA54096E}"/>
              </a:ext>
            </a:extLst>
          </p:cNvPr>
          <p:cNvSpPr/>
          <p:nvPr/>
        </p:nvSpPr>
        <p:spPr>
          <a:xfrm>
            <a:off x="3857459" y="4762665"/>
            <a:ext cx="609138" cy="256241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50"/>
              </a:solidFill>
            </a:endParaRP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9985E5F0-8E14-87CB-B6D9-E198BFF0AE3D}"/>
              </a:ext>
            </a:extLst>
          </p:cNvPr>
          <p:cNvCxnSpPr>
            <a:cxnSpLocks/>
            <a:stCxn id="36" idx="2"/>
          </p:cNvCxnSpPr>
          <p:nvPr/>
        </p:nvCxnSpPr>
        <p:spPr>
          <a:xfrm>
            <a:off x="4162028" y="5018906"/>
            <a:ext cx="1584054" cy="490354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Video 10">
            <a:hlinkClick r:id="" action="ppaction://media"/>
            <a:extLst>
              <a:ext uri="{FF2B5EF4-FFF2-40B4-BE49-F238E27FC236}">
                <a16:creationId xmlns:a16="http://schemas.microsoft.com/office/drawing/2014/main" id="{66640CBC-D969-7D0E-139D-42D046E746B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end="854"/>
                </p14:media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11"/>
          <a:stretch>
            <a:fillRect/>
          </a:stretch>
        </p:blipFill>
        <p:spPr>
          <a:xfrm flipH="1">
            <a:off x="0" y="4698000"/>
            <a:ext cx="2879999" cy="216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6923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56510"/>
    </mc:Choice>
    <mc:Fallback>
      <p:transition advTm="565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58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3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7AD603-2F30-46D0-8465-F6E06292E7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5386" y="859193"/>
            <a:ext cx="79629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b="1" dirty="0" err="1">
                <a:latin typeface="Roboto" panose="02000000000000000000" pitchFamily="2" charset="0"/>
                <a:ea typeface="Roboto" panose="02000000000000000000" pitchFamily="2" charset="0"/>
              </a:rPr>
              <a:t>Features</a:t>
            </a:r>
            <a:endParaRPr lang="fr-FR" b="1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fr-FR" sz="2600" i="1" dirty="0" err="1">
                <a:latin typeface="Roboto" panose="02000000000000000000" pitchFamily="2" charset="0"/>
                <a:ea typeface="Roboto" panose="02000000000000000000" pitchFamily="2" charset="0"/>
              </a:rPr>
              <a:t>Processing</a:t>
            </a:r>
            <a:r>
              <a:rPr lang="fr-FR" sz="2600" dirty="0">
                <a:latin typeface="Roboto" panose="02000000000000000000" pitchFamily="2" charset="0"/>
                <a:ea typeface="Roboto" panose="02000000000000000000" pitchFamily="2" charset="0"/>
              </a:rPr>
              <a:t> and </a:t>
            </a:r>
            <a:r>
              <a:rPr lang="fr-FR" sz="2600" i="1" dirty="0" err="1">
                <a:latin typeface="Roboto" panose="02000000000000000000" pitchFamily="2" charset="0"/>
                <a:ea typeface="Roboto" panose="02000000000000000000" pitchFamily="2" charset="0"/>
              </a:rPr>
              <a:t>Feature</a:t>
            </a:r>
            <a:r>
              <a:rPr lang="fr-FR" sz="2600" i="1" dirty="0">
                <a:latin typeface="Roboto" panose="02000000000000000000" pitchFamily="2" charset="0"/>
                <a:ea typeface="Roboto" panose="02000000000000000000" pitchFamily="2" charset="0"/>
              </a:rPr>
              <a:t> Extraction </a:t>
            </a:r>
            <a:r>
              <a:rPr lang="fr-FR" sz="2600" dirty="0">
                <a:latin typeface="Roboto" panose="02000000000000000000" pitchFamily="2" charset="0"/>
                <a:ea typeface="Roboto" panose="02000000000000000000" pitchFamily="2" charset="0"/>
              </a:rPr>
              <a:t>for </a:t>
            </a:r>
            <a:r>
              <a:rPr lang="fr-FR" sz="2600" b="1" dirty="0">
                <a:latin typeface="Roboto" panose="02000000000000000000" pitchFamily="2" charset="0"/>
                <a:ea typeface="Roboto" panose="02000000000000000000" pitchFamily="2" charset="0"/>
              </a:rPr>
              <a:t>ECG</a:t>
            </a:r>
            <a:r>
              <a:rPr lang="fr-FR" sz="2600" dirty="0"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fr-FR" sz="2600" b="1" dirty="0">
                <a:latin typeface="Roboto" panose="02000000000000000000" pitchFamily="2" charset="0"/>
                <a:ea typeface="Roboto" panose="02000000000000000000" pitchFamily="2" charset="0"/>
              </a:rPr>
              <a:t>PPG</a:t>
            </a:r>
            <a:r>
              <a:rPr lang="fr-FR" sz="2600" dirty="0"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fr-FR" sz="2600" b="1" dirty="0">
                <a:latin typeface="Roboto" panose="02000000000000000000" pitchFamily="2" charset="0"/>
                <a:ea typeface="Roboto" panose="02000000000000000000" pitchFamily="2" charset="0"/>
              </a:rPr>
              <a:t>RSP</a:t>
            </a:r>
            <a:r>
              <a:rPr lang="fr-FR" sz="2600" dirty="0"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fr-FR" sz="2600" b="1" dirty="0">
                <a:latin typeface="Roboto" panose="02000000000000000000" pitchFamily="2" charset="0"/>
                <a:ea typeface="Roboto" panose="02000000000000000000" pitchFamily="2" charset="0"/>
              </a:rPr>
              <a:t>EOG</a:t>
            </a:r>
            <a:r>
              <a:rPr lang="fr-FR" sz="2600" dirty="0"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fr-FR" sz="2600" b="1" dirty="0">
                <a:latin typeface="Roboto" panose="02000000000000000000" pitchFamily="2" charset="0"/>
                <a:ea typeface="Roboto" panose="02000000000000000000" pitchFamily="2" charset="0"/>
              </a:rPr>
              <a:t>EMG</a:t>
            </a:r>
            <a:r>
              <a:rPr lang="fr-FR" sz="2600" dirty="0"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fr-FR" sz="2600" b="1" dirty="0">
                <a:latin typeface="Roboto" panose="02000000000000000000" pitchFamily="2" charset="0"/>
                <a:ea typeface="Roboto" panose="02000000000000000000" pitchFamily="2" charset="0"/>
              </a:rPr>
              <a:t>EDA</a:t>
            </a:r>
            <a:r>
              <a:rPr lang="fr-FR" sz="2600" dirty="0"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fr-FR" sz="2600" b="1" dirty="0">
                <a:latin typeface="Roboto" panose="02000000000000000000" pitchFamily="2" charset="0"/>
                <a:ea typeface="Roboto" panose="02000000000000000000" pitchFamily="2" charset="0"/>
              </a:rPr>
              <a:t>EEG</a:t>
            </a:r>
            <a:r>
              <a:rPr lang="fr-FR" sz="2600" dirty="0">
                <a:latin typeface="Roboto" panose="02000000000000000000" pitchFamily="2" charset="0"/>
                <a:ea typeface="Roboto" panose="02000000000000000000" pitchFamily="2" charset="0"/>
              </a:rPr>
              <a:t>…</a:t>
            </a:r>
          </a:p>
          <a:p>
            <a:r>
              <a:rPr lang="fr-FR" sz="2600" dirty="0">
                <a:latin typeface="Roboto" panose="02000000000000000000" pitchFamily="2" charset="0"/>
                <a:ea typeface="Roboto" panose="02000000000000000000" pitchFamily="2" charset="0"/>
              </a:rPr>
              <a:t>Made by </a:t>
            </a:r>
            <a:r>
              <a:rPr lang="fr-FR" sz="2600" dirty="0" err="1">
                <a:latin typeface="Roboto" panose="02000000000000000000" pitchFamily="2" charset="0"/>
                <a:ea typeface="Roboto" panose="02000000000000000000" pitchFamily="2" charset="0"/>
              </a:rPr>
              <a:t>neuroscientists</a:t>
            </a:r>
            <a:r>
              <a:rPr lang="fr-FR" sz="2600" dirty="0">
                <a:latin typeface="Roboto" panose="02000000000000000000" pitchFamily="2" charset="0"/>
                <a:ea typeface="Roboto" panose="02000000000000000000" pitchFamily="2" charset="0"/>
              </a:rPr>
              <a:t> for </a:t>
            </a:r>
            <a:r>
              <a:rPr lang="fr-FR" sz="2600" dirty="0" err="1">
                <a:latin typeface="Roboto" panose="02000000000000000000" pitchFamily="2" charset="0"/>
                <a:ea typeface="Roboto" panose="02000000000000000000" pitchFamily="2" charset="0"/>
              </a:rPr>
              <a:t>neuroscientists</a:t>
            </a:r>
            <a:endParaRPr lang="fr-FR" sz="26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indent="0">
              <a:buNone/>
            </a:pPr>
            <a:endParaRPr lang="fr-FR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indent="0">
              <a:buNone/>
            </a:pPr>
            <a:r>
              <a:rPr lang="fr-FR" b="1" dirty="0">
                <a:latin typeface="Roboto" panose="02000000000000000000" pitchFamily="2" charset="0"/>
                <a:ea typeface="Roboto" panose="02000000000000000000" pitchFamily="2" charset="0"/>
              </a:rPr>
              <a:t>Unique </a:t>
            </a:r>
            <a:r>
              <a:rPr lang="fr-FR" b="1" dirty="0" err="1">
                <a:latin typeface="Roboto" panose="02000000000000000000" pitchFamily="2" charset="0"/>
                <a:ea typeface="Roboto" panose="02000000000000000000" pitchFamily="2" charset="0"/>
              </a:rPr>
              <a:t>Capabilities</a:t>
            </a:r>
            <a:endParaRPr lang="fr-FR" b="1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fr-FR" sz="2600" dirty="0">
                <a:latin typeface="Roboto" panose="02000000000000000000" pitchFamily="2" charset="0"/>
                <a:ea typeface="Roboto" panose="02000000000000000000" pitchFamily="2" charset="0"/>
              </a:rPr>
              <a:t>Fractal </a:t>
            </a:r>
            <a:r>
              <a:rPr lang="fr-FR" sz="2600" dirty="0" err="1">
                <a:latin typeface="Roboto" panose="02000000000000000000" pitchFamily="2" charset="0"/>
                <a:ea typeface="Roboto" panose="02000000000000000000" pitchFamily="2" charset="0"/>
              </a:rPr>
              <a:t>Physiology</a:t>
            </a:r>
            <a:r>
              <a:rPr lang="fr-FR" sz="2600" dirty="0">
                <a:latin typeface="Roboto" panose="02000000000000000000" pitchFamily="2" charset="0"/>
                <a:ea typeface="Roboto" panose="02000000000000000000" pitchFamily="2" charset="0"/>
              </a:rPr>
              <a:t> (</a:t>
            </a:r>
            <a:r>
              <a:rPr lang="fr-FR" sz="2600" dirty="0" err="1">
                <a:latin typeface="Roboto" panose="02000000000000000000" pitchFamily="2" charset="0"/>
                <a:ea typeface="Roboto" panose="02000000000000000000" pitchFamily="2" charset="0"/>
              </a:rPr>
              <a:t>Entropy</a:t>
            </a:r>
            <a:r>
              <a:rPr lang="fr-FR" sz="2600" dirty="0">
                <a:latin typeface="Roboto" panose="02000000000000000000" pitchFamily="2" charset="0"/>
                <a:ea typeface="Roboto" panose="02000000000000000000" pitchFamily="2" charset="0"/>
              </a:rPr>
              <a:t>, Fractal Dimensions, Chaos, …)</a:t>
            </a:r>
          </a:p>
          <a:p>
            <a:r>
              <a:rPr lang="fr-FR" sz="2600" dirty="0" err="1">
                <a:latin typeface="Roboto" panose="02000000000000000000" pitchFamily="2" charset="0"/>
                <a:ea typeface="Roboto" panose="02000000000000000000" pitchFamily="2" charset="0"/>
              </a:rPr>
              <a:t>Heart</a:t>
            </a:r>
            <a:r>
              <a:rPr lang="fr-FR" sz="2600" dirty="0">
                <a:latin typeface="Roboto" panose="02000000000000000000" pitchFamily="2" charset="0"/>
                <a:ea typeface="Roboto" panose="02000000000000000000" pitchFamily="2" charset="0"/>
              </a:rPr>
              <a:t> Rate </a:t>
            </a:r>
            <a:r>
              <a:rPr lang="fr-FR" sz="2600" dirty="0" err="1">
                <a:latin typeface="Roboto" panose="02000000000000000000" pitchFamily="2" charset="0"/>
                <a:ea typeface="Roboto" panose="02000000000000000000" pitchFamily="2" charset="0"/>
              </a:rPr>
              <a:t>Variability</a:t>
            </a:r>
            <a:r>
              <a:rPr lang="fr-FR" sz="2600" dirty="0">
                <a:latin typeface="Roboto" panose="02000000000000000000" pitchFamily="2" charset="0"/>
                <a:ea typeface="Roboto" panose="02000000000000000000" pitchFamily="2" charset="0"/>
              </a:rPr>
              <a:t> (HRV)</a:t>
            </a:r>
          </a:p>
          <a:p>
            <a:r>
              <a:rPr lang="fr-FR" sz="2600" dirty="0" err="1">
                <a:latin typeface="Roboto" panose="02000000000000000000" pitchFamily="2" charset="0"/>
                <a:ea typeface="Roboto" panose="02000000000000000000" pitchFamily="2" charset="0"/>
              </a:rPr>
              <a:t>Microstates</a:t>
            </a:r>
            <a:r>
              <a:rPr lang="fr-FR" sz="2600" dirty="0">
                <a:latin typeface="Roboto" panose="02000000000000000000" pitchFamily="2" charset="0"/>
                <a:ea typeface="Roboto" panose="02000000000000000000" pitchFamily="2" charset="0"/>
              </a:rPr>
              <a:t> (EEG)</a:t>
            </a:r>
            <a:endParaRPr lang="en-GB" sz="26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00DF4B4D-60D6-40B5-BA83-7695118995E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1819" y="84176"/>
            <a:ext cx="822071" cy="704853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AB9AAE83-F772-42FB-B618-BA80747E16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8747" y="84176"/>
            <a:ext cx="1253072" cy="704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Video 5">
            <a:hlinkClick r:id="" action="ppaction://media"/>
            <a:extLst>
              <a:ext uri="{FF2B5EF4-FFF2-40B4-BE49-F238E27FC236}">
                <a16:creationId xmlns:a16="http://schemas.microsoft.com/office/drawing/2014/main" id="{1DB6116C-1A8F-B07A-E7E9-1351ACCA6FB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end="695.9569"/>
                </p14:media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8"/>
          <a:stretch>
            <a:fillRect/>
          </a:stretch>
        </p:blipFill>
        <p:spPr>
          <a:xfrm flipH="1">
            <a:off x="0" y="4698000"/>
            <a:ext cx="2879998" cy="216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55780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9000"/>
    </mc:Choice>
    <mc:Fallback>
      <p:transition advTm="2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6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&#10;&#10;Description automatically generated">
            <a:extLst>
              <a:ext uri="{FF2B5EF4-FFF2-40B4-BE49-F238E27FC236}">
                <a16:creationId xmlns:a16="http://schemas.microsoft.com/office/drawing/2014/main" id="{1DD544F5-922B-4595-A84E-F29A7CDF640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12" b="15024"/>
          <a:stretch/>
        </p:blipFill>
        <p:spPr>
          <a:xfrm>
            <a:off x="3799210" y="1146410"/>
            <a:ext cx="9100707" cy="4565177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7F9B5CE3-8EB0-40C6-8391-E1F752E776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53798">
            <a:off x="9072838" y="1946879"/>
            <a:ext cx="1008896" cy="1008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E2C01103-5DD8-480C-9DD7-51CF9DF4B6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7852" y="1678346"/>
            <a:ext cx="1326583" cy="1326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A209C815-C506-4F6A-BCBB-29341CD5A8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468871" y="3188637"/>
            <a:ext cx="1008896" cy="1008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AC5A3B3-DB37-4D8E-801E-EE492E279473}"/>
              </a:ext>
            </a:extLst>
          </p:cNvPr>
          <p:cNvSpPr/>
          <p:nvPr/>
        </p:nvSpPr>
        <p:spPr>
          <a:xfrm>
            <a:off x="65099" y="1005542"/>
            <a:ext cx="4490114" cy="289156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3600" b="1" i="1" dirty="0">
                <a:latin typeface="Roboto" panose="02000000000000000000" pitchFamily="2" charset="0"/>
                <a:ea typeface="Roboto" panose="02000000000000000000" pitchFamily="2" charset="0"/>
              </a:rPr>
              <a:t>A </a:t>
            </a:r>
            <a:r>
              <a:rPr lang="fr-FR" sz="3600" b="1" i="1" dirty="0" err="1">
                <a:latin typeface="Roboto" panose="02000000000000000000" pitchFamily="2" charset="0"/>
                <a:ea typeface="Roboto" panose="02000000000000000000" pitchFamily="2" charset="0"/>
              </a:rPr>
              <a:t>Popular</a:t>
            </a:r>
            <a:r>
              <a:rPr lang="fr-FR" sz="3600" b="1" i="1" dirty="0">
                <a:latin typeface="Roboto" panose="02000000000000000000" pitchFamily="2" charset="0"/>
                <a:ea typeface="Roboto" panose="02000000000000000000" pitchFamily="2" charset="0"/>
              </a:rPr>
              <a:t> Software </a:t>
            </a:r>
            <a:r>
              <a:rPr lang="fr-FR" sz="3600" b="1" i="1" dirty="0" err="1">
                <a:latin typeface="Roboto" panose="02000000000000000000" pitchFamily="2" charset="0"/>
                <a:ea typeface="Roboto" panose="02000000000000000000" pitchFamily="2" charset="0"/>
              </a:rPr>
              <a:t>with</a:t>
            </a:r>
            <a:r>
              <a:rPr lang="fr-FR" sz="3600" b="1" i="1" dirty="0">
                <a:latin typeface="Roboto" panose="02000000000000000000" pitchFamily="2" charset="0"/>
                <a:ea typeface="Roboto" panose="02000000000000000000" pitchFamily="2" charset="0"/>
              </a:rPr>
              <a:t> a </a:t>
            </a:r>
            <a:r>
              <a:rPr lang="fr-FR" sz="3600" b="1" i="1" dirty="0" err="1">
                <a:latin typeface="Roboto" panose="02000000000000000000" pitchFamily="2" charset="0"/>
                <a:ea typeface="Roboto" panose="02000000000000000000" pitchFamily="2" charset="0"/>
              </a:rPr>
              <a:t>Friendly</a:t>
            </a:r>
            <a:r>
              <a:rPr lang="fr-FR" sz="3600" b="1" i="1" dirty="0">
                <a:latin typeface="Roboto" panose="02000000000000000000" pitchFamily="2" charset="0"/>
                <a:ea typeface="Roboto" panose="02000000000000000000" pitchFamily="2" charset="0"/>
              </a:rPr>
              <a:t> Community</a:t>
            </a:r>
            <a:endParaRPr lang="en-GB" sz="1600" i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12" name="Video 11">
            <a:hlinkClick r:id="" action="ppaction://media"/>
            <a:extLst>
              <a:ext uri="{FF2B5EF4-FFF2-40B4-BE49-F238E27FC236}">
                <a16:creationId xmlns:a16="http://schemas.microsoft.com/office/drawing/2014/main" id="{94D8A4B4-E086-E480-4670-FABC4CF9DF3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end="976"/>
                </p14:media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9"/>
          <a:stretch>
            <a:fillRect/>
          </a:stretch>
        </p:blipFill>
        <p:spPr>
          <a:xfrm flipH="1">
            <a:off x="0" y="4698000"/>
            <a:ext cx="2879999" cy="216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6084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0"/>
    </mc:Choice>
    <mc:Fallback>
      <p:transition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F4510B2-1604-4D10-AD52-8F7F86FFDB26}"/>
              </a:ext>
            </a:extLst>
          </p:cNvPr>
          <p:cNvSpPr/>
          <p:nvPr/>
        </p:nvSpPr>
        <p:spPr>
          <a:xfrm>
            <a:off x="2108637" y="3043458"/>
            <a:ext cx="11253952" cy="289156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3600" dirty="0">
                <a:latin typeface="Roboto" panose="02000000000000000000" pitchFamily="2" charset="0"/>
                <a:ea typeface="Roboto" panose="02000000000000000000" pitchFamily="2" charset="0"/>
              </a:rPr>
              <a:t>github.com/</a:t>
            </a:r>
            <a:r>
              <a:rPr lang="fr-FR" sz="3600" b="1" dirty="0">
                <a:latin typeface="Roboto" panose="02000000000000000000" pitchFamily="2" charset="0"/>
                <a:ea typeface="Roboto" panose="02000000000000000000" pitchFamily="2" charset="0"/>
              </a:rPr>
              <a:t>neuropsychology</a:t>
            </a:r>
            <a:r>
              <a:rPr lang="fr-FR" sz="3600" dirty="0">
                <a:latin typeface="Roboto" panose="02000000000000000000" pitchFamily="2" charset="0"/>
                <a:ea typeface="Roboto" panose="02000000000000000000" pitchFamily="2" charset="0"/>
              </a:rPr>
              <a:t>/</a:t>
            </a:r>
            <a:r>
              <a:rPr lang="fr-FR" sz="3600" b="1" dirty="0">
                <a:latin typeface="Roboto" panose="02000000000000000000" pitchFamily="2" charset="0"/>
                <a:ea typeface="Roboto" panose="02000000000000000000" pitchFamily="2" charset="0"/>
              </a:rPr>
              <a:t>NeuroKit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800A644-243F-4521-9673-14FB36904B0B}"/>
              </a:ext>
            </a:extLst>
          </p:cNvPr>
          <p:cNvSpPr/>
          <p:nvPr/>
        </p:nvSpPr>
        <p:spPr>
          <a:xfrm>
            <a:off x="204833" y="829807"/>
            <a:ext cx="7283787" cy="289156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6000" b="1" i="1" dirty="0" err="1">
                <a:latin typeface="Roboto" panose="02000000000000000000" pitchFamily="2" charset="0"/>
                <a:ea typeface="Roboto" panose="02000000000000000000" pitchFamily="2" charset="0"/>
              </a:rPr>
              <a:t>Join</a:t>
            </a:r>
            <a:r>
              <a:rPr lang="fr-FR" sz="6000" b="1" i="1" dirty="0">
                <a:latin typeface="Roboto" panose="02000000000000000000" pitchFamily="2" charset="0"/>
                <a:ea typeface="Roboto" panose="02000000000000000000" pitchFamily="2" charset="0"/>
              </a:rPr>
              <a:t> the Community!</a:t>
            </a:r>
            <a:endParaRPr lang="en-GB" sz="3200" i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AABB302F-DEB0-48EF-B5B0-80DCEB59D7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6897" y="276648"/>
            <a:ext cx="3434973" cy="2945185"/>
          </a:xfrm>
          <a:prstGeom prst="rect">
            <a:avLst/>
          </a:prstGeom>
        </p:spPr>
      </p:pic>
      <p:pic>
        <p:nvPicPr>
          <p:cNvPr id="2" name="Video 1">
            <a:hlinkClick r:id="" action="ppaction://media"/>
            <a:extLst>
              <a:ext uri="{FF2B5EF4-FFF2-40B4-BE49-F238E27FC236}">
                <a16:creationId xmlns:a16="http://schemas.microsoft.com/office/drawing/2014/main" id="{F8967DA3-49B8-18C2-2CE8-AB06FE0674E6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702"/>
                </p14:media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6"/>
          <a:stretch>
            <a:fillRect/>
          </a:stretch>
        </p:blipFill>
        <p:spPr>
          <a:xfrm flipH="1">
            <a:off x="0" y="4694195"/>
            <a:ext cx="2879998" cy="216000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BD14C71-5804-476C-928C-8BD9B0C1BE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2528602" y="4189747"/>
            <a:ext cx="1008896" cy="1008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6812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3150"/>
    </mc:Choice>
    <mc:Fallback>
      <p:transition advTm="131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2|7.4|5.9|4|16.4|10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11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3.6|8.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335</Words>
  <Application>Microsoft Office PowerPoint</Application>
  <PresentationFormat>Widescreen</PresentationFormat>
  <Paragraphs>43</Paragraphs>
  <Slides>5</Slides>
  <Notes>5</Notes>
  <HiddenSlides>0</HiddenSlides>
  <MMClips>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Roboto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Dominique Makowski (Dr)</dc:creator>
  <cp:lastModifiedBy>Dominique Makowski (Dr)</cp:lastModifiedBy>
  <cp:revision>21</cp:revision>
  <dcterms:created xsi:type="dcterms:W3CDTF">2022-04-27T14:56:15Z</dcterms:created>
  <dcterms:modified xsi:type="dcterms:W3CDTF">2022-05-05T09:39:37Z</dcterms:modified>
</cp:coreProperties>
</file>