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svg" ContentType="image/svg+xml"/>
  <Default Extension="wmf" ContentType="image/x-wmf"/>
  <Default Extension="bin" ContentType="application/vnd.openxmlformats-officedocument.oleObject"/>
  <Default Extension="rels" ContentType="application/vnd.openxmlformats-package.relationships+xml"/>
  <Default Extension="jpeg" ContentType="image/jpeg"/>
  <Default Extension="png" ContentType="image/png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Layouts/slideLayout12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2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11.xml" ContentType="application/vnd.openxmlformats-officedocument.presentationml.slideLayout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notesMasterIdLst>
    <p:notesMasterId r:id="rId9"/>
  </p:notesMasterIdLst>
  <p:sldIdLst>
    <p:sldId id="256" r:id="rId4"/>
    <p:sldId id="257" r:id="rId5"/>
    <p:sldId id="258" r:id="rId6"/>
    <p:sldId id="259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75" d="100"/>
          <a:sy n="75" d="100"/>
        </p:scale>
        <p:origin x="432" y="-162"/>
      </p:cViewPr>
      <p:guideLst>
        <p:guide pos="2160" orient="horz"/>
        <p:guide pos="3840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 /><Relationship Id="rId11" Type="http://schemas.openxmlformats.org/officeDocument/2006/relationships/tableStyles" Target="tableStyles.xml" /><Relationship Id="rId12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73632118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44649344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DA5403E-7262-4D60-A565-CC323C8ABC29}" type="datetimeFigureOut">
              <a:rPr lang="en-GB"/>
              <a:t/>
            </a:fld>
            <a:endParaRPr lang="en-GB"/>
          </a:p>
        </p:txBody>
      </p:sp>
      <p:sp>
        <p:nvSpPr>
          <p:cNvPr id="1287764172" name="Espace réservé de l'image des diapositives 3"/>
          <p:cNvSpPr>
            <a:spLocks noChangeAspect="1" noGrp="1" noRo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en-GB"/>
          </a:p>
        </p:txBody>
      </p:sp>
      <p:sp>
        <p:nvSpPr>
          <p:cNvPr id="585928451" name="Espace réservé des notes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429631518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98409963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63100EE-CFA3-49EA-A3AA-4667158BBB21}" type="slidenum">
              <a:rPr lang="en-GB"/>
              <a:t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ftr="0" hdr="0" sldNum="1"/>
  <p:notesStyle>
    <a:lvl1pPr marL="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77335242" name="Espace réservé de l'image des diapositives 1"/>
          <p:cNvSpPr>
            <a:spLocks noChangeAspect="1" noGrp="1" noRot="1"/>
          </p:cNvSpPr>
          <p:nvPr>
            <p:ph type="sldImg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71370250" name="Espace réservé des note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en-GB"/>
              <a:t>00:00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Presentation for FRIA application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Tom BERTRAND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Numerical Physics Engineer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Title</a:t>
            </a:r>
            <a:endParaRPr lang="en-GB"/>
          </a:p>
          <a:p>
            <a:pPr marL="171450" indent="-171450">
              <a:buFontTx/>
              <a:buChar char="-"/>
              <a:defRPr/>
            </a:pPr>
            <a:endParaRPr lang="en-GB"/>
          </a:p>
          <a:p>
            <a:pPr marL="0" indent="0">
              <a:buFontTx/>
              <a:buNone/>
              <a:defRPr/>
            </a:pPr>
            <a:r>
              <a:rPr lang="en-GB"/>
              <a:t>00:15</a:t>
            </a:r>
            <a:endParaRPr lang="en-GB"/>
          </a:p>
        </p:txBody>
      </p:sp>
      <p:sp>
        <p:nvSpPr>
          <p:cNvPr id="17520536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41821939-D280-5ABF-7F19-617F42E58AF3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0824945" name="Espace réservé de l'image des diapositives 1"/>
          <p:cNvSpPr>
            <a:spLocks noChangeAspect="1" noGrp="1" noRot="1"/>
          </p:cNvSpPr>
          <p:nvPr>
            <p:ph type="sldImg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28274909" name="Espace réservé des note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Define VIV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0:30</a:t>
            </a:r>
            <a:endParaRPr lang="en-GB"/>
          </a:p>
        </p:txBody>
      </p:sp>
      <p:sp>
        <p:nvSpPr>
          <p:cNvPr id="355953309" name="Espace réservé du numéro de diapositive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5C69C417-1BE8-7126-5E42-2EBE139A8B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77851014" name="Espace réservé de l'image des diapositives 1"/>
          <p:cNvSpPr>
            <a:spLocks noChangeAspect="1" noGrp="1" noRot="1"/>
          </p:cNvSpPr>
          <p:nvPr>
            <p:ph type="sldImg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46521315" name="Espace réservé des note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Define VIV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0:30</a:t>
            </a:r>
            <a:endParaRPr lang="en-GB"/>
          </a:p>
        </p:txBody>
      </p:sp>
      <p:sp>
        <p:nvSpPr>
          <p:cNvPr id="401350031" name="Espace réservé du numéro de diapositive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DD52B842-1443-88A5-6B11-3B51C79D09FF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319207" name="Espace réservé de l'image des diapositives 1"/>
          <p:cNvSpPr>
            <a:spLocks noChangeAspect="1" noGrp="1" noRot="1"/>
          </p:cNvSpPr>
          <p:nvPr>
            <p:ph type="sldImg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52452153" name="Espace réservé des note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Define VIV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0:30</a:t>
            </a:r>
            <a:endParaRPr lang="en-GB"/>
          </a:p>
        </p:txBody>
      </p:sp>
      <p:sp>
        <p:nvSpPr>
          <p:cNvPr id="45115106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3A34AF93-AD5B-DB7C-05E4-E376DE78E81E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72635202" name="Espace réservé de l'image des diapositives 1"/>
          <p:cNvSpPr>
            <a:spLocks noChangeAspect="1" noGrp="1" noRot="1"/>
          </p:cNvSpPr>
          <p:nvPr>
            <p:ph type="sldImg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30969655" name="Espace réservé des note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en-GB"/>
              <a:t>00:00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Presentation for FRIA application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Tom BERTRAND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Numerical Physics Engineer</a:t>
            </a:r>
            <a:endParaRPr lang="en-GB"/>
          </a:p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Title</a:t>
            </a:r>
            <a:endParaRPr lang="en-GB"/>
          </a:p>
          <a:p>
            <a:pPr marL="171450" indent="-171450">
              <a:buFontTx/>
              <a:buChar char="-"/>
              <a:defRPr/>
            </a:pPr>
            <a:endParaRPr lang="en-GB"/>
          </a:p>
          <a:p>
            <a:pPr marL="0" indent="0">
              <a:buFontTx/>
              <a:buNone/>
              <a:defRPr/>
            </a:pPr>
            <a:r>
              <a:rPr lang="en-GB"/>
              <a:t>00:15</a:t>
            </a:r>
            <a:endParaRPr lang="en-GB"/>
          </a:p>
        </p:txBody>
      </p:sp>
      <p:sp>
        <p:nvSpPr>
          <p:cNvPr id="681562373" name="Espace réservé du numéro de diapositive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763100EE-CFA3-49EA-A3AA-4667158BBB21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media1.svg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" userDrawn="1">
  <p:cSld name="Diapositive de 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41598685" name="Titr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2000621166" name="Sous-titre 2"/>
          <p:cNvSpPr>
            <a:spLocks noGrp="1"/>
          </p:cNvSpPr>
          <p:nvPr>
            <p:ph type="subTitle" idx="1" hasCustomPrompt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86344169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339EFD7-6B73-4D90-8EA5-0974501541A2}" type="datetime1">
              <a:rPr lang="en-GB"/>
              <a:t/>
            </a:fld>
            <a:endParaRPr lang="en-GB"/>
          </a:p>
        </p:txBody>
      </p:sp>
      <p:sp>
        <p:nvSpPr>
          <p:cNvPr id="1390631468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48175942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vertTx" userDrawn="1">
  <p:cSld name="Titre et texte vertic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8714263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706309760" name="Espace réservé du texte vertical 2"/>
          <p:cNvSpPr>
            <a:spLocks noGrp="1"/>
          </p:cNvSpPr>
          <p:nvPr>
            <p:ph type="body" orient="vert" idx="1" hasCustomPrompt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1824518613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E5E57E-5664-4EBF-BD7E-E36B77FCA7AC}" type="datetime1">
              <a:rPr lang="en-GB"/>
              <a:t/>
            </a:fld>
            <a:endParaRPr lang="en-GB"/>
          </a:p>
        </p:txBody>
      </p:sp>
      <p:sp>
        <p:nvSpPr>
          <p:cNvPr id="2124222509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71930852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vertTitleAndTx" userDrawn="1">
  <p:cSld name="Titre vertical et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221333" name="Titre vertical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2119277003" name="Espace réservé du texte vertical 2"/>
          <p:cNvSpPr>
            <a:spLocks noGrp="1"/>
          </p:cNvSpPr>
          <p:nvPr>
            <p:ph type="body" orient="vert" idx="1" hasCustomPrompt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162759490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51F60E0-C3EF-42C6-A058-1F31DDAC8DE2}" type="datetime1">
              <a:rPr lang="en-GB"/>
              <a:t/>
            </a:fld>
            <a:endParaRPr lang="en-GB"/>
          </a:p>
        </p:txBody>
      </p:sp>
      <p:sp>
        <p:nvSpPr>
          <p:cNvPr id="546414920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82744155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Disposition personnalisé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36798560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>
          <a:xfrm>
            <a:off x="9264352" y="6453336"/>
            <a:ext cx="2743200" cy="365125"/>
          </a:xfrm>
        </p:spPr>
        <p:txBody>
          <a:bodyPr/>
          <a:lstStyle>
            <a:lvl1pPr>
              <a:defRPr>
                <a:latin typeface="Lucida Sans"/>
              </a:defRPr>
            </a:lvl1pPr>
          </a:lstStyle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  <p:sp>
        <p:nvSpPr>
          <p:cNvPr id="1739796684" name="Rectangle 5"/>
          <p:cNvSpPr/>
          <p:nvPr userDrawn="1"/>
        </p:nvSpPr>
        <p:spPr bwMode="auto">
          <a:xfrm>
            <a:off x="0" y="1"/>
            <a:ext cx="9440619" cy="836712"/>
          </a:xfrm>
          <a:prstGeom prst="rect">
            <a:avLst/>
          </a:prstGeom>
          <a:solidFill>
            <a:srgbClr val="87B1C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08263565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16904" y="188640"/>
            <a:ext cx="10515600" cy="54359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Lucida Sans"/>
                <a:cs typeface="Times New Roman"/>
              </a:defRPr>
            </a:lvl1pPr>
          </a:lstStyle>
          <a:p>
            <a:pPr>
              <a:defRPr/>
            </a:pPr>
            <a:r>
              <a:rPr lang="fr-FR"/>
              <a:t>Title</a:t>
            </a:r>
            <a:endParaRPr lang="en-GB"/>
          </a:p>
        </p:txBody>
      </p:sp>
      <p:sp>
        <p:nvSpPr>
          <p:cNvPr id="743385578" name="Rectangle 6"/>
          <p:cNvSpPr>
            <a:spLocks noAdjustHandles="1" noChangeArrowheads="1" noChangeShapeType="1" noEditPoints="1" noGrp="1" noMove="1" noResize="1" noRot="1"/>
          </p:cNvSpPr>
          <p:nvPr userDrawn="1"/>
        </p:nvSpPr>
        <p:spPr bwMode="auto">
          <a:xfrm rot="18000000">
            <a:off x="8834731" y="178443"/>
            <a:ext cx="99801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96322042" name="Graphique 8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10272463" y="0"/>
            <a:ext cx="1822579" cy="883960"/>
          </a:xfrm>
          <a:prstGeom prst="rect">
            <a:avLst/>
          </a:prstGeom>
        </p:spPr>
      </p:pic>
      <p:sp>
        <p:nvSpPr>
          <p:cNvPr id="1982466286" name="Rectangle 11"/>
          <p:cNvSpPr>
            <a:spLocks noAdjustHandles="1" noChangeArrowheads="1" noChangeShapeType="1" noEditPoints="1" noGrp="1" noMove="1" noResize="1" noRot="1"/>
          </p:cNvSpPr>
          <p:nvPr userDrawn="1"/>
        </p:nvSpPr>
        <p:spPr bwMode="auto">
          <a:xfrm>
            <a:off x="9202440" y="-25111"/>
            <a:ext cx="99801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22477950" name="Espace réservé du texte 15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28173" y="6381328"/>
            <a:ext cx="8416099" cy="35984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2">
                    <a:lumMod val="50000"/>
                  </a:schemeClr>
                </a:solidFill>
                <a:latin typeface="Lucida Sans"/>
                <a:cs typeface="Times New Roman"/>
              </a:defRPr>
            </a:lvl1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</p:txBody>
      </p:sp>
      <p:sp>
        <p:nvSpPr>
          <p:cNvPr id="813480650" name="Texte niveau 1…"/>
          <p:cNvSpPr txBox="1">
            <a:spLocks noGrp="1"/>
          </p:cNvSpPr>
          <p:nvPr>
            <p:ph type="body" sz="quarter" idx="1" hasCustomPrompt="1"/>
          </p:nvPr>
        </p:nvSpPr>
        <p:spPr bwMode="auto">
          <a:xfrm>
            <a:off x="2184712" y="2897107"/>
            <a:ext cx="7822575" cy="1063786"/>
          </a:xfrm>
          <a:prstGeom prst="rect">
            <a:avLst/>
          </a:prstGeom>
        </p:spPr>
        <p:txBody>
          <a:bodyPr lIns="65022" tIns="65022" rIns="65022" bIns="65022" anchor="t">
            <a:normAutofit/>
          </a:bodyPr>
          <a:lstStyle>
            <a:lvl1pPr marL="0" indent="0" defTabSz="457200">
              <a:spcBef>
                <a:spcPts val="420"/>
              </a:spcBef>
              <a:buSzTx/>
              <a:buNone/>
              <a:defRPr sz="2000">
                <a:solidFill>
                  <a:srgbClr val="8C8B82"/>
                </a:solidFill>
                <a:latin typeface="+mn-lt"/>
                <a:ea typeface="Source Sans Pro"/>
                <a:cs typeface="Source Sans Pro"/>
              </a:defRPr>
            </a:lvl1pPr>
            <a:lvl2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2pPr>
            <a:lvl3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3pPr>
            <a:lvl4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4pPr>
            <a:lvl5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5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x" userDrawn="1">
  <p:cSld name="En-tête de sec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05074993" name="Image 6" descr="Image 6"/>
          <p:cNvPicPr>
            <a:picLocks noChangeAspect="1"/>
          </p:cNvPicPr>
          <p:nvPr/>
        </p:nvPicPr>
        <p:blipFill rotWithShape="1">
          <a:blip r:embed="rId2"/>
          <a:stretch/>
        </p:blipFill>
        <p:spPr bwMode="auto">
          <a:xfrm>
            <a:off x="-137455" y="-399959"/>
            <a:ext cx="8938543" cy="446927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418808190" name="Pentagone 2"/>
          <p:cNvSpPr/>
          <p:nvPr/>
        </p:nvSpPr>
        <p:spPr bwMode="auto">
          <a:xfrm>
            <a:off x="-248235" y="-61785"/>
            <a:ext cx="12548627" cy="70929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9" h="21600" fill="norm" stroke="1" extrusionOk="0">
                <a:moveTo>
                  <a:pt x="191" y="12105"/>
                </a:moveTo>
                <a:lnTo>
                  <a:pt x="13716" y="0"/>
                </a:lnTo>
                <a:lnTo>
                  <a:pt x="21513" y="110"/>
                </a:lnTo>
                <a:cubicBezTo>
                  <a:pt x="21500" y="7146"/>
                  <a:pt x="21600" y="14282"/>
                  <a:pt x="21588" y="21318"/>
                </a:cubicBezTo>
                <a:lnTo>
                  <a:pt x="0" y="21600"/>
                </a:lnTo>
                <a:lnTo>
                  <a:pt x="191" y="12105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457200">
              <a:spcBef>
                <a:spcPts val="0"/>
              </a:spcBef>
              <a:defRPr sz="2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</a:defRPr>
            </a:pPr>
            <a:endParaRPr sz="1700"/>
          </a:p>
        </p:txBody>
      </p:sp>
      <p:sp>
        <p:nvSpPr>
          <p:cNvPr id="2099208498" name="Triangle isocèle 16"/>
          <p:cNvSpPr/>
          <p:nvPr/>
        </p:nvSpPr>
        <p:spPr bwMode="auto">
          <a:xfrm rot="5400000">
            <a:off x="2483740" y="543667"/>
            <a:ext cx="3830594" cy="87980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600"/>
                </a:moveTo>
                <a:lnTo>
                  <a:pt x="21523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1F1F0">
              <a:alpha val="61000"/>
            </a:srgb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457200">
              <a:spcBef>
                <a:spcPts val="0"/>
              </a:spcBef>
              <a:defRPr sz="2400">
                <a:solidFill>
                  <a:srgbClr val="000000"/>
                </a:solidFill>
                <a:latin typeface="Source Sans Pro"/>
                <a:ea typeface="Source Sans Pro"/>
                <a:cs typeface="Source Sans Pro"/>
              </a:defRPr>
            </a:pPr>
            <a:endParaRPr sz="1700"/>
          </a:p>
        </p:txBody>
      </p:sp>
      <p:sp>
        <p:nvSpPr>
          <p:cNvPr id="1032732395" name="Texte du titre"/>
          <p:cNvSpPr txBox="1">
            <a:spLocks noGrp="1"/>
          </p:cNvSpPr>
          <p:nvPr>
            <p:ph type="title"/>
          </p:nvPr>
        </p:nvSpPr>
        <p:spPr bwMode="auto">
          <a:xfrm>
            <a:off x="1421054" y="3607331"/>
            <a:ext cx="9905231" cy="735769"/>
          </a:xfrm>
          <a:prstGeom prst="rect">
            <a:avLst/>
          </a:prstGeom>
        </p:spPr>
        <p:txBody>
          <a:bodyPr lIns="65022" tIns="65022" rIns="65022" bIns="65022" anchor="t"/>
          <a:lstStyle>
            <a:lvl1pPr algn="l" defTabSz="457200">
              <a:defRPr sz="3100">
                <a:solidFill>
                  <a:srgbClr val="F07F3C"/>
                </a:solidFill>
                <a:latin typeface="Helvetica Neue Light"/>
                <a:ea typeface="Helvetica Neue Light"/>
                <a:cs typeface="Helvetica Neue Light"/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fr-FR"/>
          </a:p>
        </p:txBody>
      </p:sp>
      <p:sp>
        <p:nvSpPr>
          <p:cNvPr id="1647256449" name="Texte niveau 1…"/>
          <p:cNvSpPr txBox="1">
            <a:spLocks noGrp="1"/>
          </p:cNvSpPr>
          <p:nvPr>
            <p:ph type="body" sz="quarter" idx="1" hasCustomPrompt="1"/>
          </p:nvPr>
        </p:nvSpPr>
        <p:spPr bwMode="auto">
          <a:xfrm>
            <a:off x="1421055" y="4355074"/>
            <a:ext cx="9905232" cy="1063786"/>
          </a:xfrm>
          <a:prstGeom prst="rect">
            <a:avLst/>
          </a:prstGeom>
        </p:spPr>
        <p:txBody>
          <a:bodyPr lIns="65022" tIns="65022" rIns="65022" bIns="65022" anchor="t"/>
          <a:lstStyle>
            <a:lvl1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1pPr>
            <a:lvl2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2pPr>
            <a:lvl3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3pPr>
            <a:lvl4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4pPr>
            <a:lvl5pPr marL="0" indent="0" defTabSz="457200">
              <a:spcBef>
                <a:spcPts val="420"/>
              </a:spcBef>
              <a:buSzTx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5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" userDrawn="1">
  <p:cSld name="Titre et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3848268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1842151958" name="Espace réservé du contenu 2"/>
          <p:cNvSpPr>
            <a:spLocks noGrp="1"/>
          </p:cNvSpPr>
          <p:nvPr>
            <p:ph idx="1" hasCustomPrompt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374717221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2F2E99F-46F3-4C61-9873-4228341A7082}" type="datetime1">
              <a:rPr lang="en-GB"/>
              <a:t/>
            </a:fld>
            <a:endParaRPr lang="en-GB"/>
          </a:p>
        </p:txBody>
      </p:sp>
      <p:sp>
        <p:nvSpPr>
          <p:cNvPr id="1095088720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59931550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secHead" userDrawn="1">
  <p:cSld name="Titre de sec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51479491" name="Titr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1964945069" name="Espace réservé du texte 2"/>
          <p:cNvSpPr>
            <a:spLocks noGrp="1"/>
          </p:cNvSpPr>
          <p:nvPr>
            <p:ph type="body" idx="1" hasCustomPrompt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</p:txBody>
      </p:sp>
      <p:sp>
        <p:nvSpPr>
          <p:cNvPr id="11163969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ECF08A2-F4F1-4C25-A1F7-89BB56E1BF95}" type="datetime1">
              <a:rPr lang="en-GB"/>
              <a:t/>
            </a:fld>
            <a:endParaRPr lang="en-GB"/>
          </a:p>
        </p:txBody>
      </p:sp>
      <p:sp>
        <p:nvSpPr>
          <p:cNvPr id="1874652906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8333504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woObj" userDrawn="1">
  <p:cSld name="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7594711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1521235635" name="Espace réservé du contenu 2"/>
          <p:cNvSpPr>
            <a:spLocks noGrp="1"/>
          </p:cNvSpPr>
          <p:nvPr>
            <p:ph sz="half" idx="1" hasCustomPrompt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546319413" name="Espace réservé du contenu 3"/>
          <p:cNvSpPr>
            <a:spLocks noGrp="1"/>
          </p:cNvSpPr>
          <p:nvPr>
            <p:ph sz="half" idx="2" hasCustomPrompt="1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1192419844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7E896CA6-139A-4A63-99C4-F5ADDF321C6A}" type="datetime1">
              <a:rPr lang="en-GB"/>
              <a:t/>
            </a:fld>
            <a:endParaRPr lang="en-GB"/>
          </a:p>
        </p:txBody>
      </p:sp>
      <p:sp>
        <p:nvSpPr>
          <p:cNvPr id="1916402339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18300128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woTxTwoObj" userDrawn="1">
  <p:cSld name="Compara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20037135" name="Titr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1537000808" name="Espace réservé du texte 2"/>
          <p:cNvSpPr>
            <a:spLocks noGrp="1"/>
          </p:cNvSpPr>
          <p:nvPr>
            <p:ph type="body" idx="1" hasCustomPrompt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</p:txBody>
      </p:sp>
      <p:sp>
        <p:nvSpPr>
          <p:cNvPr id="1535369413" name="Espace réservé du contenu 3"/>
          <p:cNvSpPr>
            <a:spLocks noGrp="1"/>
          </p:cNvSpPr>
          <p:nvPr>
            <p:ph sz="half" idx="2" hasCustomPrompt="1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659648403" name="Espace réservé du texte 4"/>
          <p:cNvSpPr>
            <a:spLocks noGrp="1"/>
          </p:cNvSpPr>
          <p:nvPr>
            <p:ph type="body" sz="quarter" idx="3" hasCustomPrompt="1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</p:txBody>
      </p:sp>
      <p:sp>
        <p:nvSpPr>
          <p:cNvPr id="548573640" name="Espace réservé du contenu 5"/>
          <p:cNvSpPr>
            <a:spLocks noGrp="1"/>
          </p:cNvSpPr>
          <p:nvPr>
            <p:ph sz="quarter" idx="4" hasCustomPrompt="1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117796259" name="Espace réservé de la date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D06B5C9-2E19-4114-896C-DEC663E6B832}" type="datetime1">
              <a:rPr lang="en-GB"/>
              <a:t/>
            </a:fld>
            <a:endParaRPr lang="en-GB"/>
          </a:p>
        </p:txBody>
      </p:sp>
      <p:sp>
        <p:nvSpPr>
          <p:cNvPr id="164708321" name="Espace réservé du pied de page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78506960" name="Espace réservé du numéro de diapositive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Only" userDrawn="1">
  <p:cSld name="Titre seu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4078819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133029009" name="Espace réservé de la date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28E4298-E5DE-43B7-AD7D-6CF97BC666E9}" type="datetime1">
              <a:rPr lang="en-GB"/>
              <a:t/>
            </a:fld>
            <a:endParaRPr lang="en-GB"/>
          </a:p>
        </p:txBody>
      </p:sp>
      <p:sp>
        <p:nvSpPr>
          <p:cNvPr id="970995071" name="Espace réservé du pied de page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51019869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blank" userDrawn="1">
  <p:cSld name="V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27151930" name="Espace réservé de la date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671C6FF-8D74-41A0-AB09-7C602F8B8CBA}" type="datetime1">
              <a:rPr lang="en-GB"/>
              <a:t/>
            </a:fld>
            <a:endParaRPr lang="en-GB"/>
          </a:p>
        </p:txBody>
      </p:sp>
      <p:sp>
        <p:nvSpPr>
          <p:cNvPr id="1118850536" name="Espace réservé du pied de page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09396812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Tx" userDrawn="1">
  <p:cSld name="Contenu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72794660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1989846503" name="Espace réservé du contenu 2"/>
          <p:cNvSpPr>
            <a:spLocks noGrp="1"/>
          </p:cNvSpPr>
          <p:nvPr>
            <p:ph idx="1" hasCustomPrompt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494375000" name="Espace réservé du texte 3"/>
          <p:cNvSpPr>
            <a:spLocks noGrp="1"/>
          </p:cNvSpPr>
          <p:nvPr>
            <p:ph type="body" sz="half" idx="2" hasCustomPrompt="1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</p:txBody>
      </p:sp>
      <p:sp>
        <p:nvSpPr>
          <p:cNvPr id="497542283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92E35CC-C5BF-4070-9351-137BBE571D93}" type="datetime1">
              <a:rPr lang="en-GB"/>
              <a:t/>
            </a:fld>
            <a:endParaRPr lang="en-GB"/>
          </a:p>
        </p:txBody>
      </p:sp>
      <p:sp>
        <p:nvSpPr>
          <p:cNvPr id="725351975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47531264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picTx" userDrawn="1">
  <p:cSld name="Image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9298720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365810334" name="Espace réservé pour une image 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1916700986" name="Espace réservé du texte 3"/>
          <p:cNvSpPr>
            <a:spLocks noGrp="1"/>
          </p:cNvSpPr>
          <p:nvPr>
            <p:ph type="body" sz="half" idx="2" hasCustomPrompt="1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</p:txBody>
      </p:sp>
      <p:sp>
        <p:nvSpPr>
          <p:cNvPr id="277718235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840CA3D-CAEC-4D0B-B5D8-57209616BA0E}" type="datetime1">
              <a:rPr lang="en-GB"/>
              <a:t/>
            </a:fld>
            <a:endParaRPr lang="en-GB"/>
          </a:p>
        </p:txBody>
      </p:sp>
      <p:sp>
        <p:nvSpPr>
          <p:cNvPr id="434094395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68419134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539723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fr-FR"/>
              <a:t>Modifiez le style du titre</a:t>
            </a:r>
            <a:endParaRPr lang="en-GB"/>
          </a:p>
        </p:txBody>
      </p:sp>
      <p:sp>
        <p:nvSpPr>
          <p:cNvPr id="402358784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 lang="fr-FR"/>
          </a:p>
          <a:p>
            <a:pPr lvl="1">
              <a:defRPr/>
            </a:pPr>
            <a:r>
              <a:rPr lang="fr-FR"/>
              <a:t>Deuxième niveau</a:t>
            </a:r>
            <a:endParaRPr lang="fr-FR"/>
          </a:p>
          <a:p>
            <a:pPr lvl="2">
              <a:defRPr/>
            </a:pPr>
            <a:r>
              <a:rPr lang="fr-FR"/>
              <a:t>Troisième niveau</a:t>
            </a:r>
            <a:endParaRPr lang="fr-FR"/>
          </a:p>
          <a:p>
            <a:pPr lvl="3">
              <a:defRPr/>
            </a:pPr>
            <a:r>
              <a:rPr lang="fr-FR"/>
              <a:t>Quatrième niveau</a:t>
            </a:r>
            <a:endParaRPr lang="fr-FR"/>
          </a:p>
          <a:p>
            <a:pPr lvl="4">
              <a:defRPr/>
            </a:pPr>
            <a:r>
              <a:rPr lang="fr-FR"/>
              <a:t>Cinquième niveau</a:t>
            </a:r>
            <a:endParaRPr lang="en-GB"/>
          </a:p>
        </p:txBody>
      </p:sp>
      <p:sp>
        <p:nvSpPr>
          <p:cNvPr id="1843901071" name="Espace réservé de la date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436A650B-5F69-4324-BA9C-06B300FB6574}" type="datetime1">
              <a:rPr lang="en-GB"/>
              <a:t/>
            </a:fld>
            <a:endParaRPr lang="en-GB"/>
          </a:p>
        </p:txBody>
      </p:sp>
      <p:sp>
        <p:nvSpPr>
          <p:cNvPr id="1255931145" name="Espace réservé du pied de page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64788827" name="Espace réservé du numéro de diapositive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0618C700-3D9C-4C38-B595-540599EC1AB4}" type="slidenum">
              <a:rPr lang="en-GB"/>
              <a:t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dt="0" ftr="0" hdr="0" sldNum="1"/>
  <p:txStyles>
    <p:titleStyle>
      <a:lvl1pPr algn="l" defTabSz="914400" rtl="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media2.sv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media3.sv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media4.svg"/><Relationship Id="rId6" Type="http://schemas.openxmlformats.org/officeDocument/2006/relationships/image" Target="../media/image13.png"/><Relationship Id="rId7" Type="http://schemas.openxmlformats.org/officeDocument/2006/relationships/image" Target="../media/media5.svg"/><Relationship Id="rId8" Type="http://schemas.openxmlformats.org/officeDocument/2006/relationships/image" Target="../media/image14.png"/><Relationship Id="rId9" Type="http://schemas.openxmlformats.org/officeDocument/2006/relationships/image" Target="../media/media6.sv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media7.svg"/><Relationship Id="rId6" Type="http://schemas.openxmlformats.org/officeDocument/2006/relationships/image" Target="../media/image17.png"/><Relationship Id="rId7" Type="http://schemas.openxmlformats.org/officeDocument/2006/relationships/image" Target="../media/media8.svg"/><Relationship Id="rId8" Type="http://schemas.openxmlformats.org/officeDocument/2006/relationships/image" Target="../media/image18.png"/><Relationship Id="rId9" Type="http://schemas.openxmlformats.org/officeDocument/2006/relationships/image" Target="../media/media9.svg"/><Relationship Id="rId10" Type="http://schemas.openxmlformats.org/officeDocument/2006/relationships/image" Target="../media/image19.png"/><Relationship Id="rId11" Type="http://schemas.openxmlformats.org/officeDocument/2006/relationships/image" Target="../media/media10.svg"/><Relationship Id="rId12" Type="http://schemas.openxmlformats.org/officeDocument/2006/relationships/image" Target="../media/image20.png"/><Relationship Id="rId13" Type="http://schemas.openxmlformats.org/officeDocument/2006/relationships/image" Target="../media/media11.svg"/><Relationship Id="rId14" Type="http://schemas.openxmlformats.org/officeDocument/2006/relationships/image" Target="../media/image21.png"/><Relationship Id="rId15" Type="http://schemas.openxmlformats.org/officeDocument/2006/relationships/image" Target="../media/media12.svg"/><Relationship Id="rId16" Type="http://schemas.openxmlformats.org/officeDocument/2006/relationships/image" Target="../media/image22.png"/><Relationship Id="rId17" Type="http://schemas.openxmlformats.org/officeDocument/2006/relationships/image" Target="../media/media13.sv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3.png"/><Relationship Id="rId4" Type="http://schemas.openxmlformats.org/officeDocument/2006/relationships/image" Target="../media/image4.png"/><Relationship Id="rId5" Type="http://schemas.openxmlformats.org/officeDocument/2006/relationships/image" Target="../media/image15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hyperlink" Target="https://gitlab.uliege.be/structural-and-stochastic-dynamics/vivy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46241742" name="ZoneTexte 8"/>
          <p:cNvSpPr txBox="1"/>
          <p:nvPr/>
        </p:nvSpPr>
        <p:spPr bwMode="auto">
          <a:xfrm>
            <a:off x="4287180" y="2560138"/>
            <a:ext cx="9006918" cy="173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788795" algn="l"/>
              </a:tabLst>
              <a:defRPr/>
            </a:pPr>
            <a:r>
              <a:rPr lang="en-US" sz="3600" b="1">
                <a:solidFill>
                  <a:schemeClr val="accent1"/>
                </a:solidFill>
                <a:latin typeface="Lucida Sans"/>
                <a:cs typeface="Times New Roman"/>
              </a:rPr>
              <a:t>An Open-Source Initiative</a:t>
            </a:r>
            <a:endParaRPr lang="en-US" sz="3600" b="1">
              <a:solidFill>
                <a:schemeClr val="accent1"/>
              </a:solidFill>
              <a:latin typeface="Lucida Sans"/>
              <a:cs typeface="Times New Roman"/>
            </a:endParaRPr>
          </a:p>
          <a:p>
            <a:pPr>
              <a:tabLst>
                <a:tab pos="1788795" algn="l"/>
              </a:tabLst>
              <a:defRPr/>
            </a:pPr>
            <a:r>
              <a:rPr lang="en-US" sz="3600" b="1">
                <a:solidFill>
                  <a:schemeClr val="accent1"/>
                </a:solidFill>
                <a:latin typeface="Lucida Sans"/>
                <a:cs typeface="Times New Roman"/>
              </a:rPr>
              <a:t>To</a:t>
            </a:r>
            <a:r>
              <a:rPr lang="en-US" sz="3600" b="1">
                <a:solidFill>
                  <a:srgbClr val="156082"/>
                </a:solidFill>
                <a:latin typeface="Lucida Sans"/>
                <a:cs typeface="Times New Roman"/>
              </a:rPr>
              <a:t>war</a:t>
            </a:r>
            <a:r>
              <a:rPr lang="en-US" sz="3600" b="1">
                <a:solidFill>
                  <a:schemeClr val="accent1"/>
                </a:solidFill>
                <a:latin typeface="Lucida Sans"/>
                <a:cs typeface="Times New Roman"/>
              </a:rPr>
              <a:t>d</a:t>
            </a:r>
            <a:r>
              <a:rPr lang="en-US" sz="3600" b="1">
                <a:solidFill>
                  <a:schemeClr val="accent1"/>
                </a:solidFill>
                <a:latin typeface="Lucida Sans"/>
                <a:cs typeface="Times New Roman"/>
              </a:rPr>
              <a:t> a Unified Framework</a:t>
            </a:r>
            <a:endParaRPr lang="en-US" sz="3600" b="1">
              <a:solidFill>
                <a:schemeClr val="accent1"/>
              </a:solidFill>
              <a:latin typeface="Lucida Sans"/>
              <a:cs typeface="Times New Roman"/>
            </a:endParaRPr>
          </a:p>
          <a:p>
            <a:pPr>
              <a:tabLst>
                <a:tab pos="1788795" algn="l"/>
              </a:tabLst>
              <a:defRPr/>
            </a:pPr>
            <a:r>
              <a:rPr lang="en-US" sz="3600" b="1">
                <a:solidFill>
                  <a:schemeClr val="accent1"/>
                </a:solidFill>
                <a:latin typeface="Lucida Sans"/>
                <a:cs typeface="Times New Roman"/>
              </a:rPr>
              <a:t>For Modeling VIV</a:t>
            </a:r>
            <a:endParaRPr lang="en-US" sz="3600" b="1">
              <a:solidFill>
                <a:schemeClr val="accent1"/>
              </a:solidFill>
              <a:latin typeface="Lucida Sans"/>
              <a:cs typeface="Times New Roman"/>
            </a:endParaRPr>
          </a:p>
        </p:txBody>
      </p:sp>
      <p:pic>
        <p:nvPicPr>
          <p:cNvPr id="2090157357" name="Graphique 11"/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/>
        </p:blipFill>
        <p:spPr bwMode="auto">
          <a:xfrm flipH="0" flipV="0">
            <a:off x="241218" y="5211155"/>
            <a:ext cx="2427428" cy="1051885"/>
          </a:xfrm>
          <a:prstGeom prst="rect">
            <a:avLst/>
          </a:prstGeom>
        </p:spPr>
      </p:pic>
      <p:sp>
        <p:nvSpPr>
          <p:cNvPr id="1813207226" name="ZoneTexte 13"/>
          <p:cNvSpPr txBox="1"/>
          <p:nvPr/>
        </p:nvSpPr>
        <p:spPr bwMode="auto">
          <a:xfrm>
            <a:off x="191342" y="6363833"/>
            <a:ext cx="5846326" cy="396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>
                <a:latin typeface="Times New Roman"/>
                <a:cs typeface="Times New Roman"/>
              </a:defRPr>
            </a:lvl1pPr>
          </a:lstStyle>
          <a:p>
            <a:pPr>
              <a:defRPr/>
            </a:pPr>
            <a:r>
              <a:rPr lang="fr-BE" sz="2000">
                <a:solidFill>
                  <a:schemeClr val="accent1"/>
                </a:solidFill>
                <a:latin typeface="Lucida Sans"/>
              </a:rPr>
              <a:t>22</a:t>
            </a:r>
            <a:r>
              <a:rPr lang="fr-BE" sz="2000" baseline="30000">
                <a:solidFill>
                  <a:schemeClr val="accent1"/>
                </a:solidFill>
                <a:latin typeface="Lucida Sans"/>
              </a:rPr>
              <a:t>nd</a:t>
            </a:r>
            <a:r>
              <a:rPr lang="fr-BE" sz="2000">
                <a:solidFill>
                  <a:schemeClr val="accent1"/>
                </a:solidFill>
                <a:latin typeface="Lucida Sans"/>
              </a:rPr>
              <a:t> May 2026 </a:t>
            </a:r>
            <a:r>
              <a:rPr lang="fr-BE" sz="2000">
                <a:solidFill>
                  <a:schemeClr val="accent1"/>
                </a:solidFill>
                <a:latin typeface="Lucida Sans"/>
              </a:rPr>
              <a:t>– 11</a:t>
            </a:r>
            <a:r>
              <a:rPr lang="fr-BE" sz="2000" baseline="30000">
                <a:solidFill>
                  <a:schemeClr val="accent1"/>
                </a:solidFill>
                <a:latin typeface="Lucida Sans"/>
              </a:rPr>
              <a:t>th</a:t>
            </a:r>
            <a:r>
              <a:rPr lang="fr-BE" sz="2000">
                <a:solidFill>
                  <a:schemeClr val="accent1"/>
                </a:solidFill>
                <a:latin typeface="Lucida Sans"/>
              </a:rPr>
              <a:t> SSD Group Meeting</a:t>
            </a:r>
            <a:endParaRPr lang="en-GB" sz="2000">
              <a:solidFill>
                <a:schemeClr val="accent1"/>
              </a:solidFill>
              <a:latin typeface="Lucida Sans"/>
            </a:endParaRPr>
          </a:p>
        </p:txBody>
      </p:sp>
      <p:sp>
        <p:nvSpPr>
          <p:cNvPr id="1002790029" name="ZoneTexte 12"/>
          <p:cNvSpPr txBox="1"/>
          <p:nvPr/>
        </p:nvSpPr>
        <p:spPr bwMode="auto">
          <a:xfrm>
            <a:off x="8226618" y="6360321"/>
            <a:ext cx="3744414" cy="400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>
                <a:latin typeface="Times New Roman"/>
                <a:cs typeface="Times New Roman"/>
              </a:defRPr>
            </a:lvl1pPr>
          </a:lstStyle>
          <a:p>
            <a:pPr algn="r">
              <a:tabLst>
                <a:tab pos="1523999" algn="l"/>
              </a:tabLst>
              <a:defRPr/>
            </a:pPr>
            <a:r>
              <a:rPr lang="fr-FR" sz="2000">
                <a:solidFill>
                  <a:schemeClr val="accent1"/>
                </a:solidFill>
                <a:latin typeface="Lucida Sans"/>
              </a:rPr>
              <a:t>Tom BERTRAND</a:t>
            </a:r>
            <a:endParaRPr lang="en-GB" sz="2000">
              <a:solidFill>
                <a:schemeClr val="accent1"/>
              </a:solidFill>
              <a:latin typeface="Lucida Sans"/>
            </a:endParaRPr>
          </a:p>
        </p:txBody>
      </p:sp>
      <p:pic>
        <p:nvPicPr>
          <p:cNvPr id="2099224370" name=""/>
          <p:cNvPicPr>
            <a:picLocks noChangeAspect="1"/>
          </p:cNvPicPr>
          <p:nvPr/>
        </p:nvPicPr>
        <p:blipFill rotWithShape="1">
          <a:blip r:embed="rId5"/>
          <a:stretch/>
        </p:blipFill>
        <p:spPr bwMode="auto">
          <a:xfrm flipH="0" flipV="0">
            <a:off x="3114505" y="5211155"/>
            <a:ext cx="1658885" cy="1051884"/>
          </a:xfrm>
          <a:prstGeom prst="rect">
            <a:avLst/>
          </a:prstGeom>
        </p:spPr>
      </p:pic>
      <p:pic>
        <p:nvPicPr>
          <p:cNvPr id="701668885" name=""/>
          <p:cNvPicPr>
            <a:picLocks noChangeAspect="1"/>
          </p:cNvPicPr>
          <p:nvPr/>
        </p:nvPicPr>
        <p:blipFill rotWithShape="1">
          <a:blip r:embed="rId6"/>
          <a:srcRect l="0" t="0" r="15016" b="0"/>
          <a:stretch/>
        </p:blipFill>
        <p:spPr bwMode="auto">
          <a:xfrm flipH="0" flipV="0">
            <a:off x="7762874" y="227328"/>
            <a:ext cx="4312933" cy="3790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75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479584065" name=""/>
          <p:cNvGrpSpPr/>
          <p:nvPr/>
        </p:nvGrpSpPr>
        <p:grpSpPr bwMode="auto">
          <a:xfrm>
            <a:off x="4516539" y="3144288"/>
            <a:ext cx="3193852" cy="2947408"/>
            <a:chOff x="0" y="0"/>
            <a:chExt cx="3193852" cy="2947408"/>
          </a:xfrm>
        </p:grpSpPr>
        <p:sp>
          <p:nvSpPr>
            <p:cNvPr id="913440495" name=""/>
            <p:cNvSpPr txBox="1"/>
            <p:nvPr/>
          </p:nvSpPr>
          <p:spPr bwMode="auto">
            <a:xfrm rot="0" flipH="0" flipV="0">
              <a:off x="15953" y="0"/>
              <a:ext cx="2077115" cy="3661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t" anchorCtr="0" forceAA="0" upright="0" compatLnSpc="0">
              <a:spAutoFit/>
            </a:bodyPr>
            <a:p>
              <a:pPr>
                <a:defRPr/>
              </a:pPr>
              <a:r>
                <a:rPr b="1" cap="small">
                  <a:solidFill>
                    <a:schemeClr val="bg2">
                      <a:lumMod val="50000"/>
                    </a:schemeClr>
                  </a:solidFill>
                </a:rPr>
                <a:t>Wake-Oscillator</a:t>
              </a:r>
              <a:endParaRPr/>
            </a:p>
          </p:txBody>
        </p:sp>
        <p:pic>
          <p:nvPicPr>
            <p:cNvPr id="184353236" name=""/>
            <p:cNvPicPr>
              <a:picLocks noChangeAspect="1"/>
            </p:cNvPicPr>
            <p:nvPr/>
          </p:nvPicPr>
          <p:blipFill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/>
          </p:blipFill>
          <p:spPr bwMode="auto">
            <a:xfrm rot="0" flipH="0" flipV="0">
              <a:off x="227546" y="407503"/>
              <a:ext cx="2826346" cy="1354131"/>
            </a:xfrm>
            <a:prstGeom prst="rect">
              <a:avLst/>
            </a:prstGeom>
          </p:spPr>
        </p:pic>
        <p:sp>
          <p:nvSpPr>
            <p:cNvPr id="2016655333" name=""/>
            <p:cNvSpPr txBox="1"/>
            <p:nvPr/>
          </p:nvSpPr>
          <p:spPr bwMode="auto">
            <a:xfrm rot="0" flipH="0" flipV="0">
              <a:off x="0" y="1891661"/>
              <a:ext cx="3193853" cy="366118"/>
            </a:xfrm>
            <a:prstGeom prst="rect">
              <a:avLst/>
            </a:prstGeom>
            <a:noFill/>
          </p:spPr>
          <p:txBody>
            <a:bodyPr vertOverflow="overflow" horzOverflow="overflow" vert="horz" wrap="square" lIns="91440" tIns="45720" rIns="91440" bIns="45720" numCol="1" spcCol="0" rtlCol="0" fromWordArt="0" anchor="t" anchorCtr="0" forceAA="0" upright="0" compatLnSpc="0">
              <a:spAutoFit/>
            </a:bodyPr>
            <a:p>
              <a:pPr marL="0" marR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1" i="0" u="none" strike="noStrike" cap="none" spc="0">
                  <a:solidFill>
                    <a:schemeClr val="bg2">
                      <a:lumMod val="50000"/>
                    </a:schemeClr>
                  </a:solidFill>
                  <a:latin typeface="Lucida Sans"/>
                  <a:ea typeface="Lucida Sans"/>
                  <a:cs typeface="Lucida Sans"/>
                </a:rPr>
                <a:t>Takes seconds ~ minutes</a:t>
              </a:r>
              <a:endParaRPr lang="en-US" sz="1800" b="1" i="0" u="none" strike="noStrike" cap="none" spc="0">
                <a:solidFill>
                  <a:schemeClr val="bg2">
                    <a:lumMod val="50000"/>
                  </a:schemeClr>
                </a:solidFill>
                <a:latin typeface="Lucida Sans"/>
                <a:ea typeface="Lucida Sans"/>
                <a:cs typeface="Lucida Sans"/>
              </a:endParaRPr>
            </a:p>
          </p:txBody>
        </p:sp>
        <p:cxnSp>
          <p:nvCxnSpPr>
            <p:cNvPr id="2130557813" name=""/>
            <p:cNvCxnSpPr/>
            <p:nvPr/>
          </p:nvCxnSpPr>
          <p:spPr bwMode="auto">
            <a:xfrm rot="0" flipH="0" flipV="1">
              <a:off x="1579457" y="2591186"/>
              <a:ext cx="0" cy="356222"/>
            </a:xfrm>
            <a:prstGeom prst="line">
              <a:avLst/>
            </a:prstGeom>
            <a:ln w="762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1728449" name=""/>
          <p:cNvGrpSpPr/>
          <p:nvPr/>
        </p:nvGrpSpPr>
        <p:grpSpPr bwMode="auto">
          <a:xfrm>
            <a:off x="725697" y="3144287"/>
            <a:ext cx="3383001" cy="2947410"/>
            <a:chOff x="0" y="0"/>
            <a:chExt cx="3383001" cy="2947410"/>
          </a:xfrm>
        </p:grpSpPr>
        <p:grpSp>
          <p:nvGrpSpPr>
            <p:cNvPr id="1807277418" name=""/>
            <p:cNvGrpSpPr/>
            <p:nvPr/>
          </p:nvGrpSpPr>
          <p:grpSpPr bwMode="auto">
            <a:xfrm>
              <a:off x="0" y="0"/>
              <a:ext cx="3383001" cy="2532431"/>
              <a:chOff x="0" y="0"/>
              <a:chExt cx="3383001" cy="2532431"/>
            </a:xfrm>
          </p:grpSpPr>
          <p:pic>
            <p:nvPicPr>
              <p:cNvPr id="1679678125" name=""/>
              <p:cNvPicPr>
                <a:picLocks noChangeAspect="1"/>
              </p:cNvPicPr>
              <p:nvPr/>
            </p:nvPicPr>
            <p:blipFill rotWithShape="1">
              <a:blip r:embed="rId5"/>
              <a:srcRect l="0" t="0" r="56493" b="0"/>
              <a:stretch/>
            </p:blipFill>
            <p:spPr bwMode="auto">
              <a:xfrm rot="0" flipH="0" flipV="0">
                <a:off x="115916" y="354832"/>
                <a:ext cx="1456614" cy="1459476"/>
              </a:xfrm>
              <a:prstGeom prst="rect">
                <a:avLst/>
              </a:prstGeom>
            </p:spPr>
          </p:pic>
          <p:sp>
            <p:nvSpPr>
              <p:cNvPr id="335541879" name=""/>
              <p:cNvSpPr txBox="1"/>
              <p:nvPr/>
            </p:nvSpPr>
            <p:spPr bwMode="auto">
              <a:xfrm rot="0" flipH="0" flipV="0">
                <a:off x="15955" y="0"/>
                <a:ext cx="1635330" cy="366119"/>
              </a:xfrm>
              <a:prstGeom prst="rect">
                <a:avLst/>
              </a:prstGeom>
              <a:noFill/>
            </p:spPr>
            <p:txBody>
              <a:bodyPr vertOverflow="overflow" horzOverflow="overflow" vert="horz" wrap="none" lIns="91440" tIns="45720" rIns="91440" bIns="45720" numCol="1" spcCol="0" rtlCol="0" fromWordArt="0" anchor="t" anchorCtr="0" forceAA="0" upright="0" compatLnSpc="0">
                <a:spAutoFit/>
              </a:bodyPr>
              <a:p>
                <a:pPr>
                  <a:defRPr/>
                </a:pPr>
                <a:r>
                  <a:rPr b="1">
                    <a:solidFill>
                      <a:srgbClr val="667085"/>
                    </a:solidFill>
                  </a:rPr>
                  <a:t>EUROCODES</a:t>
                </a:r>
                <a:endParaRPr>
                  <a:solidFill>
                    <a:srgbClr val="667085"/>
                  </a:solidFill>
                </a:endParaRPr>
              </a:p>
            </p:txBody>
          </p:sp>
          <p:sp>
            <p:nvSpPr>
              <p:cNvPr id="219499811" name=""/>
              <p:cNvSpPr txBox="1"/>
              <p:nvPr/>
            </p:nvSpPr>
            <p:spPr bwMode="auto">
              <a:xfrm rot="0" flipH="0" flipV="0">
                <a:off x="0" y="1891991"/>
                <a:ext cx="3383001" cy="640440"/>
              </a:xfrm>
              <a:prstGeom prst="rect">
                <a:avLst/>
              </a:prstGeom>
              <a:noFill/>
            </p:spPr>
            <p:txBody>
              <a:bodyPr vertOverflow="overflow" horzOverflow="overflow" vert="horz" wrap="square" lIns="91440" tIns="45720" rIns="91440" bIns="45720" numCol="1" spcCol="0" rtlCol="0" fromWordArt="0" anchor="t" anchorCtr="0" forceAA="0" upright="0" compatLnSpc="0">
                <a:spAutoFit/>
              </a:bodyPr>
              <a:p>
                <a:pPr marL="0" marR="0" indent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800" b="1" i="0" u="none" strike="noStrike" cap="none" spc="0">
                    <a:solidFill>
                      <a:schemeClr val="bg2">
                        <a:lumMod val="50000"/>
                      </a:schemeClr>
                    </a:solidFill>
                    <a:latin typeface="Lucida Sans"/>
                    <a:ea typeface="Lucida Sans"/>
                    <a:cs typeface="Lucida Sans"/>
                  </a:rPr>
                  <a:t>Can be done by hand</a:t>
                </a:r>
                <a:endParaRPr lang="en-US" sz="1800" b="1" i="0" u="none" strike="noStrike" cap="none" spc="0">
                  <a:solidFill>
                    <a:schemeClr val="bg2">
                      <a:lumMod val="50000"/>
                    </a:schemeClr>
                  </a:solidFill>
                  <a:latin typeface="Lucida Sans"/>
                  <a:ea typeface="Lucida Sans"/>
                  <a:cs typeface="Lucida Sans"/>
                </a:endParaRPr>
              </a:p>
              <a:p>
                <a:pPr marL="0" marR="0" indent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800" b="1" i="0" u="none" strike="noStrike" cap="none" spc="0">
                    <a:solidFill>
                      <a:schemeClr val="bg2">
                        <a:lumMod val="50000"/>
                      </a:schemeClr>
                    </a:solidFill>
                    <a:latin typeface="Lucida Sans"/>
                    <a:ea typeface="Lucida Sans"/>
                    <a:cs typeface="Lucida Sans"/>
                  </a:rPr>
                  <a:t>Large error</a:t>
                </a:r>
                <a:r>
                  <a:rPr lang="en-US" sz="1800" b="1" i="0" u="none" strike="noStrike" cap="none" spc="0">
                    <a:solidFill>
                      <a:schemeClr val="bg2">
                        <a:lumMod val="50000"/>
                      </a:schemeClr>
                    </a:solidFill>
                    <a:latin typeface="Lucida Sans"/>
                    <a:ea typeface="Lucida Sans"/>
                    <a:cs typeface="Lucida Sans"/>
                  </a:rPr>
                  <a:t> in some cases</a:t>
                </a:r>
                <a:endParaRPr lang="en-US" sz="1800" b="1" i="0" u="none" strike="noStrike" cap="none" spc="0">
                  <a:solidFill>
                    <a:schemeClr val="bg2">
                      <a:lumMod val="50000"/>
                    </a:schemeClr>
                  </a:solidFill>
                  <a:latin typeface="Lucida Sans"/>
                  <a:ea typeface="Lucida Sans"/>
                  <a:cs typeface="Lucida Sans"/>
                </a:endParaRPr>
              </a:p>
            </p:txBody>
          </p:sp>
        </p:grpSp>
        <p:cxnSp>
          <p:nvCxnSpPr>
            <p:cNvPr id="615607185" name=""/>
            <p:cNvCxnSpPr/>
            <p:nvPr/>
          </p:nvCxnSpPr>
          <p:spPr bwMode="auto">
            <a:xfrm rot="0" flipH="0" flipV="1">
              <a:off x="1107862" y="2591187"/>
              <a:ext cx="0" cy="356222"/>
            </a:xfrm>
            <a:prstGeom prst="line">
              <a:avLst/>
            </a:prstGeom>
            <a:ln w="76200" cap="flat" cmpd="sng" algn="ctr">
              <a:solidFill>
                <a:srgbClr val="FE8030"/>
              </a:solidFill>
              <a:prstDash val="solid"/>
              <a:miter lim="800000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0556404" name=""/>
          <p:cNvGrpSpPr/>
          <p:nvPr/>
        </p:nvGrpSpPr>
        <p:grpSpPr bwMode="auto">
          <a:xfrm>
            <a:off x="8542697" y="3144288"/>
            <a:ext cx="3649854" cy="2947408"/>
            <a:chOff x="0" y="0"/>
            <a:chExt cx="3649854" cy="2947408"/>
          </a:xfrm>
        </p:grpSpPr>
        <p:grpSp>
          <p:nvGrpSpPr>
            <p:cNvPr id="115844493" name=""/>
            <p:cNvGrpSpPr/>
            <p:nvPr/>
          </p:nvGrpSpPr>
          <p:grpSpPr bwMode="auto">
            <a:xfrm>
              <a:off x="0" y="0"/>
              <a:ext cx="3649855" cy="2532430"/>
              <a:chOff x="0" y="0"/>
              <a:chExt cx="3649855" cy="2532430"/>
            </a:xfrm>
          </p:grpSpPr>
          <p:pic>
            <p:nvPicPr>
              <p:cNvPr id="1426892133" name=""/>
              <p:cNvPicPr>
                <a:picLocks noChangeAspect="1"/>
              </p:cNvPicPr>
              <p:nvPr/>
            </p:nvPicPr>
            <p:blipFill rotWithShape="1">
              <a:blip r:embed="rId6"/>
              <a:stretch/>
            </p:blipFill>
            <p:spPr bwMode="auto">
              <a:xfrm rot="0" flipH="0" flipV="0">
                <a:off x="129395" y="308989"/>
                <a:ext cx="3520459" cy="1551159"/>
              </a:xfrm>
              <a:prstGeom prst="rect">
                <a:avLst/>
              </a:prstGeom>
              <a:effectLst/>
            </p:spPr>
          </p:pic>
          <p:sp>
            <p:nvSpPr>
              <p:cNvPr id="1074965992" name=""/>
              <p:cNvSpPr txBox="1"/>
              <p:nvPr/>
            </p:nvSpPr>
            <p:spPr bwMode="auto">
              <a:xfrm rot="0" flipH="0" flipV="0">
                <a:off x="0" y="0"/>
                <a:ext cx="658989" cy="366117"/>
              </a:xfrm>
              <a:prstGeom prst="rect">
                <a:avLst/>
              </a:prstGeom>
              <a:noFill/>
            </p:spPr>
            <p:txBody>
              <a:bodyPr vertOverflow="overflow" horzOverflow="overflow" vert="horz" wrap="none" lIns="91440" tIns="45720" rIns="91440" bIns="45720" numCol="1" spcCol="0" rtlCol="0" fromWordArt="0" anchor="t" anchorCtr="0" forceAA="0" upright="0" compatLnSpc="0">
                <a:spAutoFit/>
              </a:bodyPr>
              <a:p>
                <a:pPr>
                  <a:defRPr/>
                </a:pPr>
                <a:r>
                  <a:rPr b="1">
                    <a:solidFill>
                      <a:schemeClr val="bg2">
                        <a:lumMod val="50000"/>
                      </a:schemeClr>
                    </a:solidFill>
                  </a:rPr>
                  <a:t>CFD</a:t>
                </a:r>
                <a:endParaRPr/>
              </a:p>
            </p:txBody>
          </p:sp>
          <p:sp>
            <p:nvSpPr>
              <p:cNvPr id="1535305073" name=""/>
              <p:cNvSpPr txBox="1"/>
              <p:nvPr/>
            </p:nvSpPr>
            <p:spPr bwMode="auto">
              <a:xfrm rot="0" flipH="0" flipV="0">
                <a:off x="6727" y="1891990"/>
                <a:ext cx="3406761" cy="640440"/>
              </a:xfrm>
              <a:prstGeom prst="rect">
                <a:avLst/>
              </a:prstGeom>
              <a:noFill/>
            </p:spPr>
            <p:txBody>
              <a:bodyPr vertOverflow="overflow" horzOverflow="overflow" vert="horz" wrap="square" lIns="91440" tIns="45720" rIns="91440" bIns="45720" numCol="1" spcCol="0" rtlCol="0" fromWordArt="0" anchor="t" anchorCtr="0" forceAA="0" upright="0" compatLnSpc="0">
                <a:spAutoFit/>
              </a:bodyPr>
              <a:p>
                <a:pPr marL="0" marR="0" indent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800" b="1" i="0" u="none" strike="noStrike" cap="none" spc="0">
                    <a:solidFill>
                      <a:schemeClr val="bg2">
                        <a:lumMod val="50000"/>
                      </a:schemeClr>
                    </a:solidFill>
                    <a:latin typeface="Lucida Sans"/>
                    <a:ea typeface="Lucida Sans"/>
                    <a:cs typeface="Lucida Sans"/>
                  </a:rPr>
                  <a:t>Takes weeks</a:t>
                </a:r>
                <a:endParaRPr lang="en-US" sz="1800" b="1" i="0" u="none" strike="noStrike" cap="none" spc="0">
                  <a:solidFill>
                    <a:schemeClr val="bg2">
                      <a:lumMod val="50000"/>
                    </a:schemeClr>
                  </a:solidFill>
                  <a:latin typeface="Lucida Sans"/>
                  <a:ea typeface="Lucida Sans"/>
                  <a:cs typeface="Lucida Sans"/>
                </a:endParaRPr>
              </a:p>
              <a:p>
                <a:pPr marL="0" marR="0" indent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800" b="1" i="0" u="none" strike="noStrike" cap="none" spc="0">
                    <a:solidFill>
                      <a:schemeClr val="bg2">
                        <a:lumMod val="50000"/>
                      </a:schemeClr>
                    </a:solidFill>
                    <a:latin typeface="Lucida Sans"/>
                    <a:ea typeface="Lucida Sans"/>
                    <a:cs typeface="Lucida Sans"/>
                  </a:rPr>
                  <a:t>Very precise</a:t>
                </a:r>
                <a:endParaRPr lang="en-US" sz="1800" b="1" i="0" u="none" strike="noStrike" cap="none" spc="0">
                  <a:solidFill>
                    <a:schemeClr val="bg2">
                      <a:lumMod val="50000"/>
                    </a:schemeClr>
                  </a:solidFill>
                  <a:latin typeface="Lucida Sans"/>
                  <a:ea typeface="Lucida Sans"/>
                  <a:cs typeface="Lucida Sans"/>
                </a:endParaRPr>
              </a:p>
            </p:txBody>
          </p:sp>
        </p:grpSp>
        <p:cxnSp>
          <p:nvCxnSpPr>
            <p:cNvPr id="1254042472" name=""/>
            <p:cNvCxnSpPr/>
            <p:nvPr/>
          </p:nvCxnSpPr>
          <p:spPr bwMode="auto">
            <a:xfrm rot="0" flipH="0" flipV="1">
              <a:off x="1815736" y="2591186"/>
              <a:ext cx="0" cy="356222"/>
            </a:xfrm>
            <a:prstGeom prst="line">
              <a:avLst/>
            </a:prstGeom>
            <a:ln w="76200" cap="flat" cmpd="sng" algn="ctr">
              <a:solidFill>
                <a:srgbClr val="0FBA5D"/>
              </a:solidFill>
              <a:prstDash val="solid"/>
              <a:miter lim="800000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4601398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0356C4-9C56-8323-E554-BDA838A70617}" type="slidenum">
              <a:rPr lang="en-GB"/>
              <a:t/>
            </a:fld>
            <a:endParaRPr lang="en-GB"/>
          </a:p>
        </p:txBody>
      </p:sp>
      <p:sp>
        <p:nvSpPr>
          <p:cNvPr id="1022024935" name="Titre 2"/>
          <p:cNvSpPr>
            <a:spLocks noGrp="1"/>
          </p:cNvSpPr>
          <p:nvPr>
            <p:ph type="title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en-GB">
                <a:latin typeface="Lucida Sans"/>
              </a:rPr>
              <a:t>Motivation</a:t>
            </a:r>
            <a:endParaRPr lang="en-GB">
              <a:latin typeface="Lucida Sans"/>
            </a:endParaRPr>
          </a:p>
        </p:txBody>
      </p:sp>
      <p:sp>
        <p:nvSpPr>
          <p:cNvPr id="1460357169" name="Espace réservé du texte 5"/>
          <p:cNvSpPr>
            <a:spLocks noGrp="1"/>
          </p:cNvSpPr>
          <p:nvPr>
            <p:ph type="body" sz="quarter" idx="13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1357431193" name=""/>
          <p:cNvGrpSpPr/>
          <p:nvPr/>
        </p:nvGrpSpPr>
        <p:grpSpPr bwMode="auto">
          <a:xfrm>
            <a:off x="2082755" y="753444"/>
            <a:ext cx="8026484" cy="2392987"/>
            <a:chOff x="0" y="0"/>
            <a:chExt cx="8026484" cy="2392987"/>
          </a:xfrm>
        </p:grpSpPr>
        <p:pic>
          <p:nvPicPr>
            <p:cNvPr id="1589506208" name=""/>
            <p:cNvPicPr>
              <a:picLocks noChangeAspect="1"/>
            </p:cNvPicPr>
            <p:nvPr/>
          </p:nvPicPr>
          <p:blipFill rotWithShape="1">
            <a:blip r:embed="rId7"/>
            <a:stretch/>
          </p:blipFill>
          <p:spPr bwMode="auto">
            <a:xfrm flipH="0" flipV="0">
              <a:off x="0" y="0"/>
              <a:ext cx="8026484" cy="2392987"/>
            </a:xfrm>
            <a:prstGeom prst="rect">
              <a:avLst/>
            </a:prstGeom>
          </p:spPr>
        </p:pic>
        <p:sp>
          <p:nvSpPr>
            <p:cNvPr id="319496082" name=""/>
            <p:cNvSpPr/>
            <p:nvPr/>
          </p:nvSpPr>
          <p:spPr bwMode="auto">
            <a:xfrm rot="0" flipH="0" flipV="0">
              <a:off x="2388" y="1049367"/>
              <a:ext cx="311211" cy="311211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tx1">
                  <a:alpha val="6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grpSp>
        <p:nvGrpSpPr>
          <p:cNvPr id="1066427508" name=""/>
          <p:cNvGrpSpPr/>
          <p:nvPr/>
        </p:nvGrpSpPr>
        <p:grpSpPr bwMode="auto">
          <a:xfrm>
            <a:off x="342900" y="5617420"/>
            <a:ext cx="11506197" cy="1131750"/>
            <a:chOff x="0" y="0"/>
            <a:chExt cx="11506197" cy="1131750"/>
          </a:xfrm>
        </p:grpSpPr>
        <p:pic>
          <p:nvPicPr>
            <p:cNvPr id="815847248" name=""/>
            <p:cNvPicPr>
              <a:picLocks noChangeAspect="1"/>
            </p:cNvPicPr>
            <p:nvPr/>
          </p:nvPicPr>
          <p:blipFill rotWithShape="1">
            <a:blip r:embed="rId8"/>
            <a:stretch/>
          </p:blipFill>
          <p:spPr bwMode="auto">
            <a:xfrm rot="0" flipH="0" flipV="0">
              <a:off x="0" y="0"/>
              <a:ext cx="11506198" cy="595197"/>
            </a:xfrm>
            <a:prstGeom prst="rect">
              <a:avLst/>
            </a:prstGeom>
          </p:spPr>
        </p:pic>
        <p:sp>
          <p:nvSpPr>
            <p:cNvPr id="658026576" name=""/>
            <p:cNvSpPr txBox="1"/>
            <p:nvPr/>
          </p:nvSpPr>
          <p:spPr bwMode="auto">
            <a:xfrm rot="0" flipH="0" flipV="0">
              <a:off x="3832884" y="491310"/>
              <a:ext cx="3840428" cy="640440"/>
            </a:xfrm>
            <a:prstGeom prst="rect">
              <a:avLst/>
            </a:prstGeom>
            <a:noFill/>
          </p:spPr>
          <p:txBody>
            <a:bodyPr vertOverflow="overflow" horzOverflow="overflow" vert="horz" wrap="square" lIns="91440" tIns="45720" rIns="91440" bIns="45720" numCol="1" spcCol="0" rtlCol="0" fromWordArt="0" anchor="t" anchorCtr="0" forceAA="0" upright="0" compatLnSpc="0">
              <a:spAutoFit/>
            </a:bodyPr>
            <a:p>
              <a:pPr algn="ctr">
                <a:defRPr/>
              </a:pPr>
              <a:r>
                <a:rPr lang="en-US" b="1">
                  <a:solidFill>
                    <a:schemeClr val="bg2">
                      <a:lumMod val="50000"/>
                    </a:schemeClr>
                  </a:solidFill>
                </a:rPr>
                <a:t>Precision</a:t>
              </a:r>
              <a:endParaRPr lang="en-US" b="1">
                <a:solidFill>
                  <a:schemeClr val="bg2">
                    <a:lumMod val="50000"/>
                  </a:schemeClr>
                </a:solidFill>
              </a:endParaRPr>
            </a:p>
            <a:p>
              <a:pPr algn="ctr">
                <a:defRPr/>
              </a:pPr>
              <a:r>
                <a:rPr lang="en-US" b="1">
                  <a:solidFill>
                    <a:schemeClr val="bg2">
                      <a:lumMod val="50000"/>
                    </a:schemeClr>
                  </a:solidFill>
                </a:rPr>
                <a:t>Computational load</a:t>
              </a:r>
              <a:endParaRPr lang="en-US"/>
            </a:p>
          </p:txBody>
        </p:sp>
      </p:grpSp>
      <p:sp>
        <p:nvSpPr>
          <p:cNvPr id="2021734629" name=""/>
          <p:cNvSpPr txBox="1"/>
          <p:nvPr/>
        </p:nvSpPr>
        <p:spPr bwMode="auto">
          <a:xfrm rot="0" flipH="0" flipV="0">
            <a:off x="4622136" y="5310925"/>
            <a:ext cx="3193751" cy="366119"/>
          </a:xfrm>
          <a:prstGeom prst="rect">
            <a:avLst/>
          </a:prstGeom>
          <a:noFill/>
          <a:ln w="19050">
            <a:noFill/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 u="none" strike="noStrike" cap="none" spc="0">
                <a:solidFill>
                  <a:srgbClr val="C00000"/>
                </a:solidFill>
                <a:latin typeface="Lucida Sans"/>
                <a:ea typeface="Lucida Sans"/>
                <a:cs typeface="Lucida Sans"/>
              </a:rPr>
              <a:t>BUT ...</a:t>
            </a:r>
            <a:endParaRPr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5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27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72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55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58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173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09476995" name="Titre 2"/>
          <p:cNvSpPr>
            <a:spLocks noGrp="1"/>
          </p:cNvSpPr>
          <p:nvPr>
            <p:ph type="title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en-GB">
                <a:latin typeface="Lucida Sans"/>
              </a:rPr>
              <a:t>Motivation</a:t>
            </a:r>
            <a:endParaRPr lang="en-GB">
              <a:latin typeface="Lucida Sans"/>
            </a:endParaRPr>
          </a:p>
        </p:txBody>
      </p:sp>
      <p:sp>
        <p:nvSpPr>
          <p:cNvPr id="1841610733" name="Espace réservé du texte 5"/>
          <p:cNvSpPr>
            <a:spLocks noGrp="1"/>
          </p:cNvSpPr>
          <p:nvPr>
            <p:ph type="body" sz="quarter" idx="13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37730868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F82A05C-F68C-6351-7921-216365A2D96F}" type="slidenum">
              <a:rPr lang="en-GB"/>
              <a:t/>
            </a:fld>
            <a:endParaRPr lang="en-GB"/>
          </a:p>
        </p:txBody>
      </p:sp>
      <p:sp>
        <p:nvSpPr>
          <p:cNvPr id="2030774206" name=""/>
          <p:cNvSpPr txBox="1"/>
          <p:nvPr/>
        </p:nvSpPr>
        <p:spPr bwMode="auto">
          <a:xfrm rot="0" flipH="0" flipV="0">
            <a:off x="2025613" y="1341673"/>
            <a:ext cx="8140771" cy="488039"/>
          </a:xfrm>
          <a:prstGeom prst="rect">
            <a:avLst/>
          </a:prstGeom>
          <a:noFill/>
          <a:ln w="38100">
            <a:solidFill>
              <a:srgbClr val="C00000"/>
            </a:solidFill>
            <a:prstDash val="solid"/>
          </a:ln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b="1" i="0" u="none" strike="noStrike" cap="none" spc="0">
                <a:solidFill>
                  <a:schemeClr val="bg2">
                    <a:lumMod val="50000"/>
                  </a:schemeClr>
                </a:solidFill>
                <a:latin typeface="Lucida Sans"/>
                <a:ea typeface="Lucida Sans"/>
                <a:cs typeface="Lucida Sans"/>
              </a:rPr>
              <a:t>There is no consensus regarding VIV modeling</a:t>
            </a:r>
            <a:endParaRPr lang="en-US" sz="2600" b="1" i="0" u="none" strike="noStrike" cap="none" spc="0">
              <a:solidFill>
                <a:schemeClr val="bg2">
                  <a:lumMod val="50000"/>
                </a:schemeClr>
              </a:solidFill>
              <a:latin typeface="Lucida Sans"/>
              <a:ea typeface="Lucida Sans"/>
              <a:cs typeface="Lucida Sans"/>
            </a:endParaRPr>
          </a:p>
        </p:txBody>
      </p:sp>
      <p:grpSp>
        <p:nvGrpSpPr>
          <p:cNvPr id="1698333185" name=""/>
          <p:cNvGrpSpPr/>
          <p:nvPr/>
        </p:nvGrpSpPr>
        <p:grpSpPr bwMode="auto">
          <a:xfrm rot="261030">
            <a:off x="250184" y="4105394"/>
            <a:ext cx="3083441" cy="3055957"/>
            <a:chOff x="0" y="0"/>
            <a:chExt cx="3083441" cy="3055957"/>
          </a:xfrm>
        </p:grpSpPr>
        <p:sp>
          <p:nvSpPr>
            <p:cNvPr id="66512285" name=""/>
            <p:cNvSpPr/>
            <p:nvPr/>
          </p:nvSpPr>
          <p:spPr bwMode="auto">
            <a:xfrm rot="0" flipH="0" flipV="0">
              <a:off x="1512706" y="0"/>
              <a:ext cx="161923" cy="3055957"/>
            </a:xfrm>
            <a:prstGeom prst="flowChartAlternateProcess">
              <a:avLst/>
            </a:prstGeom>
            <a:solidFill>
              <a:srgbClr val="667085">
                <a:alpha val="99999"/>
              </a:srgbClr>
            </a:solidFill>
            <a:ln w="1905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/>
            </a:p>
          </p:txBody>
        </p:sp>
        <p:sp>
          <p:nvSpPr>
            <p:cNvPr id="1419568240" name=""/>
            <p:cNvSpPr/>
            <p:nvPr/>
          </p:nvSpPr>
          <p:spPr bwMode="auto">
            <a:xfrm rot="0" flipH="1" flipV="0">
              <a:off x="0" y="77648"/>
              <a:ext cx="3083442" cy="530224"/>
            </a:xfrm>
            <a:prstGeom prst="rightArrow">
              <a:avLst>
                <a:gd name="adj1" fmla="val 65866"/>
                <a:gd name="adj2" fmla="val 97006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Hartlen &amp; Currie (1970)</a:t>
              </a:r>
              <a:endParaRPr sz="1600"/>
            </a:p>
          </p:txBody>
        </p:sp>
        <p:sp>
          <p:nvSpPr>
            <p:cNvPr id="989746427" name=""/>
            <p:cNvSpPr/>
            <p:nvPr/>
          </p:nvSpPr>
          <p:spPr bwMode="auto">
            <a:xfrm rot="0" flipH="0" flipV="0">
              <a:off x="105640" y="1665608"/>
              <a:ext cx="2976057" cy="565372"/>
            </a:xfrm>
            <a:prstGeom prst="rightArrow">
              <a:avLst>
                <a:gd name="adj1" fmla="val 100000"/>
                <a:gd name="adj2" fmla="val 64655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Facchinetti &amp; al. (2004)</a:t>
              </a:r>
              <a:endParaRPr sz="1600"/>
            </a:p>
          </p:txBody>
        </p:sp>
        <p:sp>
          <p:nvSpPr>
            <p:cNvPr id="341606242" name=""/>
            <p:cNvSpPr/>
            <p:nvPr/>
          </p:nvSpPr>
          <p:spPr bwMode="auto">
            <a:xfrm rot="278932" flipH="0" flipV="0">
              <a:off x="116654" y="947273"/>
              <a:ext cx="2954030" cy="434709"/>
            </a:xfrm>
            <a:prstGeom prst="rightArrow">
              <a:avLst>
                <a:gd name="adj1" fmla="val 100000"/>
                <a:gd name="adj2" fmla="val 0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Lupi &amp; al. (2019)</a:t>
              </a:r>
              <a:endParaRPr sz="1600"/>
            </a:p>
          </p:txBody>
        </p:sp>
      </p:grpSp>
      <p:grpSp>
        <p:nvGrpSpPr>
          <p:cNvPr id="1242283712" name=""/>
          <p:cNvGrpSpPr/>
          <p:nvPr/>
        </p:nvGrpSpPr>
        <p:grpSpPr bwMode="auto">
          <a:xfrm rot="21146540">
            <a:off x="4359508" y="4298502"/>
            <a:ext cx="3071839" cy="2913912"/>
            <a:chOff x="0" y="0"/>
            <a:chExt cx="3071839" cy="2913912"/>
          </a:xfrm>
        </p:grpSpPr>
        <p:sp>
          <p:nvSpPr>
            <p:cNvPr id="1640878962" name=""/>
            <p:cNvSpPr/>
            <p:nvPr/>
          </p:nvSpPr>
          <p:spPr bwMode="auto">
            <a:xfrm rot="352947" flipH="0" flipV="0">
              <a:off x="1402790" y="0"/>
              <a:ext cx="161923" cy="2913912"/>
            </a:xfrm>
            <a:prstGeom prst="flowChartAlternateProcess">
              <a:avLst/>
            </a:prstGeom>
            <a:solidFill>
              <a:srgbClr val="667085">
                <a:alpha val="99999"/>
              </a:srgbClr>
            </a:solidFill>
            <a:ln w="1905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/>
            </a:p>
          </p:txBody>
        </p:sp>
        <p:sp>
          <p:nvSpPr>
            <p:cNvPr id="1062163720" name=""/>
            <p:cNvSpPr/>
            <p:nvPr/>
          </p:nvSpPr>
          <p:spPr bwMode="auto">
            <a:xfrm rot="352947" flipH="0" flipV="0">
              <a:off x="86335" y="949725"/>
              <a:ext cx="2813078" cy="530224"/>
            </a:xfrm>
            <a:prstGeom prst="rightArrow">
              <a:avLst>
                <a:gd name="adj1" fmla="val 100000"/>
                <a:gd name="adj2" fmla="val 32684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Tamura &amp; Matsui (1980)</a:t>
              </a:r>
              <a:endParaRPr sz="1600"/>
            </a:p>
          </p:txBody>
        </p:sp>
        <p:sp>
          <p:nvSpPr>
            <p:cNvPr id="2111467800" name=""/>
            <p:cNvSpPr/>
            <p:nvPr/>
          </p:nvSpPr>
          <p:spPr bwMode="auto">
            <a:xfrm rot="0" flipH="0" flipV="0">
              <a:off x="95782" y="1751393"/>
              <a:ext cx="2976057" cy="473743"/>
            </a:xfrm>
            <a:prstGeom prst="rightArrow">
              <a:avLst>
                <a:gd name="adj1" fmla="val 72457"/>
                <a:gd name="adj2" fmla="val 66774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Krenk &amp; Nielsen (1999)</a:t>
              </a:r>
              <a:endParaRPr sz="1600"/>
            </a:p>
          </p:txBody>
        </p:sp>
        <p:sp>
          <p:nvSpPr>
            <p:cNvPr id="1653758705" name=""/>
            <p:cNvSpPr/>
            <p:nvPr/>
          </p:nvSpPr>
          <p:spPr bwMode="auto">
            <a:xfrm rot="352947" flipH="0" flipV="0">
              <a:off x="0" y="168520"/>
              <a:ext cx="2976057" cy="405051"/>
            </a:xfrm>
            <a:prstGeom prst="rightArrow">
              <a:avLst>
                <a:gd name="adj1" fmla="val 100000"/>
                <a:gd name="adj2" fmla="val 40163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Marra &amp; al. (2015)</a:t>
              </a:r>
              <a:endParaRPr sz="1600"/>
            </a:p>
          </p:txBody>
        </p:sp>
      </p:grpSp>
      <p:grpSp>
        <p:nvGrpSpPr>
          <p:cNvPr id="1183001766" name=""/>
          <p:cNvGrpSpPr/>
          <p:nvPr/>
        </p:nvGrpSpPr>
        <p:grpSpPr bwMode="auto">
          <a:xfrm>
            <a:off x="8630912" y="4187509"/>
            <a:ext cx="3211549" cy="2773185"/>
            <a:chOff x="0" y="0"/>
            <a:chExt cx="3211549" cy="2773185"/>
          </a:xfrm>
        </p:grpSpPr>
        <p:sp>
          <p:nvSpPr>
            <p:cNvPr id="1428752544" name=""/>
            <p:cNvSpPr/>
            <p:nvPr/>
          </p:nvSpPr>
          <p:spPr bwMode="auto">
            <a:xfrm rot="21342147" flipH="0" flipV="0">
              <a:off x="1548417" y="0"/>
              <a:ext cx="161923" cy="2773185"/>
            </a:xfrm>
            <a:prstGeom prst="flowChartAlternateProcess">
              <a:avLst/>
            </a:prstGeom>
            <a:solidFill>
              <a:srgbClr val="667085">
                <a:alpha val="99999"/>
              </a:srgbClr>
            </a:solidFill>
            <a:ln w="1905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/>
            </a:p>
          </p:txBody>
        </p:sp>
        <p:sp>
          <p:nvSpPr>
            <p:cNvPr id="2146013719" name=""/>
            <p:cNvSpPr/>
            <p:nvPr/>
          </p:nvSpPr>
          <p:spPr bwMode="auto">
            <a:xfrm rot="21277827" flipH="1" flipV="0">
              <a:off x="189991" y="692368"/>
              <a:ext cx="2690961" cy="462031"/>
            </a:xfrm>
            <a:prstGeom prst="rightArrow">
              <a:avLst>
                <a:gd name="adj1" fmla="val 72938"/>
                <a:gd name="adj2" fmla="val 96447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Denoël (2020)</a:t>
              </a:r>
              <a:endParaRPr sz="1600"/>
            </a:p>
          </p:txBody>
        </p:sp>
        <p:sp>
          <p:nvSpPr>
            <p:cNvPr id="559321864" name=""/>
            <p:cNvSpPr/>
            <p:nvPr/>
          </p:nvSpPr>
          <p:spPr bwMode="auto">
            <a:xfrm rot="387846" flipH="1" flipV="0">
              <a:off x="144338" y="1894003"/>
              <a:ext cx="2676452" cy="462030"/>
            </a:xfrm>
            <a:prstGeom prst="rightArrow">
              <a:avLst>
                <a:gd name="adj1" fmla="val 100000"/>
                <a:gd name="adj2" fmla="val 46139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Vickery &amp; Basu (1983)</a:t>
              </a:r>
              <a:endParaRPr sz="1600"/>
            </a:p>
          </p:txBody>
        </p:sp>
        <p:sp>
          <p:nvSpPr>
            <p:cNvPr id="1743754311" name=""/>
            <p:cNvSpPr/>
            <p:nvPr/>
          </p:nvSpPr>
          <p:spPr bwMode="auto">
            <a:xfrm rot="0" flipH="0" flipV="0">
              <a:off x="0" y="1299116"/>
              <a:ext cx="3211550" cy="337120"/>
            </a:xfrm>
            <a:prstGeom prst="rightArrow">
              <a:avLst>
                <a:gd name="adj1" fmla="val 100000"/>
                <a:gd name="adj2" fmla="val 0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Rigo &amp; al. (2022)</a:t>
              </a:r>
              <a:endParaRPr sz="1600"/>
            </a:p>
          </p:txBody>
        </p:sp>
        <p:sp>
          <p:nvSpPr>
            <p:cNvPr id="822526277" name=""/>
            <p:cNvSpPr/>
            <p:nvPr/>
          </p:nvSpPr>
          <p:spPr bwMode="auto">
            <a:xfrm rot="21321124" flipH="0" flipV="0">
              <a:off x="104967" y="184784"/>
              <a:ext cx="3045785" cy="394686"/>
            </a:xfrm>
            <a:prstGeom prst="rightArrow">
              <a:avLst>
                <a:gd name="adj1" fmla="val 100000"/>
                <a:gd name="adj2" fmla="val 64655"/>
              </a:avLst>
            </a:prstGeom>
            <a:solidFill>
              <a:srgbClr val="87B1CB"/>
            </a:solidFill>
            <a:ln w="38100" cap="flat" cmpd="sng" algn="ctr">
              <a:solidFill>
                <a:srgbClr val="156082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sz="1600"/>
                <a:t>Ogink &amp; Metrikine (2010)</a:t>
              </a:r>
              <a:endParaRPr sz="1600"/>
            </a:p>
          </p:txBody>
        </p:sp>
      </p:grpSp>
      <p:grpSp>
        <p:nvGrpSpPr>
          <p:cNvPr id="1163494735" name=""/>
          <p:cNvGrpSpPr/>
          <p:nvPr/>
        </p:nvGrpSpPr>
        <p:grpSpPr bwMode="auto">
          <a:xfrm>
            <a:off x="2090727" y="2115797"/>
            <a:ext cx="8010545" cy="1636567"/>
            <a:chOff x="0" y="0"/>
            <a:chExt cx="8010545" cy="1636567"/>
          </a:xfrm>
        </p:grpSpPr>
        <p:sp>
          <p:nvSpPr>
            <p:cNvPr id="1370931952" name=""/>
            <p:cNvSpPr/>
            <p:nvPr/>
          </p:nvSpPr>
          <p:spPr bwMode="auto">
            <a:xfrm rot="0" flipH="0" flipV="0">
              <a:off x="0" y="0"/>
              <a:ext cx="8010545" cy="1636567"/>
            </a:xfrm>
            <a:prstGeom prst="flowChartAlternateProcess">
              <a:avLst/>
            </a:prstGeom>
            <a:solidFill>
              <a:srgbClr val="87B1CB"/>
            </a:solidFill>
            <a:ln w="57150" cap="flat" cmpd="sng" algn="ctr">
              <a:solidFill>
                <a:srgbClr val="87B1CB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46293083" name=""/>
            <p:cNvSpPr/>
            <p:nvPr/>
          </p:nvSpPr>
          <p:spPr bwMode="auto">
            <a:xfrm rot="0" flipH="0" flipV="0">
              <a:off x="1619249" y="0"/>
              <a:ext cx="6391295" cy="1636567"/>
            </a:xfrm>
            <a:prstGeom prst="flowChartAlternateProcess">
              <a:avLst/>
            </a:prstGeom>
            <a:solidFill>
              <a:schemeClr val="bg1"/>
            </a:solidFill>
            <a:ln w="57150" cap="flat" cmpd="sng" algn="ctr">
              <a:solidFill>
                <a:srgbClr val="87B1CB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pic>
          <p:nvPicPr>
            <p:cNvPr id="1560597952" name=""/>
            <p:cNvPicPr>
              <a:picLocks noChangeAspect="1"/>
            </p:cNvPicPr>
            <p:nvPr/>
          </p:nvPicPr>
          <p:blipFill rotWithShape="1">
            <a:blip r:embed="rId3"/>
          </p:blipFill>
          <p:spPr bwMode="auto">
            <a:xfrm rot="0" flipH="0" flipV="0">
              <a:off x="300064" y="286124"/>
              <a:ext cx="1064319" cy="1064319"/>
            </a:xfrm>
            <a:prstGeom prst="rect">
              <a:avLst/>
            </a:prstGeom>
          </p:spPr>
        </p:pic>
        <p:grpSp>
          <p:nvGrpSpPr>
            <p:cNvPr id="1346974689" name=""/>
            <p:cNvGrpSpPr/>
            <p:nvPr/>
          </p:nvGrpSpPr>
          <p:grpSpPr bwMode="auto">
            <a:xfrm>
              <a:off x="6490814" y="231101"/>
              <a:ext cx="1033897" cy="1293216"/>
              <a:chOff x="0" y="0"/>
              <a:chExt cx="1033897" cy="1293216"/>
            </a:xfrm>
          </p:grpSpPr>
          <p:sp>
            <p:nvSpPr>
              <p:cNvPr id="1693417647" name=""/>
              <p:cNvSpPr txBox="1"/>
              <p:nvPr/>
            </p:nvSpPr>
            <p:spPr bwMode="auto">
              <a:xfrm rot="0" flipH="0" flipV="0">
                <a:off x="0" y="957575"/>
                <a:ext cx="1033897" cy="335639"/>
              </a:xfrm>
              <a:prstGeom prst="rect">
                <a:avLst/>
              </a:prstGeom>
              <a:noFill/>
            </p:spPr>
            <p:txBody>
              <a:bodyPr vertOverflow="overflow" horzOverflow="overflow" vert="horz" wrap="none" lIns="91440" tIns="45720" rIns="91440" bIns="45720" numCol="1" spcCol="0" rtlCol="0" fromWordArt="0" anchor="t" anchorCtr="0" forceAA="0" upright="0" compatLnSpc="0">
                <a:spAutoFit/>
              </a:bodyPr>
              <a:p>
                <a:pPr algn="ctr">
                  <a:defRPr/>
                </a:pPr>
                <a:r>
                  <a:rPr sz="1600" b="1">
                    <a:solidFill>
                      <a:srgbClr val="87B1CB"/>
                    </a:solidFill>
                  </a:rPr>
                  <a:t>Toolbox</a:t>
                </a:r>
                <a:endParaRPr sz="1600" b="1">
                  <a:solidFill>
                    <a:srgbClr val="87B1CB"/>
                  </a:solidFill>
                </a:endParaRPr>
              </a:p>
            </p:txBody>
          </p:sp>
          <p:pic>
            <p:nvPicPr>
              <p:cNvPr id="1592997301" name="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/>
            </p:blipFill>
            <p:spPr bwMode="auto">
              <a:xfrm rot="0" flipH="0" flipV="0">
                <a:off x="58912" y="0"/>
                <a:ext cx="913551" cy="913551"/>
              </a:xfrm>
              <a:prstGeom prst="rect">
                <a:avLst/>
              </a:prstGeom>
            </p:spPr>
          </p:pic>
        </p:grpSp>
        <p:grpSp>
          <p:nvGrpSpPr>
            <p:cNvPr id="1356245256" name=""/>
            <p:cNvGrpSpPr/>
            <p:nvPr/>
          </p:nvGrpSpPr>
          <p:grpSpPr bwMode="auto">
            <a:xfrm>
              <a:off x="4559502" y="173847"/>
              <a:ext cx="1154053" cy="1350470"/>
              <a:chOff x="0" y="0"/>
              <a:chExt cx="1154053" cy="1350470"/>
            </a:xfrm>
          </p:grpSpPr>
          <p:sp>
            <p:nvSpPr>
              <p:cNvPr id="307014111" name=""/>
              <p:cNvSpPr txBox="1"/>
              <p:nvPr/>
            </p:nvSpPr>
            <p:spPr bwMode="auto">
              <a:xfrm rot="0" flipH="0" flipV="0">
                <a:off x="0" y="1014830"/>
                <a:ext cx="1154053" cy="335639"/>
              </a:xfrm>
              <a:prstGeom prst="rect">
                <a:avLst/>
              </a:prstGeom>
              <a:noFill/>
            </p:spPr>
            <p:txBody>
              <a:bodyPr vertOverflow="overflow" horzOverflow="overflow" vert="horz" wrap="none" lIns="91440" tIns="45720" rIns="91440" bIns="45720" numCol="1" spcCol="0" rtlCol="0" fromWordArt="0" anchor="t" anchorCtr="0" forceAA="0" upright="0" compatLnSpc="0">
                <a:spAutoFit/>
              </a:bodyPr>
              <a:p>
                <a:pPr>
                  <a:defRPr/>
                </a:pPr>
                <a:r>
                  <a:rPr sz="1600" b="1">
                    <a:solidFill>
                      <a:srgbClr val="87B1CB"/>
                    </a:solidFill>
                  </a:rPr>
                  <a:t>Database</a:t>
                </a:r>
                <a:endParaRPr sz="1600" b="1">
                  <a:solidFill>
                    <a:srgbClr val="87B1CB"/>
                  </a:solidFill>
                </a:endParaRPr>
              </a:p>
            </p:txBody>
          </p:sp>
          <p:pic>
            <p:nvPicPr>
              <p:cNvPr id="292402484" name="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/>
            </p:blipFill>
            <p:spPr bwMode="auto">
              <a:xfrm rot="0" flipH="0" flipV="0">
                <a:off x="73142" y="0"/>
                <a:ext cx="1007767" cy="1007767"/>
              </a:xfrm>
              <a:prstGeom prst="rect">
                <a:avLst/>
              </a:prstGeom>
            </p:spPr>
          </p:pic>
        </p:grpSp>
        <p:grpSp>
          <p:nvGrpSpPr>
            <p:cNvPr id="840159333" name=""/>
            <p:cNvGrpSpPr/>
            <p:nvPr/>
          </p:nvGrpSpPr>
          <p:grpSpPr bwMode="auto">
            <a:xfrm>
              <a:off x="2049900" y="231101"/>
              <a:ext cx="1905524" cy="1293216"/>
              <a:chOff x="0" y="0"/>
              <a:chExt cx="1905524" cy="1293216"/>
            </a:xfrm>
          </p:grpSpPr>
          <p:sp>
            <p:nvSpPr>
              <p:cNvPr id="826435798" name=""/>
              <p:cNvSpPr txBox="1"/>
              <p:nvPr/>
            </p:nvSpPr>
            <p:spPr bwMode="auto">
              <a:xfrm rot="0" flipH="0" flipV="0">
                <a:off x="0" y="957575"/>
                <a:ext cx="1905524" cy="335639"/>
              </a:xfrm>
              <a:prstGeom prst="rect">
                <a:avLst/>
              </a:prstGeom>
              <a:noFill/>
            </p:spPr>
            <p:txBody>
              <a:bodyPr vertOverflow="overflow" horzOverflow="overflow" vert="horz" wrap="none" lIns="91440" tIns="45720" rIns="91440" bIns="45720" numCol="1" spcCol="0" rtlCol="0" fromWordArt="0" anchor="t" anchorCtr="0" forceAA="0" upright="0" compatLnSpc="0">
                <a:spAutoFit/>
              </a:bodyPr>
              <a:p>
                <a:pPr algn="ctr">
                  <a:defRPr/>
                </a:pPr>
                <a:r>
                  <a:rPr sz="1600" b="1">
                    <a:solidFill>
                      <a:srgbClr val="87B1CB"/>
                    </a:solidFill>
                  </a:rPr>
                  <a:t>Modeling </a:t>
                </a:r>
                <a:r>
                  <a:rPr sz="1600" b="1">
                    <a:solidFill>
                      <a:srgbClr val="87B1CB"/>
                    </a:solidFill>
                  </a:rPr>
                  <a:t>library</a:t>
                </a:r>
                <a:endParaRPr sz="1600" b="1">
                  <a:solidFill>
                    <a:srgbClr val="87B1CB"/>
                  </a:solidFill>
                </a:endParaRPr>
              </a:p>
            </p:txBody>
          </p:sp>
          <p:pic>
            <p:nvPicPr>
              <p:cNvPr id="1124336921" name="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/>
            </p:blipFill>
            <p:spPr bwMode="auto">
              <a:xfrm rot="0" flipH="0" flipV="0">
                <a:off x="495986" y="0"/>
                <a:ext cx="913551" cy="91355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5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494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53704556" name=""/>
          <p:cNvSpPr/>
          <p:nvPr/>
        </p:nvSpPr>
        <p:spPr bwMode="auto">
          <a:xfrm rot="0" flipH="0" flipV="0">
            <a:off x="2511535" y="1101327"/>
            <a:ext cx="8782151" cy="1598025"/>
          </a:xfrm>
          <a:prstGeom prst="flowChartProcess">
            <a:avLst/>
          </a:prstGeom>
          <a:solidFill>
            <a:srgbClr val="EEF3F6">
              <a:alpha val="99999"/>
            </a:srgbClr>
          </a:solidFill>
          <a:ln w="38100" cap="flat" cmpd="sng" algn="ctr">
            <a:solidFill>
              <a:srgbClr val="A8C4D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8646191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BD0E8A8-3097-97CF-F965-365C4C128FF8}" type="slidenum">
              <a:rPr lang="en-GB"/>
              <a:t/>
            </a:fld>
            <a:endParaRPr lang="en-GB"/>
          </a:p>
        </p:txBody>
      </p:sp>
      <p:sp>
        <p:nvSpPr>
          <p:cNvPr id="1349945748" name="Titre 2"/>
          <p:cNvSpPr>
            <a:spLocks noGrp="1"/>
          </p:cNvSpPr>
          <p:nvPr>
            <p:ph type="title"/>
          </p:nvPr>
        </p:nvSpPr>
        <p:spPr bwMode="auto">
          <a:xfrm flipH="0" flipV="0">
            <a:off x="116903" y="188640"/>
            <a:ext cx="8220793" cy="543594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>
              <a:defRPr/>
            </a:pPr>
            <a:r>
              <a:rPr lang="en-GB">
                <a:latin typeface="Lucida Sans"/>
              </a:rPr>
              <a:t>Introducing VIVyD</a:t>
            </a:r>
            <a:endParaRPr lang="en-GB">
              <a:latin typeface="Lucida Sans"/>
            </a:endParaRPr>
          </a:p>
        </p:txBody>
      </p:sp>
      <p:sp>
        <p:nvSpPr>
          <p:cNvPr id="479371205" name="Espace réservé du texte 5"/>
          <p:cNvSpPr>
            <a:spLocks noGrp="1"/>
          </p:cNvSpPr>
          <p:nvPr>
            <p:ph type="body" sz="quarter" idx="13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81731015" name="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 rot="0" flipH="0" flipV="0">
            <a:off x="906550" y="1099053"/>
            <a:ext cx="1604152" cy="1604152"/>
          </a:xfrm>
          <a:prstGeom prst="rect">
            <a:avLst/>
          </a:prstGeom>
          <a:ln w="38100">
            <a:solidFill>
              <a:srgbClr val="A8C4D0"/>
            </a:solidFill>
            <a:prstDash val="solid"/>
          </a:ln>
        </p:spPr>
      </p:pic>
      <p:grpSp>
        <p:nvGrpSpPr>
          <p:cNvPr id="790795991" name=""/>
          <p:cNvGrpSpPr/>
          <p:nvPr/>
        </p:nvGrpSpPr>
        <p:grpSpPr bwMode="auto">
          <a:xfrm>
            <a:off x="9467912" y="1253431"/>
            <a:ext cx="1542685" cy="1357866"/>
            <a:chOff x="0" y="0"/>
            <a:chExt cx="1542685" cy="1357866"/>
          </a:xfrm>
        </p:grpSpPr>
        <p:pic>
          <p:nvPicPr>
            <p:cNvPr id="888124805" name=""/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/>
          </p:blipFill>
          <p:spPr bwMode="auto">
            <a:xfrm rot="0" flipH="0" flipV="0">
              <a:off x="266518" y="0"/>
              <a:ext cx="1009649" cy="1009649"/>
            </a:xfrm>
            <a:prstGeom prst="rect">
              <a:avLst/>
            </a:prstGeom>
          </p:spPr>
        </p:pic>
        <p:sp>
          <p:nvSpPr>
            <p:cNvPr id="1166663654" name=""/>
            <p:cNvSpPr txBox="1"/>
            <p:nvPr/>
          </p:nvSpPr>
          <p:spPr bwMode="auto">
            <a:xfrm rot="0" flipH="0" flipV="0">
              <a:off x="0" y="1022226"/>
              <a:ext cx="1542685" cy="33563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t" anchorCtr="0" forceAA="0" upright="0" compatLnSpc="0">
              <a:spAutoFit/>
            </a:bodyPr>
            <a:p>
              <a:pPr algn="ctr">
                <a:defRPr/>
              </a:pPr>
              <a:r>
                <a:rPr sz="1600">
                  <a:solidFill>
                    <a:srgbClr val="AEAEAE"/>
                  </a:solidFill>
                </a:rPr>
                <a:t>Peer-reviewed</a:t>
              </a:r>
              <a:endParaRPr sz="1600"/>
            </a:p>
          </p:txBody>
        </p:sp>
      </p:grpSp>
      <p:grpSp>
        <p:nvGrpSpPr>
          <p:cNvPr id="1352651243" name=""/>
          <p:cNvGrpSpPr/>
          <p:nvPr/>
        </p:nvGrpSpPr>
        <p:grpSpPr bwMode="auto">
          <a:xfrm>
            <a:off x="6860115" y="1253431"/>
            <a:ext cx="2234334" cy="1357866"/>
            <a:chOff x="0" y="0"/>
            <a:chExt cx="2234334" cy="1357866"/>
          </a:xfrm>
        </p:grpSpPr>
        <p:pic>
          <p:nvPicPr>
            <p:cNvPr id="762138965" name=""/>
            <p:cNvPicPr>
              <a:picLocks noChangeAspect="1"/>
            </p:cNvPicPr>
            <p:nvPr/>
          </p:nvPicPr>
          <p:blipFill rotWithShape="1"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/>
          </p:blipFill>
          <p:spPr bwMode="auto">
            <a:xfrm rot="0" flipH="0" flipV="0">
              <a:off x="368862" y="0"/>
              <a:ext cx="1496608" cy="1009649"/>
            </a:xfrm>
            <a:prstGeom prst="rect">
              <a:avLst/>
            </a:prstGeom>
          </p:spPr>
        </p:pic>
        <p:sp>
          <p:nvSpPr>
            <p:cNvPr id="1874169199" name=""/>
            <p:cNvSpPr txBox="1"/>
            <p:nvPr/>
          </p:nvSpPr>
          <p:spPr bwMode="auto">
            <a:xfrm rot="0" flipH="0" flipV="0">
              <a:off x="0" y="1022226"/>
              <a:ext cx="2234334" cy="33563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t" anchorCtr="0" forceAA="0" upright="0" compatLnSpc="0">
              <a:spAutoFit/>
            </a:bodyPr>
            <a:p>
              <a:pPr algn="ctr">
                <a:defRPr/>
              </a:pPr>
              <a:r>
                <a:rPr sz="1600">
                  <a:solidFill>
                    <a:srgbClr val="AEAEAE"/>
                  </a:solidFill>
                </a:rPr>
                <a:t>Community</a:t>
              </a:r>
              <a:r>
                <a:rPr sz="1600">
                  <a:solidFill>
                    <a:srgbClr val="AEAEAE"/>
                  </a:solidFill>
                </a:rPr>
                <a:t>-powered</a:t>
              </a:r>
              <a:endParaRPr sz="1600"/>
            </a:p>
          </p:txBody>
        </p:sp>
      </p:grpSp>
      <p:grpSp>
        <p:nvGrpSpPr>
          <p:cNvPr id="1249409387" name=""/>
          <p:cNvGrpSpPr/>
          <p:nvPr/>
        </p:nvGrpSpPr>
        <p:grpSpPr bwMode="auto">
          <a:xfrm>
            <a:off x="5049733" y="1253431"/>
            <a:ext cx="1436920" cy="1357866"/>
            <a:chOff x="0" y="0"/>
            <a:chExt cx="1436920" cy="1357866"/>
          </a:xfrm>
        </p:grpSpPr>
        <p:pic>
          <p:nvPicPr>
            <p:cNvPr id="56954985" name=""/>
            <p:cNvPicPr>
              <a:picLocks noChangeAspect="1"/>
            </p:cNvPicPr>
            <p:nvPr/>
          </p:nvPicPr>
          <p:blipFill rotWithShape="1"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/>
          </p:blipFill>
          <p:spPr bwMode="auto">
            <a:xfrm rot="0" flipH="0" flipV="0">
              <a:off x="319395" y="0"/>
              <a:ext cx="798128" cy="1009649"/>
            </a:xfrm>
            <a:prstGeom prst="rect">
              <a:avLst/>
            </a:prstGeom>
          </p:spPr>
        </p:pic>
        <p:sp>
          <p:nvSpPr>
            <p:cNvPr id="447885382" name=""/>
            <p:cNvSpPr txBox="1"/>
            <p:nvPr/>
          </p:nvSpPr>
          <p:spPr bwMode="auto">
            <a:xfrm rot="0" flipH="0" flipV="0">
              <a:off x="0" y="1022226"/>
              <a:ext cx="1436920" cy="33563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t" anchorCtr="0" forceAA="0" upright="0" compatLnSpc="0">
              <a:spAutoFit/>
            </a:bodyPr>
            <a:p>
              <a:pPr algn="ctr">
                <a:defRPr/>
              </a:pPr>
              <a:r>
                <a:rPr sz="1600">
                  <a:solidFill>
                    <a:srgbClr val="AEAEAE"/>
                  </a:solidFill>
                </a:rPr>
                <a:t>Documented</a:t>
              </a:r>
              <a:endParaRPr/>
            </a:p>
          </p:txBody>
        </p:sp>
      </p:grpSp>
      <p:grpSp>
        <p:nvGrpSpPr>
          <p:cNvPr id="1514271105" name=""/>
          <p:cNvGrpSpPr/>
          <p:nvPr/>
        </p:nvGrpSpPr>
        <p:grpSpPr bwMode="auto">
          <a:xfrm>
            <a:off x="2715283" y="1314943"/>
            <a:ext cx="1960987" cy="1296354"/>
            <a:chOff x="0" y="0"/>
            <a:chExt cx="1960987" cy="1296354"/>
          </a:xfrm>
        </p:grpSpPr>
        <p:pic>
          <p:nvPicPr>
            <p:cNvPr id="805785696" name=""/>
            <p:cNvPicPr>
              <a:picLocks noChangeAspect="1"/>
            </p:cNvPicPr>
            <p:nvPr/>
          </p:nvPicPr>
          <p:blipFill rotWithShape="1"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/>
          </p:blipFill>
          <p:spPr bwMode="auto">
            <a:xfrm rot="0" flipH="1" flipV="0">
              <a:off x="352820" y="0"/>
              <a:ext cx="1255347" cy="886624"/>
            </a:xfrm>
            <a:prstGeom prst="rect">
              <a:avLst/>
            </a:prstGeom>
          </p:spPr>
        </p:pic>
        <p:sp>
          <p:nvSpPr>
            <p:cNvPr id="1416580001" name=""/>
            <p:cNvSpPr txBox="1"/>
            <p:nvPr/>
          </p:nvSpPr>
          <p:spPr bwMode="auto">
            <a:xfrm rot="0" flipH="0" flipV="0">
              <a:off x="0" y="960714"/>
              <a:ext cx="1960987" cy="33563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t" anchorCtr="0" forceAA="0" upright="0" compatLnSpc="0">
              <a:spAutoFit/>
            </a:bodyPr>
            <a:p>
              <a:pPr algn="ctr">
                <a:defRPr/>
              </a:pPr>
              <a:r>
                <a:rPr sz="1600">
                  <a:solidFill>
                    <a:srgbClr val="AEAEAE"/>
                  </a:solidFill>
                </a:rPr>
                <a:t>High performance</a:t>
              </a:r>
              <a:endParaRPr sz="1600"/>
            </a:p>
          </p:txBody>
        </p:sp>
      </p:grpSp>
      <p:grpSp>
        <p:nvGrpSpPr>
          <p:cNvPr id="770674310" name=""/>
          <p:cNvGrpSpPr/>
          <p:nvPr/>
        </p:nvGrpSpPr>
        <p:grpSpPr bwMode="auto">
          <a:xfrm>
            <a:off x="904000" y="2705981"/>
            <a:ext cx="10388246" cy="3845485"/>
            <a:chOff x="0" y="0"/>
            <a:chExt cx="10388246" cy="3845485"/>
          </a:xfrm>
        </p:grpSpPr>
        <p:grpSp>
          <p:nvGrpSpPr>
            <p:cNvPr id="1205382163" name=""/>
            <p:cNvGrpSpPr/>
            <p:nvPr/>
          </p:nvGrpSpPr>
          <p:grpSpPr bwMode="auto">
            <a:xfrm>
              <a:off x="0" y="0"/>
              <a:ext cx="10388246" cy="3845485"/>
              <a:chOff x="0" y="0"/>
              <a:chExt cx="10388246" cy="3845485"/>
            </a:xfrm>
          </p:grpSpPr>
          <p:sp>
            <p:nvSpPr>
              <p:cNvPr id="338016381" name=""/>
              <p:cNvSpPr/>
              <p:nvPr/>
            </p:nvSpPr>
            <p:spPr bwMode="auto">
              <a:xfrm rot="0" flipH="0" flipV="0">
                <a:off x="0" y="0"/>
                <a:ext cx="10388247" cy="3845486"/>
              </a:xfrm>
              <a:prstGeom prst="flowChartProcess">
                <a:avLst/>
              </a:prstGeom>
              <a:solidFill>
                <a:srgbClr val="A8C4D0">
                  <a:alpha val="20000"/>
                </a:srgbClr>
              </a:solidFill>
              <a:ln w="38100" cap="flat" cmpd="sng" algn="ctr">
                <a:solidFill>
                  <a:srgbClr val="A8C4D0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sp>
          <p:pic>
            <p:nvPicPr>
              <p:cNvPr id="628006520" name=""/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/>
            </p:blipFill>
            <p:spPr bwMode="auto">
              <a:xfrm flipH="0" flipV="0">
                <a:off x="483507" y="363081"/>
                <a:ext cx="9421233" cy="3119324"/>
              </a:xfrm>
              <a:prstGeom prst="rect">
                <a:avLst/>
              </a:prstGeom>
            </p:spPr>
          </p:pic>
        </p:grpSp>
        <p:pic>
          <p:nvPicPr>
            <p:cNvPr id="1641117849" name=""/>
            <p:cNvPicPr>
              <a:picLocks noChangeAspect="1"/>
            </p:cNvPicPr>
            <p:nvPr/>
          </p:nvPicPr>
          <p:blipFill rotWithShape="1"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/>
          </p:blipFill>
          <p:spPr bwMode="auto">
            <a:xfrm flipH="0" flipV="0">
              <a:off x="4776186" y="363086"/>
              <a:ext cx="537618" cy="537618"/>
            </a:xfrm>
            <a:prstGeom prst="rect">
              <a:avLst/>
            </a:prstGeom>
          </p:spPr>
        </p:pic>
        <p:pic>
          <p:nvPicPr>
            <p:cNvPr id="1828717" name=""/>
            <p:cNvPicPr>
              <a:picLocks noChangeAspect="1"/>
            </p:cNvPicPr>
            <p:nvPr/>
          </p:nvPicPr>
          <p:blipFill rotWithShape="1"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/>
          </p:blipFill>
          <p:spPr bwMode="auto">
            <a:xfrm flipH="0" flipV="0">
              <a:off x="403267" y="1562404"/>
              <a:ext cx="664171" cy="66417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5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704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427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651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795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3850936" name="ZoneTexte 8"/>
          <p:cNvSpPr txBox="1"/>
          <p:nvPr/>
        </p:nvSpPr>
        <p:spPr bwMode="auto">
          <a:xfrm flipH="0" flipV="0">
            <a:off x="3943949" y="2940818"/>
            <a:ext cx="7335012" cy="173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788795" algn="l"/>
              </a:tabLst>
              <a:defRPr/>
            </a:pPr>
            <a:r>
              <a:rPr lang="en-US" sz="3600" b="1">
                <a:solidFill>
                  <a:schemeClr val="accent1"/>
                </a:solidFill>
                <a:latin typeface="Lucida Sans"/>
                <a:cs typeface="Times New Roman"/>
              </a:rPr>
              <a:t>An Open-Source Initiative</a:t>
            </a:r>
            <a:endParaRPr lang="en-US" sz="3600" b="1">
              <a:solidFill>
                <a:schemeClr val="accent1"/>
              </a:solidFill>
              <a:latin typeface="Lucida Sans"/>
              <a:cs typeface="Times New Roman"/>
            </a:endParaRPr>
          </a:p>
          <a:p>
            <a:pPr>
              <a:tabLst>
                <a:tab pos="1788795" algn="l"/>
              </a:tabLst>
              <a:defRPr/>
            </a:pPr>
            <a:r>
              <a:rPr lang="en-US" sz="3600" b="1">
                <a:solidFill>
                  <a:schemeClr val="accent1"/>
                </a:solidFill>
                <a:latin typeface="Lucida Sans"/>
                <a:cs typeface="Times New Roman"/>
              </a:rPr>
              <a:t>To</a:t>
            </a:r>
            <a:r>
              <a:rPr lang="en-US" sz="3600" b="1">
                <a:solidFill>
                  <a:srgbClr val="156082"/>
                </a:solidFill>
                <a:latin typeface="Lucida Sans"/>
                <a:cs typeface="Times New Roman"/>
              </a:rPr>
              <a:t>war</a:t>
            </a:r>
            <a:r>
              <a:rPr lang="en-US" sz="3600" b="1">
                <a:solidFill>
                  <a:schemeClr val="accent1"/>
                </a:solidFill>
                <a:latin typeface="Lucida Sans"/>
                <a:cs typeface="Times New Roman"/>
              </a:rPr>
              <a:t>d</a:t>
            </a:r>
            <a:r>
              <a:rPr lang="en-US" sz="3600" b="1">
                <a:solidFill>
                  <a:schemeClr val="accent1"/>
                </a:solidFill>
                <a:latin typeface="Lucida Sans"/>
                <a:cs typeface="Times New Roman"/>
              </a:rPr>
              <a:t> a Unified Framework</a:t>
            </a:r>
            <a:endParaRPr lang="en-US" sz="3600" b="1">
              <a:solidFill>
                <a:schemeClr val="accent1"/>
              </a:solidFill>
              <a:latin typeface="Lucida Sans"/>
              <a:cs typeface="Times New Roman"/>
            </a:endParaRPr>
          </a:p>
          <a:p>
            <a:pPr>
              <a:tabLst>
                <a:tab pos="1788795" algn="l"/>
              </a:tabLst>
              <a:defRPr/>
            </a:pPr>
            <a:r>
              <a:rPr lang="en-US" sz="3600" b="1">
                <a:solidFill>
                  <a:schemeClr val="accent1"/>
                </a:solidFill>
                <a:latin typeface="Lucida Sans"/>
                <a:cs typeface="Times New Roman"/>
              </a:rPr>
              <a:t>For Modeling VIV</a:t>
            </a:r>
            <a:endParaRPr lang="en-US" sz="3600" b="1">
              <a:solidFill>
                <a:schemeClr val="accent1"/>
              </a:solidFill>
              <a:latin typeface="Lucida Sans"/>
              <a:cs typeface="Times New Roman"/>
            </a:endParaRPr>
          </a:p>
        </p:txBody>
      </p:sp>
      <p:pic>
        <p:nvPicPr>
          <p:cNvPr id="833195949" name="Graphique 11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 flipH="0" flipV="0">
            <a:off x="241219" y="5211156"/>
            <a:ext cx="2427429" cy="1051886"/>
          </a:xfrm>
          <a:prstGeom prst="rect">
            <a:avLst/>
          </a:prstGeom>
        </p:spPr>
      </p:pic>
      <p:sp>
        <p:nvSpPr>
          <p:cNvPr id="1506000817" name="ZoneTexte 13"/>
          <p:cNvSpPr txBox="1"/>
          <p:nvPr/>
        </p:nvSpPr>
        <p:spPr bwMode="auto">
          <a:xfrm>
            <a:off x="191343" y="6363834"/>
            <a:ext cx="5846327" cy="396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>
                <a:latin typeface="Times New Roman"/>
                <a:cs typeface="Times New Roman"/>
              </a:defRPr>
            </a:lvl1pPr>
          </a:lstStyle>
          <a:p>
            <a:pPr>
              <a:defRPr/>
            </a:pPr>
            <a:r>
              <a:rPr lang="fr-BE" sz="2000">
                <a:solidFill>
                  <a:schemeClr val="accent1"/>
                </a:solidFill>
                <a:latin typeface="Lucida Sans"/>
              </a:rPr>
              <a:t>22</a:t>
            </a:r>
            <a:r>
              <a:rPr lang="fr-BE" sz="2000" baseline="30000">
                <a:solidFill>
                  <a:schemeClr val="accent1"/>
                </a:solidFill>
                <a:latin typeface="Lucida Sans"/>
              </a:rPr>
              <a:t>nd</a:t>
            </a:r>
            <a:r>
              <a:rPr lang="fr-BE" sz="2000">
                <a:solidFill>
                  <a:schemeClr val="accent1"/>
                </a:solidFill>
                <a:latin typeface="Lucida Sans"/>
              </a:rPr>
              <a:t> May 2026 </a:t>
            </a:r>
            <a:r>
              <a:rPr lang="fr-BE" sz="2000">
                <a:solidFill>
                  <a:schemeClr val="accent1"/>
                </a:solidFill>
                <a:latin typeface="Lucida Sans"/>
              </a:rPr>
              <a:t>– 11</a:t>
            </a:r>
            <a:r>
              <a:rPr lang="fr-BE" sz="2000" baseline="30000">
                <a:solidFill>
                  <a:schemeClr val="accent1"/>
                </a:solidFill>
                <a:latin typeface="Lucida Sans"/>
              </a:rPr>
              <a:t>th</a:t>
            </a:r>
            <a:r>
              <a:rPr lang="fr-BE" sz="2000">
                <a:solidFill>
                  <a:schemeClr val="accent1"/>
                </a:solidFill>
                <a:latin typeface="Lucida Sans"/>
              </a:rPr>
              <a:t> SSD Group Meeting</a:t>
            </a:r>
            <a:endParaRPr lang="en-GB" sz="2000">
              <a:solidFill>
                <a:schemeClr val="accent1"/>
              </a:solidFill>
              <a:latin typeface="Lucida Sans"/>
            </a:endParaRPr>
          </a:p>
        </p:txBody>
      </p:sp>
      <p:sp>
        <p:nvSpPr>
          <p:cNvPr id="2048793" name="ZoneTexte 12"/>
          <p:cNvSpPr txBox="1"/>
          <p:nvPr/>
        </p:nvSpPr>
        <p:spPr bwMode="auto">
          <a:xfrm>
            <a:off x="8226619" y="6360322"/>
            <a:ext cx="3744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>
                <a:latin typeface="Times New Roman"/>
                <a:cs typeface="Times New Roman"/>
              </a:defRPr>
            </a:lvl1pPr>
          </a:lstStyle>
          <a:p>
            <a:pPr algn="r">
              <a:tabLst>
                <a:tab pos="1524000" algn="l"/>
              </a:tabLst>
              <a:defRPr/>
            </a:pPr>
            <a:r>
              <a:rPr lang="fr-FR" sz="2000">
                <a:solidFill>
                  <a:schemeClr val="accent1"/>
                </a:solidFill>
                <a:latin typeface="Lucida Sans"/>
              </a:rPr>
              <a:t>Tom BERTRAND</a:t>
            </a:r>
            <a:endParaRPr lang="en-GB" sz="2000">
              <a:solidFill>
                <a:schemeClr val="accent1"/>
              </a:solidFill>
              <a:latin typeface="Lucida Sans"/>
            </a:endParaRPr>
          </a:p>
        </p:txBody>
      </p:sp>
      <p:pic>
        <p:nvPicPr>
          <p:cNvPr id="1668308134" name=""/>
          <p:cNvPicPr>
            <a:picLocks noChangeAspect="1"/>
          </p:cNvPicPr>
          <p:nvPr/>
        </p:nvPicPr>
        <p:blipFill rotWithShape="1">
          <a:blip r:embed="rId4"/>
          <a:stretch/>
        </p:blipFill>
        <p:spPr bwMode="auto">
          <a:xfrm flipH="0" flipV="0">
            <a:off x="3114506" y="5211156"/>
            <a:ext cx="1658887" cy="1051885"/>
          </a:xfrm>
          <a:prstGeom prst="rect">
            <a:avLst/>
          </a:prstGeom>
        </p:spPr>
      </p:pic>
      <p:pic>
        <p:nvPicPr>
          <p:cNvPr id="1766094551" name=""/>
          <p:cNvPicPr>
            <a:picLocks noChangeAspect="1"/>
          </p:cNvPicPr>
          <p:nvPr/>
        </p:nvPicPr>
        <p:blipFill rotWithShape="1">
          <a:blip r:embed="rId5"/>
          <a:stretch/>
        </p:blipFill>
        <p:spPr bwMode="auto">
          <a:xfrm flipH="0" flipV="0">
            <a:off x="7500258" y="207141"/>
            <a:ext cx="2177304" cy="2177304"/>
          </a:xfrm>
          <a:prstGeom prst="rect">
            <a:avLst/>
          </a:prstGeom>
        </p:spPr>
      </p:pic>
      <p:grpSp>
        <p:nvGrpSpPr>
          <p:cNvPr id="817029766" name=""/>
          <p:cNvGrpSpPr/>
          <p:nvPr/>
        </p:nvGrpSpPr>
        <p:grpSpPr bwMode="auto">
          <a:xfrm flipH="0" flipV="0">
            <a:off x="9671330" y="1583"/>
            <a:ext cx="2592388" cy="2592388"/>
            <a:chOff x="0" y="0"/>
            <a:chExt cx="2592388" cy="2592388"/>
          </a:xfrm>
        </p:grpSpPr>
        <p:pic>
          <p:nvPicPr>
            <p:cNvPr id="898489934" name=""/>
            <p:cNvPicPr>
              <a:picLocks noChangeAspect="1"/>
            </p:cNvPicPr>
            <p:nvPr/>
          </p:nvPicPr>
          <p:blipFill rotWithShape="1">
            <a:blip r:embed="rId6"/>
            <a:stretch/>
          </p:blipFill>
          <p:spPr bwMode="auto">
            <a:xfrm>
              <a:off x="0" y="0"/>
              <a:ext cx="2592388" cy="2592388"/>
            </a:xfrm>
            <a:prstGeom prst="rect">
              <a:avLst/>
            </a:prstGeom>
          </p:spPr>
        </p:pic>
        <p:sp>
          <p:nvSpPr>
            <p:cNvPr id="1005592182" name=""/>
            <p:cNvSpPr/>
            <p:nvPr/>
          </p:nvSpPr>
          <p:spPr bwMode="auto">
            <a:xfrm rot="0" flipH="0" flipV="0">
              <a:off x="1019673" y="993748"/>
              <a:ext cx="553042" cy="604890"/>
            </a:xfrm>
            <a:prstGeom prst="flowChartProcess">
              <a:avLst/>
            </a:prstGeom>
            <a:solidFill>
              <a:schemeClr val="bg1"/>
            </a:solidFill>
            <a:ln w="1905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pic>
          <p:nvPicPr>
            <p:cNvPr id="987405302" name=""/>
            <p:cNvPicPr>
              <a:picLocks noChangeAspect="1"/>
            </p:cNvPicPr>
            <p:nvPr/>
          </p:nvPicPr>
          <p:blipFill rotWithShape="1">
            <a:blip r:embed="rId7"/>
            <a:srcRect l="22440" t="23355" r="22295" b="23682"/>
            <a:stretch/>
          </p:blipFill>
          <p:spPr bwMode="auto">
            <a:xfrm flipH="0" flipV="0">
              <a:off x="997505" y="1009950"/>
              <a:ext cx="597376" cy="572485"/>
            </a:xfrm>
            <a:prstGeom prst="rect">
              <a:avLst/>
            </a:prstGeom>
          </p:spPr>
        </p:pic>
      </p:grpSp>
      <p:sp>
        <p:nvSpPr>
          <p:cNvPr id="1152679482" name="Espace réservé du texte 5"/>
          <p:cNvSpPr>
            <a:spLocks noGrp="1"/>
          </p:cNvSpPr>
          <p:nvPr/>
        </p:nvSpPr>
        <p:spPr bwMode="auto">
          <a:xfrm flipH="0" flipV="0">
            <a:off x="7433582" y="2432069"/>
            <a:ext cx="4892741" cy="359840"/>
          </a:xfrm>
        </p:spPr>
        <p:txBody>
          <a:bodyPr vertOverflow="overflow" horzOverflow="overflow" vert="horz" wrap="square" lIns="65021" tIns="65021" rIns="65021" bIns="65021" numCol="1" spcCol="0" rtlCol="0" fromWordArt="0" anchor="t" anchorCtr="0" forceAA="0" upright="0" compatLnSpc="0">
            <a:normAutofit/>
          </a:bodyPr>
          <a:lstStyle>
            <a:lvl1pPr marL="0" indent="0" algn="l" defTabSz="457200" rtl="0">
              <a:lnSpc>
                <a:spcPct val="90000"/>
              </a:lnSpc>
              <a:spcBef>
                <a:spcPts val="419"/>
              </a:spcBef>
              <a:buSzTx/>
              <a:buFont typeface="Arial"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1pPr>
            <a:lvl2pPr marL="0" indent="0" algn="l" defTabSz="457200" rtl="0">
              <a:lnSpc>
                <a:spcPct val="90000"/>
              </a:lnSpc>
              <a:spcBef>
                <a:spcPts val="419"/>
              </a:spcBef>
              <a:buSzTx/>
              <a:buFont typeface="Arial"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2pPr>
            <a:lvl3pPr marL="0" indent="0" algn="l" defTabSz="457200" rtl="0">
              <a:lnSpc>
                <a:spcPct val="90000"/>
              </a:lnSpc>
              <a:spcBef>
                <a:spcPts val="419"/>
              </a:spcBef>
              <a:buSzTx/>
              <a:buFont typeface="Arial"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3pPr>
            <a:lvl4pPr marL="0" indent="0" algn="l" defTabSz="457200" rtl="0">
              <a:lnSpc>
                <a:spcPct val="90000"/>
              </a:lnSpc>
              <a:spcBef>
                <a:spcPts val="419"/>
              </a:spcBef>
              <a:buSzTx/>
              <a:buFont typeface="Arial"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4pPr>
            <a:lvl5pPr marL="0" indent="0" algn="l" defTabSz="457200" rtl="0">
              <a:lnSpc>
                <a:spcPct val="90000"/>
              </a:lnSpc>
              <a:spcBef>
                <a:spcPts val="419"/>
              </a:spcBef>
              <a:buSzTx/>
              <a:buFont typeface="Arial"/>
              <a:buNone/>
              <a:defRPr sz="1950">
                <a:solidFill>
                  <a:srgbClr val="8C8B82"/>
                </a:solidFill>
                <a:latin typeface="Source Sans Pro"/>
                <a:ea typeface="Source Sans Pro"/>
                <a:cs typeface="Source Sans Pro"/>
              </a:defRPr>
            </a:lvl5pPr>
            <a:lvl6pPr marL="2514599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GB" sz="1100" b="0" i="0" u="sng" strike="noStrike" cap="none" spc="0">
                <a:solidFill>
                  <a:schemeClr val="bg2">
                    <a:lumMod val="50000"/>
                  </a:schemeClr>
                </a:solidFill>
                <a:latin typeface="Lucida Sans"/>
                <a:ea typeface="Lucida Sans"/>
                <a:cs typeface="Lucida Sans"/>
                <a:hlinkClick r:id="rId8" tooltip=""/>
              </a:rPr>
              <a:t>https://gitlab.uliege.be/structural-and-stochastic-dynamics/vivyd</a:t>
            </a:r>
            <a:endParaRPr lang="en-GB" sz="10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75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ersonnalisé 1">
      <a:majorFont>
        <a:latin typeface="Lucida Sans"/>
        <a:ea typeface="Arial"/>
        <a:cs typeface="Arial"/>
      </a:majorFont>
      <a:minorFont>
        <a:latin typeface="Lucida Sans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Arial"/>
        <a:cs typeface="Arial"/>
      </a:majorFont>
      <a:minorFont>
        <a:latin typeface="Aptos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>
  <Template>FRIA_template</Template>
  <TotalTime>0</TotalTime>
  <Words>0</Words>
  <Application>ONLYOFFICE/9.3.1.8</Application>
  <PresentationFormat>On-screen Show (4:3)</PresentationFormat>
  <Paragraphs>0</Paragraphs>
  <Slides>5</Slides>
  <Notes>5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Theme 1</vt:lpstr>
      <vt:lpstr>Slide 1</vt:lpstr>
      <vt:lpstr>Slide 2</vt:lpstr>
      <vt:lpstr>Slide 3</vt:lpstr>
      <vt:lpstr>Slide 4</vt:lpstr>
      <vt:lpstr>Slide 5</vt:lpstr>
    </vt:vector>
  </TitlesOfParts>
  <LinksUpToDate>0</LinksUpToDate>
  <SharedDoc>0</SharedDoc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Bertrand Tom</dc:creator>
  <cp:lastModifiedBy/>
  <cp:revision>17</cp:revision>
  <dcterms:created xsi:type="dcterms:W3CDTF">2026-05-18T14:09:29Z</dcterms:created>
  <dcterms:modified xsi:type="dcterms:W3CDTF">2026-05-22T08:26:25Z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/>
  </property>
  <property fmtid="{D5CDD505-2E9C-101B-9397-08002B2CF9AE}" pid="3" name="KSOProductBuildVer">
    <vt:lpwstr>1033-11.1.0.11723</vt:lpwstr>
  </property>
</Properties>
</file>