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2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66921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21257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8132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01786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02311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22661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8216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58044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10533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8385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2029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965CD-41B3-4CE5-88DF-265F68B2EAA6}" type="datetimeFigureOut">
              <a:rPr lang="nl-BE" smtClean="0"/>
              <a:t>23/01/2018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2962D-E870-46DF-B170-25F33C0DE30A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5852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 err="1" smtClean="0"/>
              <a:t>Spine</a:t>
            </a:r>
            <a:r>
              <a:rPr lang="nl-BE" dirty="0" smtClean="0"/>
              <a:t> model</a:t>
            </a:r>
            <a:endParaRPr lang="nl-B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44965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nl-BE" dirty="0" smtClean="0"/>
              <a:t>ASD model</a:t>
            </a:r>
            <a:endParaRPr lang="nl-B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26262" y="1654569"/>
            <a:ext cx="3692288" cy="49230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86" y="1627239"/>
            <a:ext cx="4194412" cy="49503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0065" y="1125508"/>
            <a:ext cx="4324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000" b="1" dirty="0" smtClean="0">
                <a:solidFill>
                  <a:srgbClr val="FF0000"/>
                </a:solidFill>
              </a:rPr>
              <a:t>Full-body Plug-In-</a:t>
            </a:r>
            <a:r>
              <a:rPr lang="nl-BE" sz="2000" b="1" dirty="0" err="1" smtClean="0">
                <a:solidFill>
                  <a:srgbClr val="FF0000"/>
                </a:solidFill>
              </a:rPr>
              <a:t>Gait</a:t>
            </a:r>
            <a:r>
              <a:rPr lang="nl-BE" sz="2000" b="1" dirty="0" smtClean="0">
                <a:solidFill>
                  <a:srgbClr val="FF0000"/>
                </a:solidFill>
              </a:rPr>
              <a:t>  +</a:t>
            </a:r>
            <a:endParaRPr lang="nl-BE" sz="2000" b="1" dirty="0">
              <a:solidFill>
                <a:srgbClr val="FF0000"/>
              </a:solidFill>
            </a:endParaRPr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 rotWithShape="1">
          <a:blip r:embed="rId4"/>
          <a:srcRect l="47470" t="31489" r="17546" b="48134"/>
          <a:stretch/>
        </p:blipFill>
        <p:spPr>
          <a:xfrm>
            <a:off x="7779446" y="201776"/>
            <a:ext cx="1278420" cy="1323842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V="1">
            <a:off x="6788727" y="1454514"/>
            <a:ext cx="1477818" cy="21476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017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fbeeldingsresultaat voor body pictur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31"/>
          <a:stretch/>
        </p:blipFill>
        <p:spPr bwMode="auto">
          <a:xfrm>
            <a:off x="871392" y="258617"/>
            <a:ext cx="7769627" cy="399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6964218" y="1228437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Oval 5"/>
          <p:cNvSpPr/>
          <p:nvPr/>
        </p:nvSpPr>
        <p:spPr>
          <a:xfrm>
            <a:off x="6968836" y="1362364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Oval 6"/>
          <p:cNvSpPr/>
          <p:nvPr/>
        </p:nvSpPr>
        <p:spPr>
          <a:xfrm>
            <a:off x="6978072" y="1667165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Oval 7"/>
          <p:cNvSpPr/>
          <p:nvPr/>
        </p:nvSpPr>
        <p:spPr>
          <a:xfrm>
            <a:off x="6978072" y="2032003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Oval 8"/>
          <p:cNvSpPr/>
          <p:nvPr/>
        </p:nvSpPr>
        <p:spPr>
          <a:xfrm>
            <a:off x="6964218" y="3066477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Oval 9"/>
          <p:cNvSpPr/>
          <p:nvPr/>
        </p:nvSpPr>
        <p:spPr>
          <a:xfrm>
            <a:off x="2396837" y="1366982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1" name="Oval 10"/>
          <p:cNvSpPr/>
          <p:nvPr/>
        </p:nvSpPr>
        <p:spPr>
          <a:xfrm>
            <a:off x="2396837" y="1999676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2" name="Oval 11"/>
          <p:cNvSpPr/>
          <p:nvPr/>
        </p:nvSpPr>
        <p:spPr>
          <a:xfrm>
            <a:off x="1898073" y="3001823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Oval 12"/>
          <p:cNvSpPr/>
          <p:nvPr/>
        </p:nvSpPr>
        <p:spPr>
          <a:xfrm>
            <a:off x="2975554" y="3001823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Oval 13"/>
          <p:cNvSpPr/>
          <p:nvPr/>
        </p:nvSpPr>
        <p:spPr>
          <a:xfrm>
            <a:off x="6978072" y="2366821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Oval 14"/>
          <p:cNvSpPr/>
          <p:nvPr/>
        </p:nvSpPr>
        <p:spPr>
          <a:xfrm>
            <a:off x="6978072" y="2731659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Oval 15"/>
          <p:cNvSpPr/>
          <p:nvPr/>
        </p:nvSpPr>
        <p:spPr>
          <a:xfrm>
            <a:off x="7135091" y="3057241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7" name="Oval 16"/>
          <p:cNvSpPr/>
          <p:nvPr/>
        </p:nvSpPr>
        <p:spPr>
          <a:xfrm>
            <a:off x="6793345" y="3052623"/>
            <a:ext cx="55418" cy="6465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8" name="Oval 17"/>
          <p:cNvSpPr/>
          <p:nvPr/>
        </p:nvSpPr>
        <p:spPr>
          <a:xfrm>
            <a:off x="6848763" y="1500910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1" name="Oval 20"/>
          <p:cNvSpPr/>
          <p:nvPr/>
        </p:nvSpPr>
        <p:spPr>
          <a:xfrm>
            <a:off x="6964218" y="1510146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2" name="Oval 21"/>
          <p:cNvSpPr/>
          <p:nvPr/>
        </p:nvSpPr>
        <p:spPr>
          <a:xfrm>
            <a:off x="7075055" y="1500910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3" name="Oval 22"/>
          <p:cNvSpPr/>
          <p:nvPr/>
        </p:nvSpPr>
        <p:spPr>
          <a:xfrm>
            <a:off x="6848767" y="2835563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4" name="Oval 23"/>
          <p:cNvSpPr/>
          <p:nvPr/>
        </p:nvSpPr>
        <p:spPr>
          <a:xfrm>
            <a:off x="6973453" y="2844804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5" name="Oval 24"/>
          <p:cNvSpPr/>
          <p:nvPr/>
        </p:nvSpPr>
        <p:spPr>
          <a:xfrm>
            <a:off x="7075047" y="2835563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6" name="Oval 25"/>
          <p:cNvSpPr/>
          <p:nvPr/>
        </p:nvSpPr>
        <p:spPr>
          <a:xfrm>
            <a:off x="6853380" y="2237513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7" name="Oval 26"/>
          <p:cNvSpPr/>
          <p:nvPr/>
        </p:nvSpPr>
        <p:spPr>
          <a:xfrm>
            <a:off x="6964218" y="2246748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8" name="Oval 27"/>
          <p:cNvSpPr/>
          <p:nvPr/>
        </p:nvSpPr>
        <p:spPr>
          <a:xfrm>
            <a:off x="7075047" y="2246748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9" name="Oval 28"/>
          <p:cNvSpPr/>
          <p:nvPr/>
        </p:nvSpPr>
        <p:spPr>
          <a:xfrm>
            <a:off x="6848763" y="2583879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0" name="Oval 29"/>
          <p:cNvSpPr/>
          <p:nvPr/>
        </p:nvSpPr>
        <p:spPr>
          <a:xfrm>
            <a:off x="7075047" y="2588494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1" name="Oval 30"/>
          <p:cNvSpPr/>
          <p:nvPr/>
        </p:nvSpPr>
        <p:spPr>
          <a:xfrm>
            <a:off x="6973453" y="2588494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5" name="Oval 34"/>
          <p:cNvSpPr/>
          <p:nvPr/>
        </p:nvSpPr>
        <p:spPr>
          <a:xfrm>
            <a:off x="6848763" y="1861131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6" name="Oval 35"/>
          <p:cNvSpPr/>
          <p:nvPr/>
        </p:nvSpPr>
        <p:spPr>
          <a:xfrm>
            <a:off x="6973453" y="1856511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7" name="Oval 36"/>
          <p:cNvSpPr/>
          <p:nvPr/>
        </p:nvSpPr>
        <p:spPr>
          <a:xfrm>
            <a:off x="7075047" y="1858821"/>
            <a:ext cx="55418" cy="6465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TextBox 4"/>
          <p:cNvSpPr txBox="1"/>
          <p:nvPr/>
        </p:nvSpPr>
        <p:spPr>
          <a:xfrm>
            <a:off x="369455" y="4895273"/>
            <a:ext cx="82715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b="1" dirty="0" err="1" smtClean="0">
                <a:solidFill>
                  <a:srgbClr val="FF0000"/>
                </a:solidFill>
              </a:rPr>
              <a:t>Spine</a:t>
            </a:r>
            <a:r>
              <a:rPr lang="nl-BE" sz="3600" b="1" dirty="0" smtClean="0">
                <a:solidFill>
                  <a:srgbClr val="FF0000"/>
                </a:solidFill>
              </a:rPr>
              <a:t> model markers</a:t>
            </a:r>
          </a:p>
          <a:p>
            <a:r>
              <a:rPr lang="nl-BE" sz="2400" dirty="0" smtClean="0"/>
              <a:t>+ Plug-in-</a:t>
            </a:r>
            <a:r>
              <a:rPr lang="nl-BE" sz="2400" dirty="0" err="1" smtClean="0"/>
              <a:t>gait</a:t>
            </a:r>
            <a:r>
              <a:rPr lang="nl-BE" sz="2400" dirty="0" smtClean="0"/>
              <a:t> </a:t>
            </a:r>
            <a:r>
              <a:rPr lang="nl-BE" sz="2400" dirty="0" err="1" smtClean="0"/>
              <a:t>for</a:t>
            </a:r>
            <a:r>
              <a:rPr lang="nl-BE" sz="2400" dirty="0" smtClean="0"/>
              <a:t> </a:t>
            </a:r>
            <a:r>
              <a:rPr lang="nl-BE" sz="2400" dirty="0" err="1" smtClean="0"/>
              <a:t>lower</a:t>
            </a:r>
            <a:r>
              <a:rPr lang="nl-BE" sz="2400" dirty="0" smtClean="0"/>
              <a:t> </a:t>
            </a:r>
            <a:r>
              <a:rPr lang="nl-BE" sz="2400" dirty="0" err="1" smtClean="0"/>
              <a:t>limbs</a:t>
            </a:r>
            <a:endParaRPr lang="nl-BE" sz="2000" dirty="0"/>
          </a:p>
        </p:txBody>
      </p:sp>
      <p:graphicFrame>
        <p:nvGraphicFramePr>
          <p:cNvPr id="38" name="Table 37"/>
          <p:cNvGraphicFramePr>
            <a:graphicFrameLocks noGrp="1"/>
          </p:cNvGraphicFramePr>
          <p:nvPr/>
        </p:nvGraphicFramePr>
        <p:xfrm>
          <a:off x="3895813" y="602675"/>
          <a:ext cx="1768187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8187">
                  <a:extLst>
                    <a:ext uri="{9D8B030D-6E8A-4147-A177-3AD203B41FA5}">
                      <a16:colId xmlns:a16="http://schemas.microsoft.com/office/drawing/2014/main" val="1708755411"/>
                    </a:ext>
                  </a:extLst>
                </a:gridCol>
              </a:tblGrid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u="sng" dirty="0" smtClean="0"/>
                        <a:t>10 </a:t>
                      </a:r>
                      <a:r>
                        <a:rPr lang="nl-BE" sz="1400" u="sng" dirty="0" err="1" smtClean="0"/>
                        <a:t>segments</a:t>
                      </a:r>
                      <a:endParaRPr lang="nl-BE" sz="1400" u="sng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523967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T1 - T3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602847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T3 – T5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9623049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T5 – T7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5992624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T7 – T9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497540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T9 – T11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4472299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T11 – T12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173680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T12 – L2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5714910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L2 – L3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3660460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L3 – L4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0022951"/>
                  </a:ext>
                </a:extLst>
              </a:tr>
              <a:tr h="297276">
                <a:tc>
                  <a:txBody>
                    <a:bodyPr/>
                    <a:lstStyle/>
                    <a:p>
                      <a:pPr algn="ctr"/>
                      <a:r>
                        <a:rPr lang="nl-BE" sz="1400" dirty="0" smtClean="0"/>
                        <a:t>L4 – S</a:t>
                      </a:r>
                      <a:endParaRPr lang="nl-B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8165134"/>
                  </a:ext>
                </a:extLst>
              </a:tr>
            </a:tbl>
          </a:graphicData>
        </a:graphic>
      </p:graphicFrame>
      <p:sp>
        <p:nvSpPr>
          <p:cNvPr id="39" name="TextBox 38"/>
          <p:cNvSpPr txBox="1"/>
          <p:nvPr/>
        </p:nvSpPr>
        <p:spPr>
          <a:xfrm>
            <a:off x="2140859" y="1454064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CLAV</a:t>
            </a:r>
            <a:endParaRPr lang="nl-BE" sz="1400" dirty="0"/>
          </a:p>
        </p:txBody>
      </p:sp>
      <p:sp>
        <p:nvSpPr>
          <p:cNvPr id="41" name="TextBox 40"/>
          <p:cNvSpPr txBox="1"/>
          <p:nvPr/>
        </p:nvSpPr>
        <p:spPr>
          <a:xfrm>
            <a:off x="2168211" y="2091373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STRN</a:t>
            </a:r>
            <a:endParaRPr lang="nl-BE" sz="1400" dirty="0"/>
          </a:p>
        </p:txBody>
      </p:sp>
      <p:sp>
        <p:nvSpPr>
          <p:cNvPr id="42" name="TextBox 41"/>
          <p:cNvSpPr txBox="1"/>
          <p:nvPr/>
        </p:nvSpPr>
        <p:spPr>
          <a:xfrm>
            <a:off x="1950304" y="2763986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RASI</a:t>
            </a:r>
            <a:endParaRPr lang="nl-BE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2493219" y="3084133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/>
              <a:t>L</a:t>
            </a:r>
            <a:r>
              <a:rPr lang="nl-BE" sz="1400" dirty="0" smtClean="0"/>
              <a:t>ASI</a:t>
            </a:r>
            <a:endParaRPr lang="nl-BE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6821054" y="960733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C7</a:t>
            </a:r>
            <a:endParaRPr lang="nl-BE" sz="1400" dirty="0"/>
          </a:p>
        </p:txBody>
      </p:sp>
      <p:sp>
        <p:nvSpPr>
          <p:cNvPr id="46" name="TextBox 45"/>
          <p:cNvSpPr txBox="1"/>
          <p:nvPr/>
        </p:nvSpPr>
        <p:spPr>
          <a:xfrm>
            <a:off x="6995959" y="1246908"/>
            <a:ext cx="22311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T1</a:t>
            </a:r>
            <a:r>
              <a:rPr lang="nl-BE" sz="1400" dirty="0"/>
              <a:t> </a:t>
            </a:r>
            <a:r>
              <a:rPr lang="nl-BE" sz="1400" dirty="0" smtClean="0"/>
              <a:t>           → or cluster	</a:t>
            </a:r>
            <a:endParaRPr lang="nl-BE" sz="1400" dirty="0"/>
          </a:p>
        </p:txBody>
      </p:sp>
      <p:sp>
        <p:nvSpPr>
          <p:cNvPr id="47" name="TextBox 46"/>
          <p:cNvSpPr txBox="1"/>
          <p:nvPr/>
        </p:nvSpPr>
        <p:spPr>
          <a:xfrm>
            <a:off x="6516220" y="1396328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T3</a:t>
            </a:r>
            <a:endParaRPr lang="nl-BE" sz="1400" dirty="0"/>
          </a:p>
        </p:txBody>
      </p:sp>
      <p:sp>
        <p:nvSpPr>
          <p:cNvPr id="48" name="TextBox 47"/>
          <p:cNvSpPr txBox="1"/>
          <p:nvPr/>
        </p:nvSpPr>
        <p:spPr>
          <a:xfrm>
            <a:off x="7153351" y="1558122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T5</a:t>
            </a:r>
            <a:endParaRPr lang="nl-BE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6512603" y="1749623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T7</a:t>
            </a:r>
            <a:endParaRPr lang="nl-BE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7162800" y="1925785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T9</a:t>
            </a:r>
            <a:endParaRPr lang="nl-BE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6442533" y="2105227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T11</a:t>
            </a:r>
            <a:endParaRPr lang="nl-BE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7128445" y="2243623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T12</a:t>
            </a:r>
            <a:endParaRPr lang="nl-BE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6516709" y="2453085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L2</a:t>
            </a:r>
            <a:endParaRPr lang="nl-BE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7104983" y="2577770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L3</a:t>
            </a:r>
            <a:endParaRPr lang="nl-BE" sz="1400" dirty="0"/>
          </a:p>
        </p:txBody>
      </p:sp>
      <p:sp>
        <p:nvSpPr>
          <p:cNvPr id="55" name="TextBox 54"/>
          <p:cNvSpPr txBox="1"/>
          <p:nvPr/>
        </p:nvSpPr>
        <p:spPr>
          <a:xfrm>
            <a:off x="6509415" y="2713077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L4</a:t>
            </a:r>
            <a:endParaRPr lang="nl-BE" sz="1400" dirty="0"/>
          </a:p>
        </p:txBody>
      </p:sp>
      <p:sp>
        <p:nvSpPr>
          <p:cNvPr id="56" name="TextBox 55"/>
          <p:cNvSpPr txBox="1"/>
          <p:nvPr/>
        </p:nvSpPr>
        <p:spPr>
          <a:xfrm>
            <a:off x="6744941" y="3068936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SACR</a:t>
            </a:r>
            <a:endParaRPr lang="nl-BE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6442533" y="3314520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LPSI</a:t>
            </a:r>
            <a:endParaRPr lang="nl-BE" sz="1400" dirty="0"/>
          </a:p>
        </p:txBody>
      </p:sp>
      <p:sp>
        <p:nvSpPr>
          <p:cNvPr id="58" name="TextBox 57"/>
          <p:cNvSpPr txBox="1"/>
          <p:nvPr/>
        </p:nvSpPr>
        <p:spPr>
          <a:xfrm>
            <a:off x="7137133" y="3305288"/>
            <a:ext cx="56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400" dirty="0" smtClean="0"/>
              <a:t>RPSI</a:t>
            </a:r>
            <a:endParaRPr lang="nl-BE" sz="1400" dirty="0"/>
          </a:p>
        </p:txBody>
      </p:sp>
    </p:spTree>
    <p:extLst>
      <p:ext uri="{BB962C8B-B14F-4D97-AF65-F5344CB8AC3E}">
        <p14:creationId xmlns:p14="http://schemas.microsoft.com/office/powerpoint/2010/main" val="427292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672" y="230909"/>
            <a:ext cx="6973455" cy="1325563"/>
          </a:xfrm>
        </p:spPr>
        <p:txBody>
          <a:bodyPr/>
          <a:lstStyle/>
          <a:p>
            <a:pPr algn="ctr"/>
            <a:r>
              <a:rPr lang="nl-BE" dirty="0" err="1" smtClean="0"/>
              <a:t>Selection</a:t>
            </a:r>
            <a:r>
              <a:rPr lang="nl-BE" dirty="0" smtClean="0"/>
              <a:t> of </a:t>
            </a:r>
            <a:r>
              <a:rPr lang="nl-BE" dirty="0" err="1" smtClean="0"/>
              <a:t>appropriate</a:t>
            </a:r>
            <a:r>
              <a:rPr lang="nl-BE" dirty="0" smtClean="0"/>
              <a:t> </a:t>
            </a:r>
            <a:r>
              <a:rPr lang="nl-BE" dirty="0" err="1" smtClean="0"/>
              <a:t>spine</a:t>
            </a:r>
            <a:r>
              <a:rPr lang="nl-BE" dirty="0"/>
              <a:t> </a:t>
            </a:r>
            <a:r>
              <a:rPr lang="nl-BE" dirty="0" err="1" smtClean="0"/>
              <a:t>curvature</a:t>
            </a:r>
            <a:r>
              <a:rPr lang="nl-BE" dirty="0" smtClean="0"/>
              <a:t> </a:t>
            </a:r>
            <a:r>
              <a:rPr lang="nl-BE" dirty="0" err="1" smtClean="0"/>
              <a:t>estimation</a:t>
            </a:r>
            <a:r>
              <a:rPr lang="nl-BE" dirty="0" smtClean="0"/>
              <a:t> </a:t>
            </a:r>
            <a:r>
              <a:rPr lang="nl-BE" dirty="0" err="1" smtClean="0"/>
              <a:t>method</a:t>
            </a:r>
            <a:endParaRPr lang="nl-BE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282" y="2013994"/>
            <a:ext cx="5297435" cy="3974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7849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Spine model</vt:lpstr>
      <vt:lpstr>ASD model</vt:lpstr>
      <vt:lpstr>PowerPoint Presentation</vt:lpstr>
      <vt:lpstr>Selection of appropriate spine curvature estimation method</vt:lpstr>
    </vt:vector>
  </TitlesOfParts>
  <Company>KULeuven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Spine model</dc:title>
  <dc:creator>Pieter Severijns</dc:creator>
  <cp:lastModifiedBy>Pieter Severijns</cp:lastModifiedBy>
  <cp:revision>1</cp:revision>
  <dcterms:created xsi:type="dcterms:W3CDTF">2018-01-23T15:16:39Z</dcterms:created>
  <dcterms:modified xsi:type="dcterms:W3CDTF">2018-01-23T15:17:20Z</dcterms:modified>
</cp:coreProperties>
</file>