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svg" ContentType="image/svg+xml"/>
  <Default Extension="wmf" ContentType="image/x-wmf"/>
  <Default Extension="bin" ContentType="application/vnd.openxmlformats-officedocument.oleObject"/>
  <Default Extension="rels" ContentType="application/vnd.openxmlformats-package.relationships+xml"/>
  <Default Extension="jpeg" ContentType="image/jpeg"/>
  <Default Extension="png" ContentType="image/png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1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notesMasterIdLst>
    <p:notesMasterId r:id="rId10"/>
  </p:notesMasterIdLst>
  <p:sldIdLst>
    <p:sldId id="256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75" d="100"/>
          <a:sy n="75" d="100"/>
        </p:scale>
        <p:origin x="432" y="-162"/>
      </p:cViewPr>
      <p:guideLst>
        <p:guide pos="2160" orient="horz"/>
        <p:guide pos="384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3133123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62190921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A5403E-7262-4D60-A565-CC323C8ABC29}" type="datetimeFigureOut">
              <a:rPr lang="en-GB"/>
              <a:t/>
            </a:fld>
            <a:endParaRPr lang="en-GB"/>
          </a:p>
        </p:txBody>
      </p:sp>
      <p:sp>
        <p:nvSpPr>
          <p:cNvPr id="1859410377" name="Espace réservé de l'image des diapositives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GB"/>
          </a:p>
        </p:txBody>
      </p:sp>
      <p:sp>
        <p:nvSpPr>
          <p:cNvPr id="199930873" name="Espace réservé des notes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686477260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39468089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63100EE-CFA3-49EA-A3AA-4667158BBB21}" type="slidenum">
              <a:rPr lang="en-GB"/>
              <a:t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8930312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7267679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00:00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Presentation for FRIA application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Tom BERTRAND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Numerical Physics Engineer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Title</a:t>
            </a:r>
            <a:endParaRPr lang="en-GB"/>
          </a:p>
          <a:p>
            <a:pPr marL="171450" indent="-171450">
              <a:buFontTx/>
              <a:buChar char="-"/>
              <a:defRPr/>
            </a:pPr>
            <a:endParaRPr lang="en-GB"/>
          </a:p>
          <a:p>
            <a:pPr marL="0" indent="0">
              <a:buFontTx/>
              <a:buNone/>
              <a:defRPr/>
            </a:pPr>
            <a:r>
              <a:rPr lang="en-GB"/>
              <a:t>00:15</a:t>
            </a:r>
            <a:endParaRPr lang="en-GB"/>
          </a:p>
        </p:txBody>
      </p:sp>
      <p:sp>
        <p:nvSpPr>
          <p:cNvPr id="132620831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41821939-D280-5ABF-7F19-617F42E58AF3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4493305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6873565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20421405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C2DDE548-7863-E7A9-4CB9-8955B687D5D8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6300226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0688820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56203810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5FD522A0-71B1-15BB-B353-EE9A823720D3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2428160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91235215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16631891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78BB4859-E050-4136-E925-B5B1E8036BC2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125074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28847843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8703784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E160850A-D41D-2ABA-A4E3-669E46273741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4882572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3370670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00:00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Presentation for FRIA application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Tom BERTRAND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Numerical Physics Engineer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Title</a:t>
            </a:r>
            <a:endParaRPr lang="en-GB"/>
          </a:p>
          <a:p>
            <a:pPr marL="171450" indent="-171450">
              <a:buFontTx/>
              <a:buChar char="-"/>
              <a:defRPr/>
            </a:pPr>
            <a:endParaRPr lang="en-GB"/>
          </a:p>
          <a:p>
            <a:pPr marL="0" indent="0">
              <a:buFontTx/>
              <a:buNone/>
              <a:defRPr/>
            </a:pPr>
            <a:r>
              <a:rPr lang="en-GB"/>
              <a:t>00:15</a:t>
            </a:r>
            <a:endParaRPr lang="en-GB"/>
          </a:p>
        </p:txBody>
      </p:sp>
      <p:sp>
        <p:nvSpPr>
          <p:cNvPr id="14385929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763100EE-CFA3-49EA-A3AA-4667158BBB21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media1.sv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41214568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455014605" name="Sous-titre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2118499185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339EFD7-6B73-4D90-8EA5-0974501541A2}" type="datetime1">
              <a:rPr lang="en-GB"/>
              <a:t/>
            </a:fld>
            <a:endParaRPr lang="en-GB"/>
          </a:p>
        </p:txBody>
      </p:sp>
      <p:sp>
        <p:nvSpPr>
          <p:cNvPr id="1510561676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41676587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6785131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822465916" name="Espace réservé du texte vertical 2"/>
          <p:cNvSpPr>
            <a:spLocks noGrp="1"/>
          </p:cNvSpPr>
          <p:nvPr>
            <p:ph type="body" orient="vert" idx="1" hasCustomPrompt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702382291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E5E57E-5664-4EBF-BD7E-E36B77FCA7AC}" type="datetime1">
              <a:rPr lang="en-GB"/>
              <a:t/>
            </a:fld>
            <a:endParaRPr lang="en-GB"/>
          </a:p>
        </p:txBody>
      </p:sp>
      <p:sp>
        <p:nvSpPr>
          <p:cNvPr id="2042678074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1141586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6315490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517229949" name="Espace réservé du texte vertical 2"/>
          <p:cNvSpPr>
            <a:spLocks noGrp="1"/>
          </p:cNvSpPr>
          <p:nvPr>
            <p:ph type="body" orient="vert" idx="1" hasCustomPrompt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415056377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51F60E0-C3EF-42C6-A058-1F31DDAC8DE2}" type="datetime1">
              <a:rPr lang="en-GB"/>
              <a:t/>
            </a:fld>
            <a:endParaRPr lang="en-GB"/>
          </a:p>
        </p:txBody>
      </p:sp>
      <p:sp>
        <p:nvSpPr>
          <p:cNvPr id="34788898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426445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Disposition personnalisé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3325814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9264352" y="6453336"/>
            <a:ext cx="2743200" cy="365125"/>
          </a:xfrm>
        </p:spPr>
        <p:txBody>
          <a:bodyPr/>
          <a:lstStyle>
            <a:lvl1pPr>
              <a:defRPr>
                <a:latin typeface="Lucida Sans"/>
              </a:defRPr>
            </a:lvl1pPr>
          </a:lstStyle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  <p:sp>
        <p:nvSpPr>
          <p:cNvPr id="1646005164" name="Rectangle 5"/>
          <p:cNvSpPr/>
          <p:nvPr userDrawn="1"/>
        </p:nvSpPr>
        <p:spPr bwMode="auto">
          <a:xfrm>
            <a:off x="0" y="1"/>
            <a:ext cx="9440619" cy="836712"/>
          </a:xfrm>
          <a:prstGeom prst="rect">
            <a:avLst/>
          </a:prstGeom>
          <a:solidFill>
            <a:srgbClr val="87B1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12763334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16904" y="188640"/>
            <a:ext cx="10515600" cy="54359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Lucida Sans"/>
                <a:cs typeface="Times New Roman"/>
              </a:defRPr>
            </a:lvl1pPr>
          </a:lstStyle>
          <a:p>
            <a:pPr>
              <a:defRPr/>
            </a:pPr>
            <a:r>
              <a:rPr lang="fr-FR"/>
              <a:t>Title</a:t>
            </a:r>
            <a:endParaRPr lang="en-GB"/>
          </a:p>
        </p:txBody>
      </p:sp>
      <p:sp>
        <p:nvSpPr>
          <p:cNvPr id="2066787433" name="Rectangle 6"/>
          <p:cNvSpPr>
            <a:spLocks noAdjustHandles="1" noChangeArrowheads="1" noChangeShapeType="1" noEditPoints="1" noGrp="1" noMove="1" noResize="1" noRot="1"/>
          </p:cNvSpPr>
          <p:nvPr userDrawn="1"/>
        </p:nvSpPr>
        <p:spPr bwMode="auto">
          <a:xfrm rot="18000000">
            <a:off x="8834731" y="178443"/>
            <a:ext cx="99801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671674225" name="Graphique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0272463" y="0"/>
            <a:ext cx="1822579" cy="883960"/>
          </a:xfrm>
          <a:prstGeom prst="rect">
            <a:avLst/>
          </a:prstGeom>
        </p:spPr>
      </p:pic>
      <p:sp>
        <p:nvSpPr>
          <p:cNvPr id="1254264141" name="Rectangle 11"/>
          <p:cNvSpPr>
            <a:spLocks noAdjustHandles="1" noChangeArrowheads="1" noChangeShapeType="1" noEditPoints="1" noGrp="1" noMove="1" noResize="1" noRot="1"/>
          </p:cNvSpPr>
          <p:nvPr userDrawn="1"/>
        </p:nvSpPr>
        <p:spPr bwMode="auto">
          <a:xfrm>
            <a:off x="9202440" y="-25111"/>
            <a:ext cx="99801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80210967" name="Espace réservé du texte 1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28173" y="6381328"/>
            <a:ext cx="8416099" cy="35984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2">
                    <a:lumMod val="50000"/>
                  </a:schemeClr>
                </a:solidFill>
                <a:latin typeface="Lucida Sans"/>
                <a:cs typeface="Times New Roman"/>
              </a:defRPr>
            </a:lvl1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1055920128" name="Texte niveau 1…"/>
          <p:cNvSpPr txBox="1">
            <a:spLocks noGrp="1"/>
          </p:cNvSpPr>
          <p:nvPr>
            <p:ph type="body" sz="quarter" idx="1" hasCustomPrompt="1"/>
          </p:nvPr>
        </p:nvSpPr>
        <p:spPr bwMode="auto">
          <a:xfrm>
            <a:off x="2184712" y="2897107"/>
            <a:ext cx="7822575" cy="1063786"/>
          </a:xfrm>
          <a:prstGeom prst="rect">
            <a:avLst/>
          </a:prstGeom>
        </p:spPr>
        <p:txBody>
          <a:bodyPr lIns="65022" tIns="65022" rIns="65022" bIns="65022" anchor="t">
            <a:normAutofit/>
          </a:bodyPr>
          <a:lstStyle>
            <a:lvl1pPr marL="0" indent="0" defTabSz="457200">
              <a:spcBef>
                <a:spcPts val="420"/>
              </a:spcBef>
              <a:buSzTx/>
              <a:buNone/>
              <a:defRPr sz="2000">
                <a:solidFill>
                  <a:srgbClr val="8C8B82"/>
                </a:solidFill>
                <a:latin typeface="+mn-lt"/>
                <a:ea typeface="Source Sans Pro"/>
                <a:cs typeface="Source Sans Pro"/>
              </a:defRPr>
            </a:lvl1pPr>
            <a:lvl2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2pPr>
            <a:lvl3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3pPr>
            <a:lvl4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4pPr>
            <a:lvl5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x" userDrawn="1">
  <p:cSld name="En-têt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96474682" name="Image 6" descr="Image 6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-137455" y="-399959"/>
            <a:ext cx="8938543" cy="446927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4009197" name="Pentagone 2"/>
          <p:cNvSpPr/>
          <p:nvPr/>
        </p:nvSpPr>
        <p:spPr bwMode="auto">
          <a:xfrm>
            <a:off x="-248235" y="-61785"/>
            <a:ext cx="12548627" cy="7092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9" h="21600" fill="norm" stroke="1" extrusionOk="0">
                <a:moveTo>
                  <a:pt x="191" y="12105"/>
                </a:moveTo>
                <a:lnTo>
                  <a:pt x="13716" y="0"/>
                </a:lnTo>
                <a:lnTo>
                  <a:pt x="21513" y="110"/>
                </a:lnTo>
                <a:cubicBezTo>
                  <a:pt x="21500" y="7146"/>
                  <a:pt x="21600" y="14282"/>
                  <a:pt x="21588" y="21318"/>
                </a:cubicBezTo>
                <a:lnTo>
                  <a:pt x="0" y="21600"/>
                </a:lnTo>
                <a:lnTo>
                  <a:pt x="191" y="1210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57200">
              <a:spcBef>
                <a:spcPts val="0"/>
              </a:spcBef>
              <a:defRPr sz="2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</a:defRPr>
            </a:pPr>
            <a:endParaRPr sz="1700"/>
          </a:p>
        </p:txBody>
      </p:sp>
      <p:sp>
        <p:nvSpPr>
          <p:cNvPr id="1726240755" name="Triangle isocèle 16"/>
          <p:cNvSpPr/>
          <p:nvPr/>
        </p:nvSpPr>
        <p:spPr bwMode="auto">
          <a:xfrm rot="5400000">
            <a:off x="2483740" y="543667"/>
            <a:ext cx="3830594" cy="87980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523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1F1F0">
              <a:alpha val="61000"/>
            </a:srgb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57200">
              <a:spcBef>
                <a:spcPts val="0"/>
              </a:spcBef>
              <a:defRPr sz="2400">
                <a:solidFill>
                  <a:srgbClr val="000000"/>
                </a:solidFill>
                <a:latin typeface="Source Sans Pro"/>
                <a:ea typeface="Source Sans Pro"/>
                <a:cs typeface="Source Sans Pro"/>
              </a:defRPr>
            </a:pPr>
            <a:endParaRPr sz="1700"/>
          </a:p>
        </p:txBody>
      </p:sp>
      <p:sp>
        <p:nvSpPr>
          <p:cNvPr id="1450512930" name="Texte du titre"/>
          <p:cNvSpPr txBox="1">
            <a:spLocks noGrp="1"/>
          </p:cNvSpPr>
          <p:nvPr>
            <p:ph type="title"/>
          </p:nvPr>
        </p:nvSpPr>
        <p:spPr bwMode="auto">
          <a:xfrm>
            <a:off x="1421054" y="3607331"/>
            <a:ext cx="9905231" cy="735769"/>
          </a:xfrm>
          <a:prstGeom prst="rect">
            <a:avLst/>
          </a:prstGeom>
        </p:spPr>
        <p:txBody>
          <a:bodyPr lIns="65022" tIns="65022" rIns="65022" bIns="65022" anchor="t"/>
          <a:lstStyle>
            <a:lvl1pPr algn="l" defTabSz="457200">
              <a:defRPr sz="3100">
                <a:solidFill>
                  <a:srgbClr val="F07F3C"/>
                </a:solidFill>
                <a:latin typeface="Helvetica Neue Light"/>
                <a:ea typeface="Helvetica Neue Light"/>
                <a:cs typeface="Helvetica Neue Light"/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22694777" name="Texte niveau 1…"/>
          <p:cNvSpPr txBox="1">
            <a:spLocks noGrp="1"/>
          </p:cNvSpPr>
          <p:nvPr>
            <p:ph type="body" sz="quarter" idx="1" hasCustomPrompt="1"/>
          </p:nvPr>
        </p:nvSpPr>
        <p:spPr bwMode="auto">
          <a:xfrm>
            <a:off x="1421055" y="4355074"/>
            <a:ext cx="9905232" cy="1063786"/>
          </a:xfrm>
          <a:prstGeom prst="rect">
            <a:avLst/>
          </a:prstGeom>
        </p:spPr>
        <p:txBody>
          <a:bodyPr lIns="65022" tIns="65022" rIns="65022" bIns="65022" anchor="t"/>
          <a:lstStyle>
            <a:lvl1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1pPr>
            <a:lvl2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2pPr>
            <a:lvl3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3pPr>
            <a:lvl4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4pPr>
            <a:lvl5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5236486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706148516" name="Espace réservé du contenu 2"/>
          <p:cNvSpPr>
            <a:spLocks noGrp="1"/>
          </p:cNvSpPr>
          <p:nvPr>
            <p:ph idx="1" hasCustomPrompt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60177440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2F2E99F-46F3-4C61-9873-4228341A7082}" type="datetime1">
              <a:rPr lang="en-GB"/>
              <a:t/>
            </a:fld>
            <a:endParaRPr lang="en-GB"/>
          </a:p>
        </p:txBody>
      </p:sp>
      <p:sp>
        <p:nvSpPr>
          <p:cNvPr id="1384731139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3611080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38804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53119561" name="Espace réservé du texte 2"/>
          <p:cNvSpPr>
            <a:spLocks noGrp="1"/>
          </p:cNvSpPr>
          <p:nvPr>
            <p:ph type="body" idx="1" hasCustomPrompt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1045390828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CF08A2-F4F1-4C25-A1F7-89BB56E1BF95}" type="datetime1">
              <a:rPr lang="en-GB"/>
              <a:t/>
            </a:fld>
            <a:endParaRPr lang="en-GB"/>
          </a:p>
        </p:txBody>
      </p:sp>
      <p:sp>
        <p:nvSpPr>
          <p:cNvPr id="1535385473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6864894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Obj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92634370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867977681" name="Espace réservé du contenu 2"/>
          <p:cNvSpPr>
            <a:spLocks noGrp="1"/>
          </p:cNvSpPr>
          <p:nvPr>
            <p:ph sz="half" idx="1" hasCustomPrompt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988660648" name="Espace réservé du contenu 3"/>
          <p:cNvSpPr>
            <a:spLocks noGrp="1"/>
          </p:cNvSpPr>
          <p:nvPr>
            <p:ph sz="half" idx="2" hasCustomPrompt="1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28676164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E896CA6-139A-4A63-99C4-F5ADDF321C6A}" type="datetime1">
              <a:rPr lang="en-GB"/>
              <a:t/>
            </a:fld>
            <a:endParaRPr lang="en-GB"/>
          </a:p>
        </p:txBody>
      </p:sp>
      <p:sp>
        <p:nvSpPr>
          <p:cNvPr id="385011950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7600883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2842930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451045502" name="Espace réservé du texte 2"/>
          <p:cNvSpPr>
            <a:spLocks noGrp="1"/>
          </p:cNvSpPr>
          <p:nvPr>
            <p:ph type="body" idx="1" hasCustomPrompt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603442154" name="Espace réservé du contenu 3"/>
          <p:cNvSpPr>
            <a:spLocks noGrp="1"/>
          </p:cNvSpPr>
          <p:nvPr>
            <p:ph sz="half" idx="2" hasCustomPrompt="1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2056340323" name="Espace réservé du texte 4"/>
          <p:cNvSpPr>
            <a:spLocks noGrp="1"/>
          </p:cNvSpPr>
          <p:nvPr>
            <p:ph type="body" sz="quarter" idx="3" hasCustomPrompt="1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83371461" name="Espace réservé du contenu 5"/>
          <p:cNvSpPr>
            <a:spLocks noGrp="1"/>
          </p:cNvSpPr>
          <p:nvPr>
            <p:ph sz="quarter" idx="4" hasCustomPrompt="1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342551022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D06B5C9-2E19-4114-896C-DEC663E6B832}" type="datetime1">
              <a:rPr lang="en-GB"/>
              <a:t/>
            </a:fld>
            <a:endParaRPr lang="en-GB"/>
          </a:p>
        </p:txBody>
      </p:sp>
      <p:sp>
        <p:nvSpPr>
          <p:cNvPr id="1495887075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47154295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Only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54950478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2106332868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8E4298-E5DE-43B7-AD7D-6CF97BC666E9}" type="datetime1">
              <a:rPr lang="en-GB"/>
              <a:t/>
            </a:fld>
            <a:endParaRPr lang="en-GB"/>
          </a:p>
        </p:txBody>
      </p:sp>
      <p:sp>
        <p:nvSpPr>
          <p:cNvPr id="1027544190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588827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01948142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671C6FF-8D74-41A0-AB09-7C602F8B8CBA}" type="datetime1">
              <a:rPr lang="en-GB"/>
              <a:t/>
            </a:fld>
            <a:endParaRPr lang="en-GB"/>
          </a:p>
        </p:txBody>
      </p:sp>
      <p:sp>
        <p:nvSpPr>
          <p:cNvPr id="1151539886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77581755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799645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571116288" name="Espace réservé du contenu 2"/>
          <p:cNvSpPr>
            <a:spLocks noGrp="1"/>
          </p:cNvSpPr>
          <p:nvPr>
            <p:ph idx="1" hasCustomPrompt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265450561" name="Espace réservé du texte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185576753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92E35CC-C5BF-4070-9351-137BBE571D93}" type="datetime1">
              <a:rPr lang="en-GB"/>
              <a:t/>
            </a:fld>
            <a:endParaRPr lang="en-GB"/>
          </a:p>
        </p:txBody>
      </p:sp>
      <p:sp>
        <p:nvSpPr>
          <p:cNvPr id="1374120624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048166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7389700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063306349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926955152" name="Espace réservé du texte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1908390518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840CA3D-CAEC-4D0B-B5D8-57209616BA0E}" type="datetime1">
              <a:rPr lang="en-GB"/>
              <a:t/>
            </a:fld>
            <a:endParaRPr lang="en-GB"/>
          </a:p>
        </p:txBody>
      </p:sp>
      <p:sp>
        <p:nvSpPr>
          <p:cNvPr id="974044389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24665955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624099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23713889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26336666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436A650B-5F69-4324-BA9C-06B300FB6574}" type="datetime1">
              <a:rPr lang="en-GB"/>
              <a:t/>
            </a:fld>
            <a:endParaRPr lang="en-GB"/>
          </a:p>
        </p:txBody>
      </p:sp>
      <p:sp>
        <p:nvSpPr>
          <p:cNvPr id="2146481697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6056852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1"/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media2.sv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media3.sv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media4.sv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16.png"/><Relationship Id="rId9" Type="http://schemas.openxmlformats.org/officeDocument/2006/relationships/hyperlink" Target="https://gitlab.uliege.be/structural-and-stochastic-dynamics/vivyd" TargetMode="External"/><Relationship Id="rId10" Type="http://schemas.openxmlformats.org/officeDocument/2006/relationships/image" Target="../media/image22.png"/><Relationship Id="rId11" Type="http://schemas.openxmlformats.org/officeDocument/2006/relationships/image" Target="../media/image2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4.png"/><Relationship Id="rId10" Type="http://schemas.openxmlformats.org/officeDocument/2006/relationships/image" Target="../media/image30.png"/><Relationship Id="rId11" Type="http://schemas.openxmlformats.org/officeDocument/2006/relationships/image" Target="../media/image23.png"/><Relationship Id="rId1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1318908" name="ZoneTexte 8"/>
          <p:cNvSpPr txBox="1"/>
          <p:nvPr/>
        </p:nvSpPr>
        <p:spPr bwMode="auto">
          <a:xfrm>
            <a:off x="4353853" y="2363508"/>
            <a:ext cx="9006918" cy="17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An Open-Source Initiative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To</a:t>
            </a:r>
            <a:r>
              <a:rPr lang="en-US" sz="3600" b="1">
                <a:solidFill>
                  <a:srgbClr val="156082"/>
                </a:solidFill>
                <a:latin typeface="Lucida Sans"/>
                <a:cs typeface="Times New Roman"/>
              </a:rPr>
              <a:t>war</a:t>
            </a: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d</a:t>
            </a: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 a Unified Framework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For Modeling VIV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</p:txBody>
      </p:sp>
      <p:pic>
        <p:nvPicPr>
          <p:cNvPr id="1634495331" name="Graphique 11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 flipH="0" flipV="0">
            <a:off x="241218" y="5115904"/>
            <a:ext cx="2427428" cy="1051885"/>
          </a:xfrm>
          <a:prstGeom prst="rect">
            <a:avLst/>
          </a:prstGeom>
        </p:spPr>
      </p:pic>
      <p:sp>
        <p:nvSpPr>
          <p:cNvPr id="876923147" name="ZoneTexte 13"/>
          <p:cNvSpPr txBox="1"/>
          <p:nvPr/>
        </p:nvSpPr>
        <p:spPr bwMode="auto">
          <a:xfrm>
            <a:off x="191341" y="6363832"/>
            <a:ext cx="5862525" cy="39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>
              <a:defRPr/>
            </a:pPr>
            <a:r>
              <a:rPr lang="fr-BE" sz="2000">
                <a:solidFill>
                  <a:schemeClr val="accent1"/>
                </a:solidFill>
                <a:latin typeface="Lucida Sans"/>
              </a:rPr>
              <a:t>28</a:t>
            </a:r>
            <a:r>
              <a:rPr lang="fr-BE" sz="2000" baseline="30000">
                <a:solidFill>
                  <a:schemeClr val="accent1"/>
                </a:solidFill>
                <a:latin typeface="Lucida Sans"/>
              </a:rPr>
              <a:t>th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May 2026 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– WoVIVE </a:t>
            </a:r>
            <a:r>
              <a:rPr lang="en-GB" sz="2000" b="0" i="0" u="none" strike="noStrike" cap="none" spc="0">
                <a:solidFill>
                  <a:schemeClr val="accent1"/>
                </a:solidFill>
                <a:latin typeface="Lucida Sans"/>
                <a:ea typeface="Lucida Sans"/>
                <a:cs typeface="Lucida Sans"/>
              </a:rPr>
              <a:t>in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Liège, Belgium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sp>
        <p:nvSpPr>
          <p:cNvPr id="1038814085" name="ZoneTexte 12"/>
          <p:cNvSpPr txBox="1"/>
          <p:nvPr/>
        </p:nvSpPr>
        <p:spPr bwMode="auto">
          <a:xfrm>
            <a:off x="8226618" y="6360321"/>
            <a:ext cx="3744414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 algn="r">
              <a:tabLst>
                <a:tab pos="1523999" algn="l"/>
              </a:tabLst>
              <a:defRPr/>
            </a:pPr>
            <a:r>
              <a:rPr lang="fr-FR" sz="2000">
                <a:solidFill>
                  <a:schemeClr val="accent1"/>
                </a:solidFill>
                <a:latin typeface="Lucida Sans"/>
              </a:rPr>
              <a:t>Tom BERTRAND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pic>
        <p:nvPicPr>
          <p:cNvPr id="1563687224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 flipH="0" flipV="0">
            <a:off x="3114504" y="5115904"/>
            <a:ext cx="1658885" cy="1051884"/>
          </a:xfrm>
          <a:prstGeom prst="rect">
            <a:avLst/>
          </a:prstGeom>
        </p:spPr>
      </p:pic>
      <p:pic>
        <p:nvPicPr>
          <p:cNvPr id="1820680535" name=""/>
          <p:cNvPicPr>
            <a:picLocks noChangeAspect="1"/>
          </p:cNvPicPr>
          <p:nvPr/>
        </p:nvPicPr>
        <p:blipFill rotWithShape="1">
          <a:blip r:embed="rId6"/>
          <a:srcRect l="0" t="0" r="15016" b="0"/>
          <a:stretch/>
        </p:blipFill>
        <p:spPr bwMode="auto">
          <a:xfrm flipH="0" flipV="0">
            <a:off x="7762874" y="227328"/>
            <a:ext cx="4312933" cy="379014"/>
          </a:xfrm>
          <a:prstGeom prst="rect">
            <a:avLst/>
          </a:prstGeom>
        </p:spPr>
      </p:pic>
      <p:pic>
        <p:nvPicPr>
          <p:cNvPr id="2127755899" name=""/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17775"/>
          <a:stretch/>
        </p:blipFill>
        <p:spPr bwMode="auto">
          <a:xfrm flipH="0" flipV="0">
            <a:off x="5136300" y="5108452"/>
            <a:ext cx="1370248" cy="1126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75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22619654" name=""/>
          <p:cNvGrpSpPr/>
          <p:nvPr/>
        </p:nvGrpSpPr>
        <p:grpSpPr bwMode="auto">
          <a:xfrm>
            <a:off x="4516538" y="3144285"/>
            <a:ext cx="3193853" cy="2947403"/>
            <a:chOff x="0" y="0"/>
            <a:chExt cx="3193853" cy="2947403"/>
          </a:xfrm>
        </p:grpSpPr>
        <p:grpSp>
          <p:nvGrpSpPr>
            <p:cNvPr id="1418239942" name=""/>
            <p:cNvGrpSpPr/>
            <p:nvPr/>
          </p:nvGrpSpPr>
          <p:grpSpPr bwMode="auto">
            <a:xfrm rot="0" flipH="0" flipV="0">
              <a:off x="0" y="0"/>
              <a:ext cx="3193853" cy="2947403"/>
              <a:chOff x="0" y="0"/>
              <a:chExt cx="3193853" cy="2947403"/>
            </a:xfrm>
          </p:grpSpPr>
          <p:sp>
            <p:nvSpPr>
              <p:cNvPr id="345856263" name=""/>
              <p:cNvSpPr txBox="1"/>
              <p:nvPr/>
            </p:nvSpPr>
            <p:spPr bwMode="auto">
              <a:xfrm rot="0" flipH="0" flipV="0">
                <a:off x="15950" y="0"/>
                <a:ext cx="2775947" cy="366117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>
                  <a:defRPr/>
                </a:pPr>
                <a:r>
                  <a:rPr b="1" cap="small">
                    <a:solidFill>
                      <a:schemeClr val="bg2">
                        <a:lumMod val="50000"/>
                      </a:schemeClr>
                    </a:solidFill>
                  </a:rPr>
                  <a:t>Reduced-Order Models</a:t>
                </a:r>
                <a:endParaRPr/>
              </a:p>
            </p:txBody>
          </p:sp>
          <p:sp>
            <p:nvSpPr>
              <p:cNvPr id="608382042" name=""/>
              <p:cNvSpPr txBox="1"/>
              <p:nvPr/>
            </p:nvSpPr>
            <p:spPr bwMode="auto">
              <a:xfrm rot="0" flipH="0" flipV="0">
                <a:off x="0" y="1891658"/>
                <a:ext cx="3193853" cy="366116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square" lIns="91440" tIns="45720" rIns="91440" bIns="45720" numCol="1" spcCol="0" rtlCol="0" fromWordArt="0" anchor="t" anchorCtr="0" forceAA="0" upright="0" compatLnSpc="0">
                <a:spAutoFit/>
              </a:bodyPr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Takes seconds ~ minutes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</p:txBody>
          </p:sp>
          <p:cxnSp>
            <p:nvCxnSpPr>
              <p:cNvPr id="1987726247" name=""/>
              <p:cNvCxnSpPr/>
              <p:nvPr/>
            </p:nvCxnSpPr>
            <p:spPr bwMode="auto">
              <a:xfrm rot="0" flipH="0" flipV="1">
                <a:off x="1579455" y="2591183"/>
                <a:ext cx="0" cy="356220"/>
              </a:xfrm>
              <a:prstGeom prst="line">
                <a:avLst/>
              </a:prstGeom>
              <a:ln w="76200" cap="flat" cmpd="sng" algn="ctr">
                <a:solidFill>
                  <a:srgbClr val="156082"/>
                </a:solidFill>
                <a:prstDash val="solid"/>
                <a:miter lim="800000"/>
              </a:ln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10206418" name=""/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/>
          </p:blipFill>
          <p:spPr bwMode="auto">
            <a:xfrm flipH="0" flipV="0">
              <a:off x="105597" y="454425"/>
              <a:ext cx="2913341" cy="1437231"/>
            </a:xfrm>
            <a:prstGeom prst="rect">
              <a:avLst/>
            </a:prstGeom>
          </p:spPr>
        </p:pic>
      </p:grpSp>
      <p:grpSp>
        <p:nvGrpSpPr>
          <p:cNvPr id="1745808724" name=""/>
          <p:cNvGrpSpPr/>
          <p:nvPr/>
        </p:nvGrpSpPr>
        <p:grpSpPr bwMode="auto">
          <a:xfrm>
            <a:off x="8542694" y="3144285"/>
            <a:ext cx="3708572" cy="2947403"/>
            <a:chOff x="0" y="0"/>
            <a:chExt cx="3708572" cy="2947403"/>
          </a:xfrm>
        </p:grpSpPr>
        <p:grpSp>
          <p:nvGrpSpPr>
            <p:cNvPr id="1934563354" name=""/>
            <p:cNvGrpSpPr/>
            <p:nvPr/>
          </p:nvGrpSpPr>
          <p:grpSpPr bwMode="auto">
            <a:xfrm>
              <a:off x="0" y="0"/>
              <a:ext cx="3649851" cy="2947403"/>
              <a:chOff x="0" y="0"/>
              <a:chExt cx="3649851" cy="2947403"/>
            </a:xfrm>
          </p:grpSpPr>
          <p:grpSp>
            <p:nvGrpSpPr>
              <p:cNvPr id="2051677015" name=""/>
              <p:cNvGrpSpPr/>
              <p:nvPr/>
            </p:nvGrpSpPr>
            <p:grpSpPr bwMode="auto">
              <a:xfrm>
                <a:off x="0" y="0"/>
                <a:ext cx="3649851" cy="2532426"/>
                <a:chOff x="0" y="0"/>
                <a:chExt cx="3649851" cy="2532426"/>
              </a:xfrm>
            </p:grpSpPr>
            <p:pic>
              <p:nvPicPr>
                <p:cNvPr id="733287534" name=""/>
                <p:cNvPicPr>
                  <a:picLocks noChangeAspect="1"/>
                </p:cNvPicPr>
                <p:nvPr/>
              </p:nvPicPr>
              <p:blipFill rotWithShape="1">
                <a:blip r:embed="rId5"/>
                <a:stretch/>
              </p:blipFill>
              <p:spPr bwMode="auto">
                <a:xfrm rot="0" flipH="0" flipV="0">
                  <a:off x="129393" y="308988"/>
                  <a:ext cx="3520458" cy="1551159"/>
                </a:xfrm>
                <a:prstGeom prst="rect">
                  <a:avLst/>
                </a:prstGeom>
                <a:effectLst/>
              </p:spPr>
            </p:pic>
            <p:sp>
              <p:nvSpPr>
                <p:cNvPr id="1116486311" name=""/>
                <p:cNvSpPr txBox="1"/>
                <p:nvPr/>
              </p:nvSpPr>
              <p:spPr bwMode="auto">
                <a:xfrm rot="0" flipH="0" flipV="0">
                  <a:off x="0" y="0"/>
                  <a:ext cx="658989" cy="366115"/>
                </a:xfrm>
                <a:prstGeom prst="rect">
                  <a:avLst/>
                </a:prstGeom>
                <a:noFill/>
              </p:spPr>
              <p:txBody>
                <a:bodyPr vertOverflow="overflow" horzOverflow="overflow" vert="horz" wrap="none" lIns="91440" tIns="45720" rIns="91440" bIns="45720" numCol="1" spcCol="0" rtlCol="0" fromWordArt="0" anchor="t" anchorCtr="0" forceAA="0" upright="0" compatLnSpc="0">
                  <a:spAutoFit/>
                </a:bodyPr>
                <a:p>
                  <a:pPr>
                    <a:defRPr/>
                  </a:pPr>
                  <a:r>
                    <a:rPr b="1">
                      <a:solidFill>
                        <a:schemeClr val="bg2">
                          <a:lumMod val="50000"/>
                        </a:schemeClr>
                      </a:solidFill>
                    </a:rPr>
                    <a:t>CFD</a:t>
                  </a:r>
                  <a:endParaRPr/>
                </a:p>
              </p:txBody>
            </p:sp>
            <p:sp>
              <p:nvSpPr>
                <p:cNvPr id="1263363205" name=""/>
                <p:cNvSpPr txBox="1"/>
                <p:nvPr/>
              </p:nvSpPr>
              <p:spPr bwMode="auto">
                <a:xfrm rot="0" flipH="0" flipV="0">
                  <a:off x="6724" y="1891989"/>
                  <a:ext cx="3406761" cy="640440"/>
                </a:xfrm>
                <a:prstGeom prst="rect">
                  <a:avLst/>
                </a:prstGeom>
                <a:noFill/>
              </p:spPr>
              <p:txBody>
                <a:bodyPr vertOverflow="overflow" horzOverflow="overflow" vert="horz" wrap="square" lIns="91440" tIns="45720" rIns="91440" bIns="45720" numCol="1" spcCol="0" rtlCol="0" fromWordArt="0" anchor="t" anchorCtr="0" forceAA="0" upright="0" compatLnSpc="0">
                  <a:spAutoFit/>
                </a:bodyPr>
                <a:p>
                  <a:pPr marL="0" marR="0" indent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u="none" strike="noStrike" cap="none" spc="0">
                      <a:solidFill>
                        <a:schemeClr val="bg2">
                          <a:lumMod val="50000"/>
                        </a:schemeClr>
                      </a:solidFill>
                      <a:latin typeface="Lucida Sans"/>
                      <a:ea typeface="Lucida Sans"/>
                      <a:cs typeface="Lucida Sans"/>
                    </a:rPr>
                    <a:t>Takes weeks</a:t>
                  </a:r>
                  <a:endPara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endParaRPr>
                </a:p>
                <a:p>
                  <a:pPr marL="0" marR="0" indent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u="none" strike="noStrike" cap="none" spc="0">
                      <a:solidFill>
                        <a:schemeClr val="bg2">
                          <a:lumMod val="50000"/>
                        </a:schemeClr>
                      </a:solidFill>
                      <a:latin typeface="Lucida Sans"/>
                      <a:ea typeface="Lucida Sans"/>
                      <a:cs typeface="Lucida Sans"/>
                    </a:rPr>
                    <a:t>Very precise</a:t>
                  </a:r>
                  <a:endPara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endParaRPr>
                </a:p>
              </p:txBody>
            </p:sp>
          </p:grpSp>
          <p:cxnSp>
            <p:nvCxnSpPr>
              <p:cNvPr id="1524968280" name=""/>
              <p:cNvCxnSpPr/>
              <p:nvPr/>
            </p:nvCxnSpPr>
            <p:spPr bwMode="auto">
              <a:xfrm rot="0" flipH="0" flipV="1">
                <a:off x="1815732" y="2591182"/>
                <a:ext cx="0" cy="356220"/>
              </a:xfrm>
              <a:prstGeom prst="line">
                <a:avLst/>
              </a:prstGeom>
              <a:ln w="76200" cap="flat" cmpd="sng" algn="ctr">
                <a:solidFill>
                  <a:srgbClr val="0FBA5D"/>
                </a:solidFill>
                <a:prstDash val="solid"/>
                <a:miter lim="800000"/>
              </a:ln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1667943" name=""/>
            <p:cNvSpPr txBox="1"/>
            <p:nvPr/>
          </p:nvSpPr>
          <p:spPr bwMode="auto">
            <a:xfrm rot="0" flipH="0" flipV="0">
              <a:off x="1706202" y="1731539"/>
              <a:ext cx="2002366" cy="244197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a:r>
                <a:rPr sz="1000">
                  <a:solidFill>
                    <a:schemeClr val="bg2">
                      <a:lumMod val="75000"/>
                    </a:schemeClr>
                  </a:solidFill>
                </a:rPr>
                <a:t>Source: Cenaero for HiOCFD4</a:t>
              </a:r>
              <a:endParaRPr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892399334" name=""/>
          <p:cNvGrpSpPr/>
          <p:nvPr/>
        </p:nvGrpSpPr>
        <p:grpSpPr bwMode="auto">
          <a:xfrm>
            <a:off x="725697" y="3144285"/>
            <a:ext cx="3383001" cy="2947410"/>
            <a:chOff x="0" y="0"/>
            <a:chExt cx="3383001" cy="2947410"/>
          </a:xfrm>
        </p:grpSpPr>
        <p:grpSp>
          <p:nvGrpSpPr>
            <p:cNvPr id="1842248086" name=""/>
            <p:cNvGrpSpPr/>
            <p:nvPr/>
          </p:nvGrpSpPr>
          <p:grpSpPr bwMode="auto">
            <a:xfrm>
              <a:off x="0" y="0"/>
              <a:ext cx="3383001" cy="2532429"/>
              <a:chOff x="0" y="0"/>
              <a:chExt cx="3383001" cy="2532429"/>
            </a:xfrm>
          </p:grpSpPr>
          <p:pic>
            <p:nvPicPr>
              <p:cNvPr id="652327016" name=""/>
              <p:cNvPicPr>
                <a:picLocks noChangeAspect="1"/>
              </p:cNvPicPr>
              <p:nvPr/>
            </p:nvPicPr>
            <p:blipFill rotWithShape="1">
              <a:blip r:embed="rId6"/>
              <a:srcRect l="0" t="0" r="56493" b="0"/>
              <a:stretch/>
            </p:blipFill>
            <p:spPr bwMode="auto">
              <a:xfrm rot="0" flipH="0" flipV="0">
                <a:off x="115914" y="354830"/>
                <a:ext cx="1456614" cy="1459474"/>
              </a:xfrm>
              <a:prstGeom prst="rect">
                <a:avLst/>
              </a:prstGeom>
            </p:spPr>
          </p:pic>
          <p:sp>
            <p:nvSpPr>
              <p:cNvPr id="1917198557" name=""/>
              <p:cNvSpPr txBox="1"/>
              <p:nvPr/>
            </p:nvSpPr>
            <p:spPr bwMode="auto">
              <a:xfrm rot="0" flipH="0" flipV="0">
                <a:off x="15953" y="0"/>
                <a:ext cx="1635328" cy="366117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>
                  <a:defRPr/>
                </a:pPr>
                <a:r>
                  <a:rPr b="1">
                    <a:solidFill>
                      <a:srgbClr val="667085"/>
                    </a:solidFill>
                  </a:rPr>
                  <a:t>EUROCODES</a:t>
                </a:r>
                <a:endParaRPr>
                  <a:solidFill>
                    <a:srgbClr val="667085"/>
                  </a:solidFill>
                </a:endParaRPr>
              </a:p>
            </p:txBody>
          </p:sp>
          <p:sp>
            <p:nvSpPr>
              <p:cNvPr id="307196677" name=""/>
              <p:cNvSpPr txBox="1"/>
              <p:nvPr/>
            </p:nvSpPr>
            <p:spPr bwMode="auto">
              <a:xfrm rot="0" flipH="0" flipV="0">
                <a:off x="0" y="1891989"/>
                <a:ext cx="3383001" cy="640440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square" lIns="91440" tIns="45720" rIns="91440" bIns="45720" numCol="1" spcCol="0" rtlCol="0" fromWordArt="0" anchor="t" anchorCtr="0" forceAA="0" upright="0" compatLnSpc="0">
                <a:spAutoFit/>
              </a:bodyPr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Can be done by hand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Large error</a:t>
                </a: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 in some cases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</p:txBody>
          </p:sp>
        </p:grpSp>
        <p:cxnSp>
          <p:nvCxnSpPr>
            <p:cNvPr id="930032884" name=""/>
            <p:cNvCxnSpPr/>
            <p:nvPr/>
          </p:nvCxnSpPr>
          <p:spPr bwMode="auto">
            <a:xfrm rot="0" flipH="0" flipV="1">
              <a:off x="1107860" y="2591184"/>
              <a:ext cx="0" cy="356220"/>
            </a:xfrm>
            <a:prstGeom prst="line">
              <a:avLst/>
            </a:prstGeom>
            <a:ln w="76200" cap="flat" cmpd="sng" algn="ctr">
              <a:solidFill>
                <a:srgbClr val="FE8030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302973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718AB9-3D6B-EB75-40E6-420CFA6A1E5B}" type="slidenum">
              <a:rPr lang="en-GB"/>
              <a:t/>
            </a:fld>
            <a:endParaRPr lang="en-GB"/>
          </a:p>
        </p:txBody>
      </p:sp>
      <p:sp>
        <p:nvSpPr>
          <p:cNvPr id="1362666549" name="Titre 2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Motivation</a:t>
            </a:r>
            <a:endParaRPr lang="en-GB">
              <a:latin typeface="Lucida Sans"/>
            </a:endParaRPr>
          </a:p>
        </p:txBody>
      </p:sp>
      <p:sp>
        <p:nvSpPr>
          <p:cNvPr id="925917962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18180495" name=""/>
          <p:cNvGrpSpPr/>
          <p:nvPr/>
        </p:nvGrpSpPr>
        <p:grpSpPr bwMode="auto">
          <a:xfrm>
            <a:off x="342900" y="5617417"/>
            <a:ext cx="11506196" cy="1131750"/>
            <a:chOff x="0" y="0"/>
            <a:chExt cx="11506196" cy="1131750"/>
          </a:xfrm>
        </p:grpSpPr>
        <p:pic>
          <p:nvPicPr>
            <p:cNvPr id="1255668557" name="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 rot="0" flipH="0" flipV="0">
              <a:off x="0" y="0"/>
              <a:ext cx="11506196" cy="595197"/>
            </a:xfrm>
            <a:prstGeom prst="rect">
              <a:avLst/>
            </a:prstGeom>
          </p:spPr>
        </p:pic>
        <p:sp>
          <p:nvSpPr>
            <p:cNvPr id="532814963" name=""/>
            <p:cNvSpPr txBox="1"/>
            <p:nvPr/>
          </p:nvSpPr>
          <p:spPr bwMode="auto">
            <a:xfrm rot="0" flipH="0" flipV="0">
              <a:off x="3832884" y="491310"/>
              <a:ext cx="3840426" cy="640440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lang="en-US" b="1">
                  <a:solidFill>
                    <a:schemeClr val="bg2">
                      <a:lumMod val="50000"/>
                    </a:schemeClr>
                  </a:solidFill>
                </a:rPr>
                <a:t>Precision</a:t>
              </a:r>
              <a:endParaRPr lang="en-US" b="1">
                <a:solidFill>
                  <a:schemeClr val="bg2">
                    <a:lumMod val="50000"/>
                  </a:schemeClr>
                </a:solidFill>
              </a:endParaRPr>
            </a:p>
            <a:p>
              <a:pPr algn="ctr">
                <a:defRPr/>
              </a:pPr>
              <a:r>
                <a:rPr lang="en-US" b="1">
                  <a:solidFill>
                    <a:schemeClr val="bg2">
                      <a:lumMod val="50000"/>
                    </a:schemeClr>
                  </a:solidFill>
                </a:rPr>
                <a:t>Computational load</a:t>
              </a:r>
              <a:endParaRPr lang="en-US"/>
            </a:p>
          </p:txBody>
        </p:sp>
      </p:grpSp>
      <p:sp>
        <p:nvSpPr>
          <p:cNvPr id="1240456712" name=""/>
          <p:cNvSpPr txBox="1"/>
          <p:nvPr/>
        </p:nvSpPr>
        <p:spPr bwMode="auto">
          <a:xfrm rot="0" flipH="0" flipV="0">
            <a:off x="4622135" y="5310923"/>
            <a:ext cx="3193749" cy="366117"/>
          </a:xfrm>
          <a:prstGeom prst="rect">
            <a:avLst/>
          </a:prstGeom>
          <a:noFill/>
          <a:ln w="19050">
            <a:noFill/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u="none" strike="noStrike" cap="none" spc="0">
                <a:solidFill>
                  <a:srgbClr val="C00000"/>
                </a:solidFill>
                <a:latin typeface="Lucida Sans"/>
                <a:ea typeface="Lucida Sans"/>
                <a:cs typeface="Lucida Sans"/>
              </a:rPr>
              <a:t>BUT ...</a:t>
            </a:r>
            <a:endParaRPr>
              <a:solidFill>
                <a:srgbClr val="C00000"/>
              </a:solidFill>
            </a:endParaRPr>
          </a:p>
        </p:txBody>
      </p:sp>
      <p:grpSp>
        <p:nvGrpSpPr>
          <p:cNvPr id="236058505" name=""/>
          <p:cNvGrpSpPr/>
          <p:nvPr/>
        </p:nvGrpSpPr>
        <p:grpSpPr bwMode="auto">
          <a:xfrm>
            <a:off x="2001222" y="753442"/>
            <a:ext cx="8108011" cy="2392984"/>
            <a:chOff x="0" y="0"/>
            <a:chExt cx="8108011" cy="2392984"/>
          </a:xfrm>
        </p:grpSpPr>
        <p:grpSp>
          <p:nvGrpSpPr>
            <p:cNvPr id="191870015" name=""/>
            <p:cNvGrpSpPr/>
            <p:nvPr/>
          </p:nvGrpSpPr>
          <p:grpSpPr bwMode="auto">
            <a:xfrm>
              <a:off x="81527" y="0"/>
              <a:ext cx="8026481" cy="2392984"/>
              <a:chOff x="0" y="0"/>
              <a:chExt cx="8026481" cy="2392984"/>
            </a:xfrm>
          </p:grpSpPr>
          <p:pic>
            <p:nvPicPr>
              <p:cNvPr id="1964604682" name=""/>
              <p:cNvPicPr>
                <a:picLocks noChangeAspect="1"/>
              </p:cNvPicPr>
              <p:nvPr/>
            </p:nvPicPr>
            <p:blipFill rotWithShape="1">
              <a:blip r:embed="rId8"/>
              <a:stretch/>
            </p:blipFill>
            <p:spPr bwMode="auto">
              <a:xfrm flipH="0" flipV="0">
                <a:off x="0" y="0"/>
                <a:ext cx="8026484" cy="2392985"/>
              </a:xfrm>
              <a:prstGeom prst="rect">
                <a:avLst/>
              </a:prstGeom>
            </p:spPr>
          </p:pic>
          <p:sp>
            <p:nvSpPr>
              <p:cNvPr id="217740498" name=""/>
              <p:cNvSpPr/>
              <p:nvPr/>
            </p:nvSpPr>
            <p:spPr bwMode="auto">
              <a:xfrm rot="0" flipH="0" flipV="0">
                <a:off x="2385" y="1049364"/>
                <a:ext cx="311211" cy="311211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1">
                    <a:alpha val="60000"/>
                  </a:schemeClr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</p:grpSp>
        <p:sp>
          <p:nvSpPr>
            <p:cNvPr id="18847501" name=""/>
            <p:cNvSpPr txBox="1"/>
            <p:nvPr/>
          </p:nvSpPr>
          <p:spPr bwMode="auto">
            <a:xfrm rot="0" flipH="0" flipV="0">
              <a:off x="0" y="1846881"/>
              <a:ext cx="1761583" cy="244197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a:r>
                <a:rPr sz="1000">
                  <a:solidFill>
                    <a:schemeClr val="bg2">
                      <a:lumMod val="75000"/>
                    </a:schemeClr>
                  </a:solidFill>
                </a:rPr>
                <a:t>Source: Sadatoshi Taneda</a:t>
              </a:r>
              <a:endParaRPr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8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23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0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1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5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5289483" name="Titre 2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Motivation</a:t>
            </a:r>
            <a:endParaRPr lang="en-GB">
              <a:latin typeface="Lucida Sans"/>
            </a:endParaRPr>
          </a:p>
        </p:txBody>
      </p:sp>
      <p:sp>
        <p:nvSpPr>
          <p:cNvPr id="1682297516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9262857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84BF27E-638E-0C45-EAF0-7AC7473D2B31}" type="slidenum">
              <a:rPr lang="en-GB"/>
              <a:t/>
            </a:fld>
            <a:endParaRPr lang="en-GB"/>
          </a:p>
        </p:txBody>
      </p:sp>
      <p:sp>
        <p:nvSpPr>
          <p:cNvPr id="1398085173" name=""/>
          <p:cNvSpPr txBox="1"/>
          <p:nvPr/>
        </p:nvSpPr>
        <p:spPr bwMode="auto">
          <a:xfrm rot="0" flipH="0" flipV="0">
            <a:off x="2025792" y="1341670"/>
            <a:ext cx="8140771" cy="488037"/>
          </a:xfrm>
          <a:prstGeom prst="rect">
            <a:avLst/>
          </a:prstGeom>
          <a:noFill/>
          <a:ln w="38100">
            <a:noFill/>
            <a:prstDash val="solid"/>
          </a:ln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 u="none" strike="noStrike" cap="none" spc="0">
                <a:solidFill>
                  <a:srgbClr val="C00000"/>
                </a:solidFill>
                <a:latin typeface="Lucida Sans"/>
                <a:ea typeface="Lucida Sans"/>
                <a:cs typeface="Lucida Sans"/>
              </a:rPr>
              <a:t>There is no consensus regarding VIV modeling</a:t>
            </a:r>
            <a:endParaRPr sz="2600" b="1" i="0" u="none" strike="noStrike" cap="none" spc="0">
              <a:solidFill>
                <a:srgbClr val="C00000"/>
              </a:solidFill>
              <a:latin typeface="Lucida Sans"/>
              <a:ea typeface="Lucida Sans"/>
              <a:cs typeface="Lucida Sans"/>
            </a:endParaRPr>
          </a:p>
        </p:txBody>
      </p:sp>
      <p:grpSp>
        <p:nvGrpSpPr>
          <p:cNvPr id="2050577706" name=""/>
          <p:cNvGrpSpPr/>
          <p:nvPr/>
        </p:nvGrpSpPr>
        <p:grpSpPr bwMode="auto">
          <a:xfrm rot="261030">
            <a:off x="250182" y="4105392"/>
            <a:ext cx="3083441" cy="3055955"/>
            <a:chOff x="0" y="0"/>
            <a:chExt cx="3083441" cy="3055955"/>
          </a:xfrm>
        </p:grpSpPr>
        <p:sp>
          <p:nvSpPr>
            <p:cNvPr id="1087476452" name=""/>
            <p:cNvSpPr/>
            <p:nvPr/>
          </p:nvSpPr>
          <p:spPr bwMode="auto">
            <a:xfrm rot="0" flipH="0" flipV="0">
              <a:off x="1512704" y="0"/>
              <a:ext cx="161921" cy="3055955"/>
            </a:xfrm>
            <a:prstGeom prst="flowChartAlternateProcess">
              <a:avLst/>
            </a:prstGeom>
            <a:solidFill>
              <a:srgbClr val="667085">
                <a:alpha val="99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30331374" name=""/>
            <p:cNvSpPr/>
            <p:nvPr/>
          </p:nvSpPr>
          <p:spPr bwMode="auto">
            <a:xfrm rot="0" flipH="1" flipV="0">
              <a:off x="0" y="77646"/>
              <a:ext cx="3083441" cy="530222"/>
            </a:xfrm>
            <a:prstGeom prst="rightArrow">
              <a:avLst>
                <a:gd name="adj1" fmla="val 65866"/>
                <a:gd name="adj2" fmla="val 97006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Hartlen &amp; Currie (1970)</a:t>
              </a:r>
              <a:endParaRPr sz="1600"/>
            </a:p>
          </p:txBody>
        </p:sp>
        <p:sp>
          <p:nvSpPr>
            <p:cNvPr id="1865903836" name=""/>
            <p:cNvSpPr/>
            <p:nvPr/>
          </p:nvSpPr>
          <p:spPr bwMode="auto">
            <a:xfrm rot="0" flipH="0" flipV="0">
              <a:off x="105637" y="1665606"/>
              <a:ext cx="2976057" cy="565371"/>
            </a:xfrm>
            <a:prstGeom prst="rightArrow">
              <a:avLst>
                <a:gd name="adj1" fmla="val 100000"/>
                <a:gd name="adj2" fmla="val 64655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Facchinetti &amp; al. (2004)</a:t>
              </a:r>
              <a:endParaRPr sz="1600"/>
            </a:p>
          </p:txBody>
        </p:sp>
        <p:sp>
          <p:nvSpPr>
            <p:cNvPr id="2029057404" name=""/>
            <p:cNvSpPr/>
            <p:nvPr/>
          </p:nvSpPr>
          <p:spPr bwMode="auto">
            <a:xfrm rot="278932" flipH="0" flipV="0">
              <a:off x="116652" y="947271"/>
              <a:ext cx="2954030" cy="434709"/>
            </a:xfrm>
            <a:prstGeom prst="rightArrow">
              <a:avLst>
                <a:gd name="adj1" fmla="val 100000"/>
                <a:gd name="adj2" fmla="val 0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Lupi &amp; al. (2019)</a:t>
              </a:r>
              <a:endParaRPr sz="1600"/>
            </a:p>
          </p:txBody>
        </p:sp>
      </p:grpSp>
      <p:grpSp>
        <p:nvGrpSpPr>
          <p:cNvPr id="391617948" name=""/>
          <p:cNvGrpSpPr/>
          <p:nvPr/>
        </p:nvGrpSpPr>
        <p:grpSpPr bwMode="auto">
          <a:xfrm rot="21146540">
            <a:off x="4359506" y="4298500"/>
            <a:ext cx="3071837" cy="2913909"/>
            <a:chOff x="0" y="0"/>
            <a:chExt cx="3071837" cy="2913909"/>
          </a:xfrm>
        </p:grpSpPr>
        <p:sp>
          <p:nvSpPr>
            <p:cNvPr id="2058343961" name=""/>
            <p:cNvSpPr/>
            <p:nvPr/>
          </p:nvSpPr>
          <p:spPr bwMode="auto">
            <a:xfrm rot="352947" flipH="0" flipV="0">
              <a:off x="1402788" y="0"/>
              <a:ext cx="161921" cy="2913909"/>
            </a:xfrm>
            <a:prstGeom prst="flowChartAlternateProcess">
              <a:avLst/>
            </a:prstGeom>
            <a:solidFill>
              <a:srgbClr val="667085">
                <a:alpha val="99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1680432462" name=""/>
            <p:cNvSpPr/>
            <p:nvPr/>
          </p:nvSpPr>
          <p:spPr bwMode="auto">
            <a:xfrm rot="352947" flipH="0" flipV="0">
              <a:off x="86333" y="949725"/>
              <a:ext cx="2813076" cy="530222"/>
            </a:xfrm>
            <a:prstGeom prst="rightArrow">
              <a:avLst>
                <a:gd name="adj1" fmla="val 100000"/>
                <a:gd name="adj2" fmla="val 32684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Tamura &amp; Matsui (1980)</a:t>
              </a:r>
              <a:endParaRPr sz="1600"/>
            </a:p>
          </p:txBody>
        </p:sp>
        <p:sp>
          <p:nvSpPr>
            <p:cNvPr id="1476448345" name=""/>
            <p:cNvSpPr/>
            <p:nvPr/>
          </p:nvSpPr>
          <p:spPr bwMode="auto">
            <a:xfrm rot="0" flipH="0" flipV="0">
              <a:off x="95780" y="1751391"/>
              <a:ext cx="2976057" cy="473742"/>
            </a:xfrm>
            <a:prstGeom prst="rightArrow">
              <a:avLst>
                <a:gd name="adj1" fmla="val 72457"/>
                <a:gd name="adj2" fmla="val 66774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Krenk &amp; Nielsen (1999)</a:t>
              </a:r>
              <a:endParaRPr sz="1600"/>
            </a:p>
          </p:txBody>
        </p:sp>
        <p:sp>
          <p:nvSpPr>
            <p:cNvPr id="1543651303" name=""/>
            <p:cNvSpPr/>
            <p:nvPr/>
          </p:nvSpPr>
          <p:spPr bwMode="auto">
            <a:xfrm rot="352947" flipH="0" flipV="0">
              <a:off x="0" y="168518"/>
              <a:ext cx="2976057" cy="405049"/>
            </a:xfrm>
            <a:prstGeom prst="rightArrow">
              <a:avLst>
                <a:gd name="adj1" fmla="val 100000"/>
                <a:gd name="adj2" fmla="val 40163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Marra &amp; al. (2015)</a:t>
              </a:r>
              <a:endParaRPr sz="1600"/>
            </a:p>
          </p:txBody>
        </p:sp>
      </p:grpSp>
      <p:grpSp>
        <p:nvGrpSpPr>
          <p:cNvPr id="6167268" name=""/>
          <p:cNvGrpSpPr/>
          <p:nvPr/>
        </p:nvGrpSpPr>
        <p:grpSpPr bwMode="auto">
          <a:xfrm>
            <a:off x="8630912" y="4187507"/>
            <a:ext cx="3211547" cy="2773183"/>
            <a:chOff x="0" y="0"/>
            <a:chExt cx="3211547" cy="2773183"/>
          </a:xfrm>
        </p:grpSpPr>
        <p:sp>
          <p:nvSpPr>
            <p:cNvPr id="653261525" name=""/>
            <p:cNvSpPr/>
            <p:nvPr/>
          </p:nvSpPr>
          <p:spPr bwMode="auto">
            <a:xfrm rot="21342147" flipH="0" flipV="0">
              <a:off x="1548415" y="0"/>
              <a:ext cx="161921" cy="2773183"/>
            </a:xfrm>
            <a:prstGeom prst="flowChartAlternateProcess">
              <a:avLst/>
            </a:prstGeom>
            <a:solidFill>
              <a:srgbClr val="667085">
                <a:alpha val="99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1915390112" name=""/>
            <p:cNvSpPr/>
            <p:nvPr/>
          </p:nvSpPr>
          <p:spPr bwMode="auto">
            <a:xfrm rot="21277825" flipH="1" flipV="0">
              <a:off x="189990" y="692366"/>
              <a:ext cx="2690960" cy="462029"/>
            </a:xfrm>
            <a:prstGeom prst="rightArrow">
              <a:avLst>
                <a:gd name="adj1" fmla="val 72938"/>
                <a:gd name="adj2" fmla="val 96447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Denoël (2020)</a:t>
              </a:r>
              <a:endParaRPr sz="1600"/>
            </a:p>
          </p:txBody>
        </p:sp>
        <p:sp>
          <p:nvSpPr>
            <p:cNvPr id="375317383" name=""/>
            <p:cNvSpPr/>
            <p:nvPr/>
          </p:nvSpPr>
          <p:spPr bwMode="auto">
            <a:xfrm rot="387843" flipH="1" flipV="0">
              <a:off x="144336" y="1894001"/>
              <a:ext cx="2676452" cy="462028"/>
            </a:xfrm>
            <a:prstGeom prst="rightArrow">
              <a:avLst>
                <a:gd name="adj1" fmla="val 100000"/>
                <a:gd name="adj2" fmla="val 46139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Vickery &amp; Basu (1983)</a:t>
              </a:r>
              <a:endParaRPr sz="1600"/>
            </a:p>
          </p:txBody>
        </p:sp>
        <p:sp>
          <p:nvSpPr>
            <p:cNvPr id="940710902" name=""/>
            <p:cNvSpPr/>
            <p:nvPr/>
          </p:nvSpPr>
          <p:spPr bwMode="auto">
            <a:xfrm rot="0" flipH="0" flipV="0">
              <a:off x="0" y="1299114"/>
              <a:ext cx="3211547" cy="337118"/>
            </a:xfrm>
            <a:prstGeom prst="rightArrow">
              <a:avLst>
                <a:gd name="adj1" fmla="val 100000"/>
                <a:gd name="adj2" fmla="val 0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Rigo &amp; al. (2022)</a:t>
              </a:r>
              <a:endParaRPr sz="1600"/>
            </a:p>
          </p:txBody>
        </p:sp>
        <p:sp>
          <p:nvSpPr>
            <p:cNvPr id="1527636639" name=""/>
            <p:cNvSpPr/>
            <p:nvPr/>
          </p:nvSpPr>
          <p:spPr bwMode="auto">
            <a:xfrm rot="21321124" flipH="0" flipV="0">
              <a:off x="104967" y="184782"/>
              <a:ext cx="3045785" cy="394686"/>
            </a:xfrm>
            <a:prstGeom prst="rightArrow">
              <a:avLst>
                <a:gd name="adj1" fmla="val 100000"/>
                <a:gd name="adj2" fmla="val 64655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Ogink &amp; Metrikine (2010)</a:t>
              </a:r>
              <a:endParaRPr sz="1600"/>
            </a:p>
          </p:txBody>
        </p:sp>
      </p:grpSp>
      <p:grpSp>
        <p:nvGrpSpPr>
          <p:cNvPr id="327903989" name=""/>
          <p:cNvGrpSpPr/>
          <p:nvPr/>
        </p:nvGrpSpPr>
        <p:grpSpPr bwMode="auto">
          <a:xfrm>
            <a:off x="2090727" y="2115793"/>
            <a:ext cx="8010542" cy="1636564"/>
            <a:chOff x="0" y="0"/>
            <a:chExt cx="8010542" cy="1636564"/>
          </a:xfrm>
        </p:grpSpPr>
        <p:sp>
          <p:nvSpPr>
            <p:cNvPr id="823972072" name=""/>
            <p:cNvSpPr/>
            <p:nvPr/>
          </p:nvSpPr>
          <p:spPr bwMode="auto">
            <a:xfrm rot="0" flipH="0" flipV="0">
              <a:off x="0" y="0"/>
              <a:ext cx="8010545" cy="1636565"/>
            </a:xfrm>
            <a:prstGeom prst="flowChartAlternateProcess">
              <a:avLst/>
            </a:prstGeom>
            <a:solidFill>
              <a:srgbClr val="156082"/>
            </a:solidFill>
            <a:ln w="57150" cap="flat" cmpd="sng" algn="ctr">
              <a:solidFill>
                <a:srgbClr val="87B1CB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32733179" name=""/>
            <p:cNvSpPr/>
            <p:nvPr/>
          </p:nvSpPr>
          <p:spPr bwMode="auto">
            <a:xfrm rot="0" flipH="0" flipV="0">
              <a:off x="1619245" y="0"/>
              <a:ext cx="6391293" cy="1636565"/>
            </a:xfrm>
            <a:prstGeom prst="flowChartAlternateProcess">
              <a:avLst/>
            </a:prstGeom>
            <a:solidFill>
              <a:schemeClr val="bg1"/>
            </a:solidFill>
            <a:ln w="57150" cap="flat" cmpd="sng" algn="ctr">
              <a:solidFill>
                <a:srgbClr val="87B1CB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780253703" name=""/>
            <p:cNvPicPr>
              <a:picLocks noChangeAspect="1"/>
            </p:cNvPicPr>
            <p:nvPr/>
          </p:nvPicPr>
          <p:blipFill rotWithShape="1">
            <a:blip r:embed="rId3"/>
          </p:blipFill>
          <p:spPr bwMode="auto">
            <a:xfrm rot="0" flipH="0" flipV="0">
              <a:off x="300060" y="286120"/>
              <a:ext cx="1064317" cy="1064317"/>
            </a:xfrm>
            <a:prstGeom prst="rect">
              <a:avLst/>
            </a:prstGeom>
          </p:spPr>
        </p:pic>
        <p:grpSp>
          <p:nvGrpSpPr>
            <p:cNvPr id="5382019" name=""/>
            <p:cNvGrpSpPr/>
            <p:nvPr/>
          </p:nvGrpSpPr>
          <p:grpSpPr bwMode="auto">
            <a:xfrm>
              <a:off x="6443367" y="204979"/>
              <a:ext cx="1033893" cy="1319329"/>
              <a:chOff x="0" y="0"/>
              <a:chExt cx="1033893" cy="1319329"/>
            </a:xfrm>
          </p:grpSpPr>
          <p:sp>
            <p:nvSpPr>
              <p:cNvPr id="1072263169" name=""/>
              <p:cNvSpPr txBox="1"/>
              <p:nvPr/>
            </p:nvSpPr>
            <p:spPr bwMode="auto">
              <a:xfrm rot="0" flipH="0" flipV="0">
                <a:off x="0" y="983691"/>
                <a:ext cx="1033895" cy="335637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 algn="ctr">
                  <a:defRPr/>
                </a:pPr>
                <a:r>
                  <a:rPr sz="1600" b="1">
                    <a:solidFill>
                      <a:srgbClr val="156082"/>
                    </a:solidFill>
                  </a:rPr>
                  <a:t>Toolbox</a:t>
                </a:r>
                <a:endParaRPr sz="1600" b="1">
                  <a:solidFill>
                    <a:srgbClr val="156082"/>
                  </a:solidFill>
                </a:endParaRPr>
              </a:p>
            </p:txBody>
          </p:sp>
          <p:pic>
            <p:nvPicPr>
              <p:cNvPr id="244553048" name=""/>
              <p:cNvPicPr>
                <a:picLocks noChangeAspect="1"/>
              </p:cNvPicPr>
              <p:nvPr/>
            </p:nvPicPr>
            <p:blipFill rotWithShape="1">
              <a:blip r:embed="rId4"/>
              <a:stretch/>
            </p:blipFill>
            <p:spPr bwMode="auto">
              <a:xfrm flipH="0" flipV="0">
                <a:off x="95145" y="0"/>
                <a:ext cx="843599" cy="873461"/>
              </a:xfrm>
              <a:prstGeom prst="rect">
                <a:avLst/>
              </a:prstGeom>
            </p:spPr>
          </p:pic>
        </p:grpSp>
        <p:grpSp>
          <p:nvGrpSpPr>
            <p:cNvPr id="1520291997" name=""/>
            <p:cNvGrpSpPr/>
            <p:nvPr/>
          </p:nvGrpSpPr>
          <p:grpSpPr bwMode="auto">
            <a:xfrm>
              <a:off x="4598645" y="204979"/>
              <a:ext cx="1154052" cy="1319329"/>
              <a:chOff x="0" y="0"/>
              <a:chExt cx="1154052" cy="1319329"/>
            </a:xfrm>
          </p:grpSpPr>
          <p:sp>
            <p:nvSpPr>
              <p:cNvPr id="1405980481" name=""/>
              <p:cNvSpPr txBox="1"/>
              <p:nvPr/>
            </p:nvSpPr>
            <p:spPr bwMode="auto">
              <a:xfrm rot="0" flipH="0" flipV="0">
                <a:off x="0" y="983691"/>
                <a:ext cx="1154052" cy="335637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>
                  <a:defRPr/>
                </a:pPr>
                <a:r>
                  <a:rPr sz="1600" b="1">
                    <a:solidFill>
                      <a:srgbClr val="156082"/>
                    </a:solidFill>
                  </a:rPr>
                  <a:t>Database</a:t>
                </a:r>
                <a:endParaRPr sz="1600" b="1">
                  <a:solidFill>
                    <a:srgbClr val="156082"/>
                  </a:solidFill>
                </a:endParaRPr>
              </a:p>
            </p:txBody>
          </p:sp>
          <p:pic>
            <p:nvPicPr>
              <p:cNvPr id="1093125207" name=""/>
              <p:cNvPicPr>
                <a:picLocks noChangeAspect="1"/>
              </p:cNvPicPr>
              <p:nvPr/>
            </p:nvPicPr>
            <p:blipFill rotWithShape="1">
              <a:blip r:embed="rId5"/>
              <a:stretch/>
            </p:blipFill>
            <p:spPr bwMode="auto">
              <a:xfrm flipH="0" flipV="0">
                <a:off x="182241" y="0"/>
                <a:ext cx="789567" cy="873461"/>
              </a:xfrm>
              <a:prstGeom prst="rect">
                <a:avLst/>
              </a:prstGeom>
            </p:spPr>
          </p:pic>
        </p:grpSp>
        <p:grpSp>
          <p:nvGrpSpPr>
            <p:cNvPr id="1775190896" name=""/>
            <p:cNvGrpSpPr/>
            <p:nvPr/>
          </p:nvGrpSpPr>
          <p:grpSpPr bwMode="auto">
            <a:xfrm>
              <a:off x="2097702" y="183072"/>
              <a:ext cx="1905521" cy="1341235"/>
              <a:chOff x="0" y="0"/>
              <a:chExt cx="1905521" cy="1341235"/>
            </a:xfrm>
          </p:grpSpPr>
          <p:sp>
            <p:nvSpPr>
              <p:cNvPr id="894598949" name=""/>
              <p:cNvSpPr txBox="1"/>
              <p:nvPr/>
            </p:nvSpPr>
            <p:spPr bwMode="auto">
              <a:xfrm rot="0" flipH="0" flipV="0">
                <a:off x="0" y="1005597"/>
                <a:ext cx="1905522" cy="335637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 algn="ctr">
                  <a:defRPr/>
                </a:pPr>
                <a:r>
                  <a:rPr sz="1600" b="1">
                    <a:solidFill>
                      <a:srgbClr val="156082"/>
                    </a:solidFill>
                  </a:rPr>
                  <a:t>Modeling </a:t>
                </a:r>
                <a:r>
                  <a:rPr sz="1600" b="1">
                    <a:solidFill>
                      <a:srgbClr val="156082"/>
                    </a:solidFill>
                  </a:rPr>
                  <a:t>library</a:t>
                </a:r>
                <a:endParaRPr sz="1600" b="1">
                  <a:solidFill>
                    <a:srgbClr val="156082"/>
                  </a:solidFill>
                </a:endParaRPr>
              </a:p>
            </p:txBody>
          </p:sp>
          <p:pic>
            <p:nvPicPr>
              <p:cNvPr id="1492725381" name=""/>
              <p:cNvPicPr>
                <a:picLocks noChangeAspect="1"/>
              </p:cNvPicPr>
              <p:nvPr/>
            </p:nvPicPr>
            <p:blipFill rotWithShape="1">
              <a:blip r:embed="rId6"/>
              <a:stretch/>
            </p:blipFill>
            <p:spPr bwMode="auto">
              <a:xfrm flipH="0" flipV="0">
                <a:off x="536927" y="0"/>
                <a:ext cx="831663" cy="91727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8107243" name=""/>
          <p:cNvSpPr/>
          <p:nvPr/>
        </p:nvSpPr>
        <p:spPr bwMode="auto">
          <a:xfrm rot="0" flipH="0" flipV="0">
            <a:off x="905256" y="2717626"/>
            <a:ext cx="10396727" cy="3822191"/>
          </a:xfrm>
          <a:prstGeom prst="flowChartAlternateProcess">
            <a:avLst/>
          </a:prstGeom>
          <a:solidFill>
            <a:srgbClr val="EEF3F6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224463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E2A0466-01BD-BFEF-1775-58A7DF86CC9D}" type="slidenum">
              <a:rPr lang="en-GB"/>
              <a:t/>
            </a:fld>
            <a:endParaRPr lang="en-GB"/>
          </a:p>
        </p:txBody>
      </p:sp>
      <p:sp>
        <p:nvSpPr>
          <p:cNvPr id="939248013" name="Titre 2"/>
          <p:cNvSpPr>
            <a:spLocks noGrp="1"/>
          </p:cNvSpPr>
          <p:nvPr>
            <p:ph type="title"/>
          </p:nvPr>
        </p:nvSpPr>
        <p:spPr bwMode="auto">
          <a:xfrm flipH="0" flipV="0">
            <a:off x="116902" y="150539"/>
            <a:ext cx="8220792" cy="54359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Introducing </a:t>
            </a:r>
            <a:r>
              <a:rPr lang="en-GB" sz="6000">
                <a:latin typeface="Sony Sketch EF"/>
                <a:ea typeface="Sony Sketch EF"/>
                <a:cs typeface="Sony Sketch EF"/>
              </a:rPr>
              <a:t>...</a:t>
            </a:r>
            <a:endParaRPr lang="en-GB">
              <a:latin typeface="Lucida Sans"/>
            </a:endParaRPr>
          </a:p>
        </p:txBody>
      </p:sp>
      <p:sp>
        <p:nvSpPr>
          <p:cNvPr id="539264898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30876686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rot="0" flipH="0" flipV="0">
            <a:off x="1398807" y="2977722"/>
            <a:ext cx="9398631" cy="3301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54916771" name=""/>
          <p:cNvGrpSpPr/>
          <p:nvPr/>
        </p:nvGrpSpPr>
        <p:grpSpPr bwMode="auto">
          <a:xfrm>
            <a:off x="913914" y="1124712"/>
            <a:ext cx="10378438" cy="2852925"/>
            <a:chOff x="0" y="0"/>
            <a:chExt cx="10378438" cy="2852925"/>
          </a:xfrm>
        </p:grpSpPr>
        <p:sp>
          <p:nvSpPr>
            <p:cNvPr id="1424390861" name=""/>
            <p:cNvSpPr/>
            <p:nvPr/>
          </p:nvSpPr>
          <p:spPr bwMode="auto">
            <a:xfrm rot="0" flipH="0" flipV="0">
              <a:off x="0" y="0"/>
              <a:ext cx="10378438" cy="2852928"/>
            </a:xfrm>
            <a:prstGeom prst="roundRect">
              <a:avLst>
                <a:gd name="adj" fmla="val 13505"/>
              </a:avLst>
            </a:prstGeom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2089071249" name=""/>
            <p:cNvPicPr>
              <a:picLocks noChangeAspect="1"/>
            </p:cNvPicPr>
            <p:nvPr/>
          </p:nvPicPr>
          <p:blipFill rotWithShape="1">
            <a:blip r:embed="rId3"/>
            <a:srcRect l="0" t="0" r="0" b="23967"/>
            <a:stretch/>
          </p:blipFill>
          <p:spPr bwMode="auto">
            <a:xfrm rot="0" flipH="0" flipV="0">
              <a:off x="0" y="1641"/>
              <a:ext cx="1547973" cy="1176957"/>
            </a:xfrm>
            <a:prstGeom prst="rect">
              <a:avLst/>
            </a:prstGeom>
          </p:spPr>
        </p:pic>
        <p:sp>
          <p:nvSpPr>
            <p:cNvPr id="804587592" name=""/>
            <p:cNvSpPr txBox="1"/>
            <p:nvPr/>
          </p:nvSpPr>
          <p:spPr bwMode="auto">
            <a:xfrm rot="0" flipH="0" flipV="0">
              <a:off x="671973" y="1074075"/>
              <a:ext cx="989424" cy="488036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a:r>
                <a:rPr sz="2600">
                  <a:solidFill>
                    <a:srgbClr val="A8C4D0"/>
                  </a:solidFill>
                  <a:latin typeface="Sony Sketch EF"/>
                  <a:ea typeface="Sony Sketch EF"/>
                  <a:cs typeface="Sony Sketch EF"/>
                </a:rPr>
                <a:t>VIVyD</a:t>
              </a:r>
              <a:endParaRPr/>
            </a:p>
          </p:txBody>
        </p:sp>
      </p:grpSp>
      <p:grpSp>
        <p:nvGrpSpPr>
          <p:cNvPr id="1684111967" name=""/>
          <p:cNvGrpSpPr/>
          <p:nvPr/>
        </p:nvGrpSpPr>
        <p:grpSpPr bwMode="auto">
          <a:xfrm rot="0" flipH="0" flipV="0">
            <a:off x="3152921" y="1422126"/>
            <a:ext cx="1960983" cy="1123677"/>
            <a:chOff x="0" y="0"/>
            <a:chExt cx="1960983" cy="1123677"/>
          </a:xfrm>
        </p:grpSpPr>
        <p:sp>
          <p:nvSpPr>
            <p:cNvPr id="904451787" name=""/>
            <p:cNvSpPr txBox="1"/>
            <p:nvPr/>
          </p:nvSpPr>
          <p:spPr bwMode="auto">
            <a:xfrm rot="0" flipH="0" flipV="0">
              <a:off x="0" y="788040"/>
              <a:ext cx="1960984" cy="335637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chemeClr val="bg1"/>
                  </a:solidFill>
                </a:rPr>
                <a:t>High performance</a:t>
              </a:r>
              <a:endParaRPr sz="1600">
                <a:solidFill>
                  <a:schemeClr val="bg1"/>
                </a:solidFill>
              </a:endParaRPr>
            </a:p>
          </p:txBody>
        </p:sp>
        <p:pic>
          <p:nvPicPr>
            <p:cNvPr id="1486151812" name="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 flipH="1" flipV="0">
              <a:off x="517824" y="0"/>
              <a:ext cx="925335" cy="682229"/>
            </a:xfrm>
            <a:prstGeom prst="rect">
              <a:avLst/>
            </a:prstGeom>
          </p:spPr>
        </p:pic>
      </p:grpSp>
      <p:grpSp>
        <p:nvGrpSpPr>
          <p:cNvPr id="1849968607" name=""/>
          <p:cNvGrpSpPr/>
          <p:nvPr/>
        </p:nvGrpSpPr>
        <p:grpSpPr bwMode="auto">
          <a:xfrm rot="0" flipH="0" flipV="0">
            <a:off x="5344498" y="1370322"/>
            <a:ext cx="1436917" cy="1175482"/>
            <a:chOff x="0" y="0"/>
            <a:chExt cx="1436916" cy="1175481"/>
          </a:xfrm>
        </p:grpSpPr>
        <p:sp>
          <p:nvSpPr>
            <p:cNvPr id="870661515" name=""/>
            <p:cNvSpPr txBox="1"/>
            <p:nvPr/>
          </p:nvSpPr>
          <p:spPr bwMode="auto">
            <a:xfrm rot="0" flipH="0" flipV="0">
              <a:off x="0" y="839844"/>
              <a:ext cx="1436917" cy="335637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chemeClr val="bg1"/>
                  </a:solidFill>
                </a:rPr>
                <a:t>Documented</a:t>
              </a:r>
              <a:endParaRPr>
                <a:solidFill>
                  <a:schemeClr val="bg1"/>
                </a:solidFill>
              </a:endParaRPr>
            </a:p>
          </p:txBody>
        </p:sp>
        <p:pic>
          <p:nvPicPr>
            <p:cNvPr id="625292727" name="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 flipH="0" flipV="0">
              <a:off x="400554" y="0"/>
              <a:ext cx="635805" cy="756333"/>
            </a:xfrm>
            <a:prstGeom prst="rect">
              <a:avLst/>
            </a:prstGeom>
          </p:spPr>
        </p:pic>
      </p:grpSp>
      <p:grpSp>
        <p:nvGrpSpPr>
          <p:cNvPr id="863650474" name=""/>
          <p:cNvGrpSpPr/>
          <p:nvPr/>
        </p:nvGrpSpPr>
        <p:grpSpPr bwMode="auto">
          <a:xfrm rot="0" flipH="0" flipV="0">
            <a:off x="7012005" y="1364985"/>
            <a:ext cx="2234331" cy="1180822"/>
            <a:chOff x="0" y="0"/>
            <a:chExt cx="2234331" cy="1180821"/>
          </a:xfrm>
        </p:grpSpPr>
        <p:sp>
          <p:nvSpPr>
            <p:cNvPr id="1787656646" name=""/>
            <p:cNvSpPr txBox="1"/>
            <p:nvPr/>
          </p:nvSpPr>
          <p:spPr bwMode="auto">
            <a:xfrm rot="0" flipH="0" flipV="0">
              <a:off x="0" y="845182"/>
              <a:ext cx="2234331" cy="335637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chemeClr val="bg1"/>
                  </a:solidFill>
                </a:rPr>
                <a:t>Community</a:t>
              </a:r>
              <a:r>
                <a:rPr sz="1600">
                  <a:solidFill>
                    <a:schemeClr val="bg1"/>
                  </a:solidFill>
                </a:rPr>
                <a:t>-powered</a:t>
              </a:r>
              <a:endParaRPr sz="1600">
                <a:solidFill>
                  <a:schemeClr val="bg1"/>
                </a:solidFill>
              </a:endParaRPr>
            </a:p>
          </p:txBody>
        </p:sp>
        <p:pic>
          <p:nvPicPr>
            <p:cNvPr id="1361183772" name="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 flipH="0" flipV="0">
              <a:off x="574571" y="0"/>
              <a:ext cx="1085184" cy="767016"/>
            </a:xfrm>
            <a:prstGeom prst="rect">
              <a:avLst/>
            </a:prstGeom>
          </p:spPr>
        </p:pic>
      </p:grpSp>
      <p:grpSp>
        <p:nvGrpSpPr>
          <p:cNvPr id="419761074" name=""/>
          <p:cNvGrpSpPr/>
          <p:nvPr/>
        </p:nvGrpSpPr>
        <p:grpSpPr bwMode="auto">
          <a:xfrm rot="0" flipH="0" flipV="0">
            <a:off x="9476929" y="1404126"/>
            <a:ext cx="1542682" cy="1141679"/>
            <a:chOff x="0" y="0"/>
            <a:chExt cx="1542681" cy="1141678"/>
          </a:xfrm>
        </p:grpSpPr>
        <p:sp>
          <p:nvSpPr>
            <p:cNvPr id="2003184410" name=""/>
            <p:cNvSpPr txBox="1"/>
            <p:nvPr/>
          </p:nvSpPr>
          <p:spPr bwMode="auto">
            <a:xfrm rot="0" flipH="0" flipV="0">
              <a:off x="0" y="806040"/>
              <a:ext cx="1542682" cy="335637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chemeClr val="bg1"/>
                  </a:solidFill>
                </a:rPr>
                <a:t>Peer-reviewed</a:t>
              </a:r>
              <a:endParaRPr sz="1600">
                <a:solidFill>
                  <a:schemeClr val="bg1"/>
                </a:solidFill>
              </a:endParaRPr>
            </a:p>
          </p:txBody>
        </p:sp>
        <p:pic>
          <p:nvPicPr>
            <p:cNvPr id="1339461473" name="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 flipH="0" flipV="0">
              <a:off x="393174" y="0"/>
              <a:ext cx="756333" cy="756333"/>
            </a:xfrm>
            <a:prstGeom prst="rect">
              <a:avLst/>
            </a:prstGeom>
          </p:spPr>
        </p:pic>
      </p:grpSp>
      <p:sp>
        <p:nvSpPr>
          <p:cNvPr id="1160748322" name=""/>
          <p:cNvSpPr/>
          <p:nvPr/>
        </p:nvSpPr>
        <p:spPr bwMode="auto">
          <a:xfrm rot="0" flipH="0" flipV="0">
            <a:off x="905256" y="2717622"/>
            <a:ext cx="10396726" cy="3822188"/>
          </a:xfrm>
          <a:prstGeom prst="flowChartAlternateProcess">
            <a:avLst/>
          </a:prstGeom>
          <a:solidFill>
            <a:srgbClr val="EEF3F6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78641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316B5A5-4899-8D27-68CC-37016F40FAC7}" type="slidenum">
              <a:rPr lang="en-GB"/>
              <a:t/>
            </a:fld>
            <a:endParaRPr lang="en-GB"/>
          </a:p>
        </p:txBody>
      </p:sp>
      <p:sp>
        <p:nvSpPr>
          <p:cNvPr id="1816964335" name="Titre 2"/>
          <p:cNvSpPr>
            <a:spLocks noGrp="1"/>
          </p:cNvSpPr>
          <p:nvPr>
            <p:ph type="title"/>
          </p:nvPr>
        </p:nvSpPr>
        <p:spPr bwMode="auto">
          <a:xfrm flipH="0" flipV="0">
            <a:off x="116901" y="150537"/>
            <a:ext cx="8220791" cy="543591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Introducing </a:t>
            </a:r>
            <a:r>
              <a:rPr lang="en-GB" sz="6000">
                <a:latin typeface="Sony Sketch EF"/>
                <a:ea typeface="Sony Sketch EF"/>
                <a:cs typeface="Sony Sketch EF"/>
              </a:rPr>
              <a:t>VIVyD</a:t>
            </a:r>
            <a:endParaRPr lang="en-GB">
              <a:latin typeface="Lucida Sans"/>
            </a:endParaRPr>
          </a:p>
        </p:txBody>
      </p:sp>
      <p:sp>
        <p:nvSpPr>
          <p:cNvPr id="1770454206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972696341" name=""/>
          <p:cNvPicPr>
            <a:picLocks noChangeAspect="1"/>
          </p:cNvPicPr>
          <p:nvPr/>
        </p:nvPicPr>
        <p:blipFill rotWithShape="1">
          <a:blip r:embed="rId8"/>
          <a:stretch/>
        </p:blipFill>
        <p:spPr bwMode="auto">
          <a:xfrm rot="0" flipH="0" flipV="0">
            <a:off x="1398807" y="2977722"/>
            <a:ext cx="9398630" cy="3301996"/>
          </a:xfrm>
          <a:prstGeom prst="rect">
            <a:avLst/>
          </a:prstGeom>
        </p:spPr>
      </p:pic>
      <p:grpSp>
        <p:nvGrpSpPr>
          <p:cNvPr id="55661469" name=""/>
          <p:cNvGrpSpPr/>
          <p:nvPr/>
        </p:nvGrpSpPr>
        <p:grpSpPr bwMode="auto">
          <a:xfrm>
            <a:off x="905253" y="2545803"/>
            <a:ext cx="10396725" cy="3994005"/>
            <a:chOff x="0" y="0"/>
            <a:chExt cx="10396725" cy="3994005"/>
          </a:xfrm>
        </p:grpSpPr>
        <p:sp>
          <p:nvSpPr>
            <p:cNvPr id="281106005" name=""/>
            <p:cNvSpPr/>
            <p:nvPr/>
          </p:nvSpPr>
          <p:spPr bwMode="auto">
            <a:xfrm rot="0" flipH="0" flipV="0">
              <a:off x="0" y="171815"/>
              <a:ext cx="10396725" cy="3822187"/>
            </a:xfrm>
            <a:prstGeom prst="flowChartAlternateProcess">
              <a:avLst/>
            </a:prstGeom>
            <a:solidFill>
              <a:srgbClr val="EEF3F6">
                <a:alpha val="84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grpSp>
          <p:nvGrpSpPr>
            <p:cNvPr id="1764780472" name=""/>
            <p:cNvGrpSpPr/>
            <p:nvPr/>
          </p:nvGrpSpPr>
          <p:grpSpPr bwMode="auto">
            <a:xfrm>
              <a:off x="2894005" y="0"/>
              <a:ext cx="4608708" cy="3907526"/>
              <a:chOff x="0" y="0"/>
              <a:chExt cx="4608708" cy="3907526"/>
            </a:xfrm>
          </p:grpSpPr>
          <p:sp>
            <p:nvSpPr>
              <p:cNvPr id="1879944625" name=""/>
              <p:cNvSpPr txBox="1"/>
              <p:nvPr/>
            </p:nvSpPr>
            <p:spPr bwMode="auto">
              <a:xfrm rot="0" flipH="0" flipV="0">
                <a:off x="0" y="3664850"/>
                <a:ext cx="4608708" cy="242676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 marL="0" marR="0" lvl="0" indent="0" algn="l" defTabSz="457200" rtl="0">
                  <a:lnSpc>
                    <a:spcPct val="90000"/>
                  </a:lnSpc>
                  <a:spcBef>
                    <a:spcPts val="416"/>
                  </a:spcBef>
                  <a:spcAft>
                    <a:spcPts val="0"/>
                  </a:spcAft>
                  <a:buSzTx/>
                  <a:buFont typeface="Arial"/>
                  <a:buNone/>
                  <a:defRPr lang="en-US" sz="1950" b="0" i="0" u="none" strike="noStrike" cap="none" spc="0">
                    <a:solidFill>
                      <a:srgbClr val="8C8B82"/>
                    </a:solidFill>
                    <a:latin typeface="Source Sans Pro"/>
                    <a:ea typeface="Source Sans Pro"/>
                    <a:cs typeface="Source Sans Pro"/>
                  </a:defRPr>
                </a:pPr>
                <a:r>
                  <a:rPr lang="en-GB" sz="1100" b="0" i="0" u="sng" strike="noStrike" cap="none" spc="0">
                    <a:solidFill>
                      <a:srgbClr val="747474"/>
                    </a:solidFill>
                    <a:latin typeface="Lucida Sans"/>
                    <a:ea typeface="Lucida Sans"/>
                    <a:cs typeface="Lucida Sans"/>
                    <a:hlinkClick r:id="rId9" tooltip=""/>
                  </a:rPr>
                  <a:t>https://gitlab.uliege.be/structural-and-stochastic-dynamics/vivyd</a:t>
                </a:r>
                <a:endParaRPr lang="en-GB" sz="1000"/>
              </a:p>
            </p:txBody>
          </p:sp>
          <p:grpSp>
            <p:nvGrpSpPr>
              <p:cNvPr id="86049645" name=""/>
              <p:cNvGrpSpPr/>
              <p:nvPr/>
            </p:nvGrpSpPr>
            <p:grpSpPr bwMode="auto">
              <a:xfrm>
                <a:off x="367807" y="0"/>
                <a:ext cx="3857851" cy="3857851"/>
                <a:chOff x="0" y="0"/>
                <a:chExt cx="3857851" cy="3857851"/>
              </a:xfrm>
            </p:grpSpPr>
            <p:pic>
              <p:nvPicPr>
                <p:cNvPr id="197252651" name=""/>
                <p:cNvPicPr>
                  <a:picLocks noChangeAspect="1"/>
                </p:cNvPicPr>
                <p:nvPr/>
              </p:nvPicPr>
              <p:blipFill rotWithShape="1">
                <a:blip r:embed="rId10"/>
                <a:srcRect l="23129" t="24280" r="22484" b="23964"/>
                <a:stretch/>
              </p:blipFill>
              <p:spPr bwMode="auto">
                <a:xfrm flipH="0" flipV="0">
                  <a:off x="1551496" y="1562508"/>
                  <a:ext cx="770094" cy="732830"/>
                </a:xfrm>
                <a:prstGeom prst="rect">
                  <a:avLst/>
                </a:prstGeom>
              </p:spPr>
            </p:pic>
            <p:pic>
              <p:nvPicPr>
                <p:cNvPr id="1260905383" name=""/>
                <p:cNvPicPr>
                  <a:picLocks noChangeAspect="1"/>
                </p:cNvPicPr>
                <p:nvPr/>
              </p:nvPicPr>
              <p:blipFill rotWithShape="1">
                <a:blip r:embed="rId11"/>
              </p:blipFill>
              <p:spPr bwMode="auto">
                <a:xfrm flipH="0" flipV="0">
                  <a:off x="0" y="0"/>
                  <a:ext cx="3857851" cy="3857851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11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6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65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76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1970144" name="ZoneTexte 12"/>
          <p:cNvSpPr txBox="1"/>
          <p:nvPr/>
        </p:nvSpPr>
        <p:spPr bwMode="auto">
          <a:xfrm>
            <a:off x="8226619" y="6360322"/>
            <a:ext cx="3744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 algn="r">
              <a:tabLst>
                <a:tab pos="1524000" algn="l"/>
              </a:tabLst>
              <a:defRPr/>
            </a:pPr>
            <a:r>
              <a:rPr lang="fr-FR" sz="2000">
                <a:solidFill>
                  <a:schemeClr val="accent1"/>
                </a:solidFill>
                <a:latin typeface="Lucida Sans"/>
              </a:rPr>
              <a:t>Tom BERTRAND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sp>
        <p:nvSpPr>
          <p:cNvPr id="1921920915" name="ZoneTexte 8"/>
          <p:cNvSpPr txBox="1"/>
          <p:nvPr/>
        </p:nvSpPr>
        <p:spPr bwMode="auto">
          <a:xfrm>
            <a:off x="2073145" y="3038482"/>
            <a:ext cx="9026357" cy="1432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Thank you for your attention!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 algn="ctr">
              <a:tabLst>
                <a:tab pos="1788795" algn="l"/>
              </a:tabLst>
              <a:defRPr/>
            </a:pPr>
            <a:endParaRPr lang="en-US" sz="24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 algn="ctr">
              <a:tabLst>
                <a:tab pos="1788795" algn="l"/>
              </a:tabLst>
              <a:defRPr/>
            </a:pPr>
            <a:r>
              <a:rPr lang="en-US" sz="2800" b="1">
                <a:solidFill>
                  <a:schemeClr val="accent1"/>
                </a:solidFill>
                <a:latin typeface="Lucida Sans"/>
                <a:cs typeface="Times New Roman"/>
              </a:rPr>
              <a:t>Any questions?</a:t>
            </a:r>
            <a:endParaRPr lang="en-US" sz="2800" b="1">
              <a:solidFill>
                <a:schemeClr val="accent1"/>
              </a:solidFill>
              <a:latin typeface="Lucida Sans"/>
              <a:cs typeface="Times New Roman"/>
            </a:endParaRPr>
          </a:p>
        </p:txBody>
      </p:sp>
      <p:grpSp>
        <p:nvGrpSpPr>
          <p:cNvPr id="1332550644" name=""/>
          <p:cNvGrpSpPr/>
          <p:nvPr/>
        </p:nvGrpSpPr>
        <p:grpSpPr bwMode="auto">
          <a:xfrm>
            <a:off x="10927506" y="376999"/>
            <a:ext cx="1289593" cy="5616456"/>
            <a:chOff x="0" y="0"/>
            <a:chExt cx="1289593" cy="5616456"/>
          </a:xfrm>
        </p:grpSpPr>
        <p:sp>
          <p:nvSpPr>
            <p:cNvPr id="1840905734" name=""/>
            <p:cNvSpPr/>
            <p:nvPr/>
          </p:nvSpPr>
          <p:spPr bwMode="auto">
            <a:xfrm rot="0" flipH="0" flipV="0">
              <a:off x="484416" y="4868466"/>
              <a:ext cx="795651" cy="738463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grpSp>
          <p:nvGrpSpPr>
            <p:cNvPr id="321068373" name=""/>
            <p:cNvGrpSpPr/>
            <p:nvPr/>
          </p:nvGrpSpPr>
          <p:grpSpPr bwMode="auto">
            <a:xfrm>
              <a:off x="0" y="0"/>
              <a:ext cx="1289593" cy="5616456"/>
              <a:chOff x="0" y="0"/>
              <a:chExt cx="1289593" cy="5616456"/>
            </a:xfrm>
          </p:grpSpPr>
          <p:grpSp>
            <p:nvGrpSpPr>
              <p:cNvPr id="1396728705" name=""/>
              <p:cNvGrpSpPr/>
              <p:nvPr/>
            </p:nvGrpSpPr>
            <p:grpSpPr bwMode="auto">
              <a:xfrm>
                <a:off x="0" y="0"/>
                <a:ext cx="1289593" cy="5616456"/>
                <a:chOff x="0" y="0"/>
                <a:chExt cx="1289593" cy="5616456"/>
              </a:xfrm>
            </p:grpSpPr>
            <p:sp>
              <p:nvSpPr>
                <p:cNvPr id="1235410543" name=""/>
                <p:cNvSpPr/>
                <p:nvPr/>
              </p:nvSpPr>
              <p:spPr bwMode="auto">
                <a:xfrm rot="0" flipH="0" flipV="0">
                  <a:off x="26816" y="0"/>
                  <a:ext cx="1262776" cy="5616456"/>
                </a:xfrm>
                <a:prstGeom prst="roundRect">
                  <a:avLst>
                    <a:gd name="adj" fmla="val 13505"/>
                  </a:avLst>
                </a:prstGeom>
                <a:ln w="19050" cap="flat" cmpd="sng" algn="ctr">
                  <a:noFill/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  <p:pic>
              <p:nvPicPr>
                <p:cNvPr id="1927833955" name="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0" t="0" r="0" b="23967"/>
                <a:stretch/>
              </p:blipFill>
              <p:spPr bwMode="auto">
                <a:xfrm rot="0" flipH="0" flipV="0">
                  <a:off x="26816" y="1341"/>
                  <a:ext cx="1241610" cy="944024"/>
                </a:xfrm>
                <a:prstGeom prst="rect">
                  <a:avLst/>
                </a:prstGeom>
              </p:spPr>
            </p:pic>
            <p:sp>
              <p:nvSpPr>
                <p:cNvPr id="1613971972" name=""/>
                <p:cNvSpPr txBox="1"/>
                <p:nvPr/>
              </p:nvSpPr>
              <p:spPr bwMode="auto">
                <a:xfrm rot="0" flipH="0" flipV="0">
                  <a:off x="0" y="876190"/>
                  <a:ext cx="809653" cy="396599"/>
                </a:xfrm>
                <a:prstGeom prst="rect">
                  <a:avLst/>
                </a:prstGeom>
                <a:noFill/>
              </p:spPr>
              <p:txBody>
                <a:bodyPr vertOverflow="overflow" horzOverflow="overflow" vert="horz" wrap="square" lIns="91440" tIns="45720" rIns="91440" bIns="45720" numCol="1" spcCol="0" rtlCol="0" fromWordArt="0" anchor="t" anchorCtr="0" forceAA="0" upright="0" compatLnSpc="0">
                  <a:spAutoFit/>
                </a:bodyPr>
                <a:p>
                  <a:pPr>
                    <a:defRPr/>
                  </a:pPr>
                  <a:r>
                    <a:rPr sz="2000">
                      <a:solidFill>
                        <a:srgbClr val="A8C4D0"/>
                      </a:solidFill>
                      <a:latin typeface="Sony Sketch EF"/>
                      <a:ea typeface="Sony Sketch EF"/>
                      <a:cs typeface="Sony Sketch EF"/>
                    </a:rPr>
                    <a:t>VIVyD</a:t>
                  </a:r>
                  <a:endParaRPr sz="1100"/>
                </a:p>
              </p:txBody>
            </p:sp>
          </p:grpSp>
          <p:grpSp>
            <p:nvGrpSpPr>
              <p:cNvPr id="2079226019" name=""/>
              <p:cNvGrpSpPr/>
              <p:nvPr/>
            </p:nvGrpSpPr>
            <p:grpSpPr bwMode="auto">
              <a:xfrm>
                <a:off x="202143" y="1574429"/>
                <a:ext cx="885304" cy="3785668"/>
                <a:chOff x="0" y="0"/>
                <a:chExt cx="885304" cy="3785668"/>
              </a:xfrm>
            </p:grpSpPr>
            <p:pic>
              <p:nvPicPr>
                <p:cNvPr id="2003057476" name=""/>
                <p:cNvPicPr>
                  <a:picLocks noChangeAspect="1"/>
                </p:cNvPicPr>
                <p:nvPr/>
              </p:nvPicPr>
              <p:blipFill rotWithShape="1">
                <a:blip r:embed="rId4"/>
                <a:stretch/>
              </p:blipFill>
              <p:spPr bwMode="auto">
                <a:xfrm rot="0" flipH="1" flipV="0">
                  <a:off x="17371" y="0"/>
                  <a:ext cx="850561" cy="611497"/>
                </a:xfrm>
                <a:prstGeom prst="rect">
                  <a:avLst/>
                </a:prstGeom>
                <a:ln w="12700">
                  <a:noFill/>
                  <a:prstDash val="solid"/>
                </a:ln>
              </p:spPr>
            </p:pic>
            <p:pic>
              <p:nvPicPr>
                <p:cNvPr id="2027639612" name=""/>
                <p:cNvPicPr>
                  <a:picLocks noChangeAspect="1"/>
                </p:cNvPicPr>
                <p:nvPr/>
              </p:nvPicPr>
              <p:blipFill rotWithShape="1">
                <a:blip r:embed="rId5"/>
                <a:stretch/>
              </p:blipFill>
              <p:spPr bwMode="auto">
                <a:xfrm rot="0" flipH="0" flipV="0">
                  <a:off x="124749" y="956751"/>
                  <a:ext cx="635805" cy="756333"/>
                </a:xfrm>
                <a:prstGeom prst="rect">
                  <a:avLst/>
                </a:prstGeom>
                <a:ln w="12700">
                  <a:noFill/>
                  <a:prstDash val="solid"/>
                </a:ln>
              </p:spPr>
            </p:pic>
            <p:pic>
              <p:nvPicPr>
                <p:cNvPr id="267658207" name=""/>
                <p:cNvPicPr>
                  <a:picLocks noChangeAspect="1"/>
                </p:cNvPicPr>
                <p:nvPr/>
              </p:nvPicPr>
              <p:blipFill rotWithShape="1">
                <a:blip r:embed="rId6"/>
                <a:stretch/>
              </p:blipFill>
              <p:spPr bwMode="auto">
                <a:xfrm rot="0" flipH="0" flipV="0">
                  <a:off x="0" y="2058340"/>
                  <a:ext cx="885304" cy="625738"/>
                </a:xfrm>
                <a:prstGeom prst="rect">
                  <a:avLst/>
                </a:prstGeom>
                <a:ln w="12700">
                  <a:noFill/>
                  <a:prstDash val="solid"/>
                </a:ln>
              </p:spPr>
            </p:pic>
            <p:pic>
              <p:nvPicPr>
                <p:cNvPr id="1826864812" name=""/>
                <p:cNvPicPr>
                  <a:picLocks noChangeAspect="1"/>
                </p:cNvPicPr>
                <p:nvPr/>
              </p:nvPicPr>
              <p:blipFill rotWithShape="1">
                <a:blip r:embed="rId7"/>
                <a:stretch/>
              </p:blipFill>
              <p:spPr bwMode="auto">
                <a:xfrm rot="0" flipH="0" flipV="0">
                  <a:off x="64485" y="3029334"/>
                  <a:ext cx="756333" cy="756333"/>
                </a:xfrm>
                <a:prstGeom prst="rect">
                  <a:avLst/>
                </a:prstGeom>
                <a:ln w="12700">
                  <a:noFill/>
                  <a:prstDash val="solid"/>
                </a:ln>
              </p:spPr>
            </p:pic>
          </p:grpSp>
        </p:grpSp>
      </p:grpSp>
      <p:pic>
        <p:nvPicPr>
          <p:cNvPr id="302255329" name="Graphique 11"/>
          <p:cNvPicPr>
            <a:picLocks noChangeAspect="1"/>
          </p:cNvPicPr>
          <p:nvPr/>
        </p:nvPicPr>
        <p:blipFill rotWithShape="1">
          <a:blip r:embed="rId8"/>
          <a:stretch/>
        </p:blipFill>
        <p:spPr bwMode="auto">
          <a:xfrm flipH="0" flipV="0">
            <a:off x="241218" y="5115904"/>
            <a:ext cx="2427427" cy="1051884"/>
          </a:xfrm>
          <a:prstGeom prst="rect">
            <a:avLst/>
          </a:prstGeom>
        </p:spPr>
      </p:pic>
      <p:sp>
        <p:nvSpPr>
          <p:cNvPr id="796940940" name="ZoneTexte 13"/>
          <p:cNvSpPr txBox="1"/>
          <p:nvPr/>
        </p:nvSpPr>
        <p:spPr bwMode="auto">
          <a:xfrm>
            <a:off x="191341" y="6363832"/>
            <a:ext cx="5862884" cy="39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>
              <a:defRPr/>
            </a:pPr>
            <a:r>
              <a:rPr lang="fr-BE" sz="2000">
                <a:solidFill>
                  <a:schemeClr val="accent1"/>
                </a:solidFill>
                <a:latin typeface="Lucida Sans"/>
              </a:rPr>
              <a:t>28</a:t>
            </a:r>
            <a:r>
              <a:rPr lang="fr-BE" sz="2000" baseline="30000">
                <a:solidFill>
                  <a:schemeClr val="accent1"/>
                </a:solidFill>
                <a:latin typeface="Lucida Sans"/>
              </a:rPr>
              <a:t>th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May 2026 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– WoVIVE </a:t>
            </a:r>
            <a:r>
              <a:rPr lang="en-GB" sz="2000" b="0" i="0" u="none" strike="noStrike" cap="none" spc="0">
                <a:solidFill>
                  <a:schemeClr val="accent1"/>
                </a:solidFill>
                <a:latin typeface="Lucida Sans"/>
                <a:ea typeface="Lucida Sans"/>
                <a:cs typeface="Lucida Sans"/>
              </a:rPr>
              <a:t>in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Liège, Belgium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pic>
        <p:nvPicPr>
          <p:cNvPr id="1476842669" name=""/>
          <p:cNvPicPr>
            <a:picLocks noChangeAspect="1"/>
          </p:cNvPicPr>
          <p:nvPr/>
        </p:nvPicPr>
        <p:blipFill rotWithShape="1">
          <a:blip r:embed="rId9"/>
          <a:stretch/>
        </p:blipFill>
        <p:spPr bwMode="auto">
          <a:xfrm flipH="0" flipV="0">
            <a:off x="3114504" y="5115904"/>
            <a:ext cx="1658884" cy="1051884"/>
          </a:xfrm>
          <a:prstGeom prst="rect">
            <a:avLst/>
          </a:prstGeom>
        </p:spPr>
      </p:pic>
      <p:pic>
        <p:nvPicPr>
          <p:cNvPr id="37155454" name=""/>
          <p:cNvPicPr>
            <a:picLocks noChangeAspect="1"/>
          </p:cNvPicPr>
          <p:nvPr/>
        </p:nvPicPr>
        <p:blipFill rotWithShape="1">
          <a:blip r:embed="rId10"/>
          <a:srcRect l="0" t="0" r="0" b="17775"/>
          <a:stretch/>
        </p:blipFill>
        <p:spPr bwMode="auto">
          <a:xfrm flipH="0" flipV="0">
            <a:off x="5136300" y="5108451"/>
            <a:ext cx="1370248" cy="1126683"/>
          </a:xfrm>
          <a:prstGeom prst="rect">
            <a:avLst/>
          </a:prstGeom>
        </p:spPr>
      </p:pic>
      <p:grpSp>
        <p:nvGrpSpPr>
          <p:cNvPr id="1972772458" name=""/>
          <p:cNvGrpSpPr/>
          <p:nvPr/>
        </p:nvGrpSpPr>
        <p:grpSpPr bwMode="auto">
          <a:xfrm flipH="0" flipV="0">
            <a:off x="7534500" y="112416"/>
            <a:ext cx="2681583" cy="2681583"/>
            <a:chOff x="0" y="0"/>
            <a:chExt cx="2681583" cy="2681583"/>
          </a:xfrm>
        </p:grpSpPr>
        <p:pic>
          <p:nvPicPr>
            <p:cNvPr id="1498900342" name=""/>
            <p:cNvPicPr>
              <a:picLocks noChangeAspect="1"/>
            </p:cNvPicPr>
            <p:nvPr/>
          </p:nvPicPr>
          <p:blipFill rotWithShape="1">
            <a:blip r:embed="rId11"/>
          </p:blipFill>
          <p:spPr bwMode="auto">
            <a:xfrm flipH="0" flipV="0">
              <a:off x="0" y="0"/>
              <a:ext cx="2681583" cy="2681583"/>
            </a:xfrm>
            <a:prstGeom prst="rect">
              <a:avLst/>
            </a:prstGeom>
          </p:spPr>
        </p:pic>
        <p:pic>
          <p:nvPicPr>
            <p:cNvPr id="1219348290" name=""/>
            <p:cNvPicPr>
              <a:picLocks noChangeAspect="1"/>
            </p:cNvPicPr>
            <p:nvPr/>
          </p:nvPicPr>
          <p:blipFill rotWithShape="1">
            <a:blip r:embed="rId12"/>
            <a:srcRect l="23129" t="24280" r="22484" b="23964"/>
            <a:stretch/>
          </p:blipFill>
          <p:spPr bwMode="auto">
            <a:xfrm rot="0" flipH="0" flipV="0">
              <a:off x="1073146" y="1086096"/>
              <a:ext cx="535290" cy="50938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75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ersonnalisé 1">
      <a:majorFont>
        <a:latin typeface="Lucida Sans"/>
        <a:ea typeface="Arial"/>
        <a:cs typeface="Arial"/>
      </a:majorFont>
      <a:minorFont>
        <a:latin typeface="Lucida San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Arial"/>
        <a:cs typeface="Arial"/>
      </a:majorFont>
      <a:minorFont>
        <a:latin typeface="Apto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>
  <Template>FRIA_template</Template>
  <TotalTime>0</TotalTime>
  <Words>0</Words>
  <Application>ONLYOFFICE/9.3.1.8</Application>
  <PresentationFormat>On-screen Show (4:3)</PresentationFormat>
  <Paragraphs>0</Paragraphs>
  <Slides>6</Slides>
  <Notes>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Theme 1</vt:lpstr>
      <vt:lpstr>Slide 1</vt:lpstr>
      <vt:lpstr>Slide 2</vt:lpstr>
      <vt:lpstr>Slide 3</vt:lpstr>
      <vt:lpstr>Slide 4</vt:lpstr>
      <vt:lpstr>Slide 5</vt:lpstr>
      <vt:lpstr>Slide 6</vt:lpstr>
    </vt:vector>
  </TitlesOfParts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Bertrand Tom</dc:creator>
  <cp:lastModifiedBy/>
  <cp:revision>21</cp:revision>
  <dcterms:created xsi:type="dcterms:W3CDTF">2026-05-18T14:09:29Z</dcterms:created>
  <dcterms:modified xsi:type="dcterms:W3CDTF">2026-05-27T14:26:26Z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1033-11.1.0.11723</vt:lpwstr>
  </property>
</Properties>
</file>