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</p:sldIdLst>
  <p:sldSz cx="1219199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9692640" y="548640"/>
            <a:ext cx="1920240" cy="1920240"/>
          </a:xfrm>
          <a:prstGeom prst="ellipse">
            <a:avLst/>
          </a:prstGeom>
          <a:solidFill>
            <a:srgbClr val="43A8B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10561320" y="2057400"/>
            <a:ext cx="1005840" cy="1005840"/>
          </a:xfrm>
          <a:prstGeom prst="ellipse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8961120" y="4297680"/>
            <a:ext cx="1417320" cy="1417320"/>
          </a:xfrm>
          <a:prstGeom prst="ellipse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234440"/>
            <a:ext cx="8595360" cy="1645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800" b="1">
                <a:solidFill>
                  <a:srgbClr val="FFFFFF"/>
                </a:solidFill>
              </a:defRPr>
            </a:pPr>
            <a:r>
              <a:t>BSG-IDE: The Complete Beginner Tutorial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9808" y="3063240"/>
            <a:ext cx="8046720" cy="10058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>
                <a:solidFill>
                  <a:srgbClr val="CDDCEB"/>
                </a:solidFill>
              </a:defRPr>
            </a:pPr>
            <a:r>
              <a:t>Create professional scientific presentations without needing to be a programmer</a:t>
            </a:r>
            <a:br/>
            <a:br/>
            <a:r>
              <a:t>Worked example: “Photosynthesis — from sunlight to sugar”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9808" y="4892040"/>
            <a:ext cx="713232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b="1">
                <a:solidFill>
                  <a:srgbClr val="43A8BE"/>
                </a:solidFill>
              </a:defRPr>
            </a:pPr>
            <a:r>
              <a:t>A hands-on journey: first slide → polished scientific presentation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4 — build a concept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WORKED EXAMPLE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10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Photosynthesis converts light energy into chemical energy stored in organic molecules.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Plants use carbon dioxide and water as raw materials.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Oxygen is released as a by-product of the light-dependent reactions.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The process is closely linked to chloroplast structure.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94360" y="4572000"/>
            <a:ext cx="214884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E287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85800" y="4773168"/>
            <a:ext cx="196596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Sunlight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2743200" y="5047488"/>
            <a:ext cx="384048" cy="0"/>
          </a:xfrm>
          <a:prstGeom prst="line">
            <a:avLst/>
          </a:prstGeom>
          <a:ln w="25400">
            <a:solidFill>
              <a:srgbClr val="E2873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3127248" y="4572000"/>
            <a:ext cx="214884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E287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218688" y="4773168"/>
            <a:ext cx="196596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Chloroplast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5276088" y="5047488"/>
            <a:ext cx="384048" cy="0"/>
          </a:xfrm>
          <a:prstGeom prst="line">
            <a:avLst/>
          </a:prstGeom>
          <a:ln w="25400">
            <a:solidFill>
              <a:srgbClr val="E2873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5660136" y="4572000"/>
            <a:ext cx="214884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E287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751575" y="4773168"/>
            <a:ext cx="196596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Chemical</a:t>
            </a:r>
            <a:br/>
            <a:r>
              <a:t>energy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7808975" y="5047488"/>
            <a:ext cx="384048" cy="0"/>
          </a:xfrm>
          <a:prstGeom prst="line">
            <a:avLst/>
          </a:prstGeom>
          <a:ln w="25400">
            <a:solidFill>
              <a:srgbClr val="E2873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8193023" y="4572000"/>
            <a:ext cx="214884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E287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284463" y="4773168"/>
            <a:ext cx="196596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Glucose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5 — use images intelligently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MEDIA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11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BSG-IDE can work with ordinary image files as well as presentation media.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Keep source images in a media directory rather than scattering files through the project root.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Prefer high-quality scientific photographs, diagrams and plots that directly support the slide.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Use captions or small source acknowledgements where appropriate.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22960" y="4206240"/>
            <a:ext cx="3291840" cy="137160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822960" y="4206240"/>
            <a:ext cx="73152" cy="137160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24128" y="4343400"/>
            <a:ext cx="29260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 b="1">
                <a:solidFill>
                  <a:srgbClr val="182740"/>
                </a:solidFill>
              </a:defRPr>
            </a:pPr>
            <a:r>
              <a:t>Good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24128" y="4818888"/>
            <a:ext cx="2926080" cy="6217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2D343C"/>
                </a:solidFill>
              </a:defRPr>
            </a:pPr>
            <a:r>
              <a:t>One image answers the question on the slide.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434840" y="4206240"/>
            <a:ext cx="3291840" cy="137160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4434840" y="4206240"/>
            <a:ext cx="73152" cy="137160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636007" y="4343400"/>
            <a:ext cx="29260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 b="1">
                <a:solidFill>
                  <a:srgbClr val="182740"/>
                </a:solidFill>
              </a:defRPr>
            </a:pPr>
            <a:r>
              <a:t>Better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36007" y="4818888"/>
            <a:ext cx="2926080" cy="6217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2D343C"/>
                </a:solidFill>
              </a:defRPr>
            </a:pPr>
            <a:r>
              <a:t>Image + annotation explains why it matters.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046720" y="4206240"/>
            <a:ext cx="3291840" cy="137160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8046720" y="4206240"/>
            <a:ext cx="73152" cy="1371600"/>
          </a:xfrm>
          <a:prstGeom prst="rect">
            <a:avLst/>
          </a:prstGeom>
          <a:solidFill>
            <a:srgbClr val="6F52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247888" y="4343400"/>
            <a:ext cx="29260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 b="1">
                <a:solidFill>
                  <a:srgbClr val="182740"/>
                </a:solidFill>
              </a:defRPr>
            </a:pPr>
            <a:r>
              <a:t>Best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47888" y="4818888"/>
            <a:ext cx="2926080" cy="6217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2D343C"/>
                </a:solidFill>
              </a:defRPr>
            </a:pPr>
            <a:r>
              <a:t>Visual + concise explanation + source.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6 — discover commands instead of memorizing them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LATENT CAPABILITIES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12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The command/help system exposes available BSG commands, their purpose and examples.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You can discover commands for media, layout, typography and presentation control.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Auto-fill/help features reduce the need to remember exact syntax.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This creates a gradual path from “GUI user” to “power user”.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77240" y="4160520"/>
            <a:ext cx="10607040" cy="1188720"/>
          </a:xfrm>
          <a:prstGeom prst="roundRect">
            <a:avLst/>
          </a:prstGeom>
          <a:solidFill>
            <a:srgbClr val="1F25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05840" y="4343400"/>
            <a:ext cx="1014984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E1EBF5"/>
                </a:solidFill>
                <a:latin typeface="DejaVu Sans Mono"/>
              </a:defRPr>
            </a:pPr>
            <a:r>
              <a:t>\PPTXImage[ x=0.10\paperwidth, y=0.12\paperheight,\n            width=0.35\paperwidth, height=0.30\paperheight ]{media/leaf.png}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7 — use semantic media layouts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LATENT CAPABILITIES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13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4360" y="1234440"/>
            <a:ext cx="2743200" cy="182880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94360" y="1234440"/>
            <a:ext cx="73152" cy="182880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95528" y="1371600"/>
            <a:ext cx="23774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\file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5528" y="1847088"/>
            <a:ext cx="2377440" cy="107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2D343C"/>
                </a:solidFill>
              </a:defRPr>
            </a:pPr>
            <a:r>
              <a:t>A main image or figure.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566160" y="1234440"/>
            <a:ext cx="2743200" cy="182880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3566160" y="1234440"/>
            <a:ext cx="73152" cy="182880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767328" y="1371600"/>
            <a:ext cx="23774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\split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67328" y="1847088"/>
            <a:ext cx="2377440" cy="107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2D343C"/>
                </a:solidFill>
              </a:defRPr>
            </a:pPr>
            <a:r>
              <a:t>Image alongside explanatory content.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537960" y="1234440"/>
            <a:ext cx="2377440" cy="182880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537960" y="1234440"/>
            <a:ext cx="73152" cy="1828800"/>
          </a:xfrm>
          <a:prstGeom prst="rect">
            <a:avLst/>
          </a:prstGeom>
          <a:solidFill>
            <a:srgbClr val="E287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739128" y="1371600"/>
            <a:ext cx="2011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\corner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39128" y="1847088"/>
            <a:ext cx="2011680" cy="107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2D343C"/>
                </a:solidFill>
              </a:defRPr>
            </a:pPr>
            <a:r>
              <a:t>Small supporting image in a corner.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9144000" y="1234440"/>
            <a:ext cx="2377440" cy="182880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9144000" y="1234440"/>
            <a:ext cx="73152" cy="1828800"/>
          </a:xfrm>
          <a:prstGeom prst="rect">
            <a:avLst/>
          </a:prstGeom>
          <a:solidFill>
            <a:srgbClr val="6F52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345168" y="1371600"/>
            <a:ext cx="2011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\mosaic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345168" y="1847088"/>
            <a:ext cx="2011680" cy="107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2D343C"/>
                </a:solidFill>
              </a:defRPr>
            </a:pPr>
            <a:r>
              <a:t>Multiple related images arranged as a grid.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85800" y="379476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These semantic layouts let a user express intent rather than manually calculating every coordinate.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When the importer cannot infer intent safely, exact positional PPTX objects can be retained instead.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8 — create the photosynthesis process diagram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VISUAL STORY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14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4360" y="1874519"/>
            <a:ext cx="15087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2075688"/>
            <a:ext cx="13258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Light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2103120" y="2350008"/>
            <a:ext cx="274319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2377440" y="1874519"/>
            <a:ext cx="15087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468880" y="2075688"/>
            <a:ext cx="13258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Chlorophyll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3886200" y="2350008"/>
            <a:ext cx="274320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4160520" y="1874519"/>
            <a:ext cx="15087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251959" y="2075688"/>
            <a:ext cx="13258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Electron</a:t>
            </a:r>
            <a:br/>
            <a:r>
              <a:t>energy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5669279" y="2350008"/>
            <a:ext cx="274320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5943600" y="1874519"/>
            <a:ext cx="15087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035040" y="2075688"/>
            <a:ext cx="13258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ATP + NADPH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7452360" y="2350008"/>
            <a:ext cx="274320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7726679" y="1874519"/>
            <a:ext cx="15087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818119" y="2075688"/>
            <a:ext cx="13258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Carbon</a:t>
            </a:r>
            <a:br/>
            <a:r>
              <a:t>fixation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9235440" y="2350008"/>
            <a:ext cx="274320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9509759" y="1874519"/>
            <a:ext cx="15087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601199" y="2075688"/>
            <a:ext cx="13258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Sugars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14400" y="3794760"/>
            <a:ext cx="3063240" cy="132588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914400" y="3794760"/>
            <a:ext cx="73152" cy="132588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115568" y="3931920"/>
            <a:ext cx="26974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 b="1">
                <a:solidFill>
                  <a:srgbClr val="182740"/>
                </a:solidFill>
              </a:defRPr>
            </a:pPr>
            <a:r>
              <a:t>Explain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15568" y="4407408"/>
            <a:ext cx="2697480" cy="576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2D343C"/>
                </a:solidFill>
              </a:defRPr>
            </a:pPr>
            <a:r>
              <a:t>What changes at each stage?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4526280" y="3794760"/>
            <a:ext cx="3063240" cy="132588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4526280" y="3794760"/>
            <a:ext cx="73152" cy="132588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4727448" y="3931920"/>
            <a:ext cx="26974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 b="1">
                <a:solidFill>
                  <a:srgbClr val="182740"/>
                </a:solidFill>
              </a:defRPr>
            </a:pPr>
            <a:r>
              <a:t>Show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727448" y="4407408"/>
            <a:ext cx="2697480" cy="576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2D343C"/>
                </a:solidFill>
              </a:defRPr>
            </a:pPr>
            <a:r>
              <a:t>Use arrows, labels and restrained colour.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8138160" y="3794760"/>
            <a:ext cx="3063240" cy="132588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8138160" y="3794760"/>
            <a:ext cx="73152" cy="1325880"/>
          </a:xfrm>
          <a:prstGeom prst="rect">
            <a:avLst/>
          </a:prstGeom>
          <a:solidFill>
            <a:srgbClr val="E287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339328" y="3931920"/>
            <a:ext cx="26974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 b="1">
                <a:solidFill>
                  <a:srgbClr val="182740"/>
                </a:solidFill>
              </a:defRPr>
            </a:pPr>
            <a:r>
              <a:t>Connect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339328" y="4407408"/>
            <a:ext cx="2697480" cy="576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2D343C"/>
                </a:solidFill>
              </a:defRPr>
            </a:pPr>
            <a:r>
              <a:t>Tie the diagram back to the opening question.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9 — TikZ: when a diagram needs precision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LATENT CAPABILITIES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15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TikZ is useful for scientific diagrams, reaction schemes, coordinate systems, flow charts and annotated structures.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You can keep the TikZ source with the presentation rather than treating the figure as an opaque screenshot.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During PowerPoint export, arbitrary TikZ can be rasterized and organized under the project media area.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This gives BSG a bridge between editable scientific source and portable presentation output.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77240" y="3840480"/>
            <a:ext cx="10607040" cy="1691640"/>
          </a:xfrm>
          <a:prstGeom prst="roundRect">
            <a:avLst/>
          </a:prstGeom>
          <a:solidFill>
            <a:srgbClr val="1F25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05840" y="4023360"/>
            <a:ext cx="10149840" cy="1325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E1EBF5"/>
                </a:solidFill>
                <a:latin typeface="DejaVu Sans Mono"/>
              </a:defRPr>
            </a:pPr>
            <a:r>
              <a:t>\begin{tikzpicture}\n  \draw[-&gt;] (0,0) -- (4,0) node[right] {light energy};\n  \draw (1,0.8) circle (0.6);\n  \node at (1,0.8) {chlorophyll};\n\end{tikzpicture}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10 — equations without turning the slide into a textbook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LATENT CAPABILITIES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16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85800" y="1234440"/>
            <a:ext cx="5303520" cy="438912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85800" y="1234440"/>
            <a:ext cx="73152" cy="438912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86968" y="1371600"/>
            <a:ext cx="4937759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82740"/>
                </a:solidFill>
              </a:defRPr>
            </a:pPr>
            <a:r>
              <a:t>Use equations as evidence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6968" y="1847088"/>
            <a:ext cx="4937759" cy="3639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700">
                <a:solidFill>
                  <a:srgbClr val="2D343C"/>
                </a:solidFill>
              </a:defRPr>
            </a:pPr>
            <a:r>
              <a:t>For example:</a:t>
            </a:r>
            <a:br/>
            <a:br/>
            <a:r>
              <a:t>6CO₂ + 6H₂O + light → C₆H₁₂O₆ + 6O₂</a:t>
            </a:r>
            <a:br/>
            <a:br/>
            <a:r>
              <a:t>The equation is useful when it answers the question: “What is actually being transformed?”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263640" y="1234440"/>
            <a:ext cx="5212080" cy="438912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263640" y="1234440"/>
            <a:ext cx="73152" cy="4389120"/>
          </a:xfrm>
          <a:prstGeom prst="rect">
            <a:avLst/>
          </a:prstGeom>
          <a:solidFill>
            <a:srgbClr val="E287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64807" y="1371600"/>
            <a:ext cx="48463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Avoid the equation dump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64807" y="1847088"/>
            <a:ext cx="4846320" cy="3639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700">
                <a:solidFill>
                  <a:srgbClr val="2D343C"/>
                </a:solidFill>
              </a:defRPr>
            </a:pPr>
            <a:r>
              <a:t>Introduce symbols one at a time.</a:t>
            </a:r>
            <a:br/>
            <a:br/>
            <a:r>
              <a:t>Highlight the transformation.</a:t>
            </a:r>
            <a:br/>
            <a:br/>
            <a:r>
              <a:t>Keep derivations for speaker notes or later slides.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11 — add speaker notes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PRESENTATION CRAFT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17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Put the explanation you intend to say aloud into speaker notes rather than crowding the slide.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Notes can preserve teaching detail, definitions, transitions, caveats and source information.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For the photosynthesis example, explain why the diagram is simplified and what students should notice.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The slide remains visual; the notes carry the lecture.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4400" y="4389120"/>
            <a:ext cx="10058400" cy="114300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914400" y="4389120"/>
            <a:ext cx="73152" cy="114300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4526280"/>
            <a:ext cx="96926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 b="1">
                <a:solidFill>
                  <a:srgbClr val="182740"/>
                </a:solidFill>
              </a:defRPr>
            </a:pPr>
            <a:r>
              <a:t>Example note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5568" y="5001768"/>
            <a:ext cx="9692640" cy="393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2D343C"/>
                </a:solidFill>
              </a:defRPr>
            </a:pPr>
            <a:r>
              <a:t>“Point first to sunlight, then follow the arrows. The important idea is energy conversion, not memorizing every intermediate molecule.”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12 — animations: think in states, not magic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ANIMATION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18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BSG's PPTX pipeline can preserve animation timing and represent sequential animation states.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Use animation to reveal a process progressively: light → electron excitation → energy carriers → sugar.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Do not animate every object. Animation should control attention.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When fidelity matters, imported positional PPTX objects can be retained rather than forcing a semantic guess.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94360" y="4572000"/>
            <a:ext cx="214884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E287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85800" y="4773168"/>
            <a:ext cx="196596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State 1</a:t>
            </a:r>
            <a:br/>
            <a:r>
              <a:t>Light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2743200" y="5047488"/>
            <a:ext cx="384048" cy="0"/>
          </a:xfrm>
          <a:prstGeom prst="line">
            <a:avLst/>
          </a:prstGeom>
          <a:ln w="25400">
            <a:solidFill>
              <a:srgbClr val="E2873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3127248" y="4572000"/>
            <a:ext cx="214884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E287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218688" y="4773168"/>
            <a:ext cx="196596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State 2</a:t>
            </a:r>
            <a:br/>
            <a:r>
              <a:t>Energy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5276088" y="5047488"/>
            <a:ext cx="384048" cy="0"/>
          </a:xfrm>
          <a:prstGeom prst="line">
            <a:avLst/>
          </a:prstGeom>
          <a:ln w="25400">
            <a:solidFill>
              <a:srgbClr val="E2873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5660136" y="4572000"/>
            <a:ext cx="214884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E287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751575" y="4773168"/>
            <a:ext cx="196596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State 3</a:t>
            </a:r>
            <a:br/>
            <a:r>
              <a:t>Carbon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7808975" y="5047488"/>
            <a:ext cx="384048" cy="0"/>
          </a:xfrm>
          <a:prstGeom prst="line">
            <a:avLst/>
          </a:prstGeom>
          <a:ln w="25400">
            <a:solidFill>
              <a:srgbClr val="E2873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8193023" y="4572000"/>
            <a:ext cx="214884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E287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284463" y="4773168"/>
            <a:ext cx="196596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State 4</a:t>
            </a:r>
            <a:br/>
            <a:r>
              <a:t>Sugar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13 — import an existing PowerPoint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INTEROPERABILITY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19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BSG can import PPTX content into the BSG project model.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The importer extracts slide text, ordering, tables, notes, images and relevant geometry.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PPTX-specific objects can be represented with positional directives when exact placement matters.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High-confidence image arrangements can be promoted to semantic BSG media commands.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94360" y="4572000"/>
            <a:ext cx="19659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85800" y="4773168"/>
            <a:ext cx="17830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Existing</a:t>
            </a:r>
            <a:br/>
            <a:r>
              <a:t>PPTX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2560320" y="5047488"/>
            <a:ext cx="201168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2761488" y="4572000"/>
            <a:ext cx="19659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852928" y="4773168"/>
            <a:ext cx="17830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Object</a:t>
            </a:r>
            <a:br/>
            <a:r>
              <a:t>extraction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4727448" y="5047488"/>
            <a:ext cx="201168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4928616" y="4572000"/>
            <a:ext cx="19659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020056" y="4773168"/>
            <a:ext cx="17830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Semantic</a:t>
            </a:r>
            <a:br/>
            <a:r>
              <a:t>classification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6894576" y="5047488"/>
            <a:ext cx="201168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7095744" y="4572000"/>
            <a:ext cx="19659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187184" y="4773168"/>
            <a:ext cx="17830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BSG TXT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9061704" y="5047488"/>
            <a:ext cx="201168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9262872" y="4572000"/>
            <a:ext cx="19659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354312" y="4773168"/>
            <a:ext cx="17830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Edit /</a:t>
            </a:r>
            <a:br/>
            <a:r>
              <a:t>compile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Welcome: what is BSG-IDE?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START HERE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000" b="0">
                <a:solidFill>
                  <a:srgbClr val="2D343C"/>
                </a:solidFill>
              </a:defRPr>
            </a:pPr>
            <a:r>
              <a:t>BSG-IDE is a visual presentation authoring environment built around LaTeX Beamer.</a:t>
            </a:r>
          </a:p>
          <a:p>
            <a:pPr>
              <a:spcAft>
                <a:spcPts val="1000"/>
              </a:spcAft>
              <a:defRPr sz="2000" b="0">
                <a:solidFill>
                  <a:srgbClr val="2D343C"/>
                </a:solidFill>
              </a:defRPr>
            </a:pPr>
            <a:r>
              <a:t>You can begin as a normal presentation user: create slides, add text, images and media, then generate a PDF.</a:t>
            </a:r>
          </a:p>
          <a:p>
            <a:pPr>
              <a:spcAft>
                <a:spcPts val="1000"/>
              </a:spcAft>
              <a:defRPr sz="2000" b="0">
                <a:solidFill>
                  <a:srgbClr val="2D343C"/>
                </a:solidFill>
              </a:defRPr>
            </a:pPr>
            <a:r>
              <a:t>As you become comfortable, the same project exposes powerful capabilities for scientific diagrams, TikZ, animations, PPTX conversion and reusable templates.</a:t>
            </a:r>
          </a:p>
          <a:p>
            <a:pPr>
              <a:spcAft>
                <a:spcPts val="1000"/>
              </a:spcAft>
              <a:defRPr sz="2000" b="0">
                <a:solidFill>
                  <a:srgbClr val="2D343C"/>
                </a:solidFill>
              </a:defRPr>
            </a:pPr>
            <a:r>
              <a:t>The goal of this tutorial is not to teach programming. It is to teach you how to think about a presentation project.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01000" y="4709160"/>
            <a:ext cx="3154680" cy="114300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8001000" y="4709160"/>
            <a:ext cx="73152" cy="114300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202168" y="4846320"/>
            <a:ext cx="2788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 b="1">
                <a:solidFill>
                  <a:srgbClr val="182740"/>
                </a:solidFill>
              </a:defRPr>
            </a:pPr>
            <a:r>
              <a:t>The key idea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02168" y="5321808"/>
            <a:ext cx="2788920" cy="393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">
                <a:solidFill>
                  <a:srgbClr val="2D343C"/>
                </a:solidFill>
              </a:defRPr>
            </a:pPr>
            <a:r>
              <a:t>Start visually. Add technical control only when you need it.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14 — export BSG back to PowerPoint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INTEROPERABILITY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20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The reverse path is also available: BSG presentations can be exported to PPTX.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Semantic layouts can become native PowerPoint approximations.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Structured PPTX objects can remain editable PowerPoint objects.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TikZ and other arbitrary LaTeX graphics can be rasterized into organized media assets.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94360" y="4572000"/>
            <a:ext cx="19659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85800" y="4773168"/>
            <a:ext cx="17830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BSG TXT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2560320" y="5047488"/>
            <a:ext cx="201168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2761488" y="4572000"/>
            <a:ext cx="19659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852928" y="4773168"/>
            <a:ext cx="17830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Slide model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4727448" y="5047488"/>
            <a:ext cx="201168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4928616" y="4572000"/>
            <a:ext cx="19659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020056" y="4773168"/>
            <a:ext cx="17830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Native PPTX</a:t>
            </a:r>
            <a:br/>
            <a:r>
              <a:t>objects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6894576" y="5047488"/>
            <a:ext cx="201168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7095744" y="4572000"/>
            <a:ext cx="19659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187184" y="4773168"/>
            <a:ext cx="17830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TikZ/media</a:t>
            </a:r>
            <a:br/>
            <a:r>
              <a:t>assets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9061704" y="5047488"/>
            <a:ext cx="201168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9262872" y="4572000"/>
            <a:ext cx="19659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354312" y="4773168"/>
            <a:ext cx="17830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PPTX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15 — import Beamer/LaTeX directly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INTEROPERABILITY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21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Existing Beamer work need not be thrown away.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The LaTeX → BSG conversion path can preserve the original preamble and stage local graphics into a media directory.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This is particularly useful when an older scientific presentation already contains carefully prepared LaTeX.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The result becomes a BSG project that can be edited through the IDE.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94360" y="4572000"/>
            <a:ext cx="19659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6F52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85800" y="4773168"/>
            <a:ext cx="17830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Beamer</a:t>
            </a:r>
            <a:br/>
            <a:r>
              <a:t>.tex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2560320" y="5047488"/>
            <a:ext cx="201168" cy="0"/>
          </a:xfrm>
          <a:prstGeom prst="line">
            <a:avLst/>
          </a:prstGeom>
          <a:ln w="25400">
            <a:solidFill>
              <a:srgbClr val="6F52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2761488" y="4572000"/>
            <a:ext cx="19659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6F52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852928" y="4773168"/>
            <a:ext cx="17830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Read</a:t>
            </a:r>
            <a:br/>
            <a:r>
              <a:t>preamble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4727448" y="5047488"/>
            <a:ext cx="201168" cy="0"/>
          </a:xfrm>
          <a:prstGeom prst="line">
            <a:avLst/>
          </a:prstGeom>
          <a:ln w="25400">
            <a:solidFill>
              <a:srgbClr val="6F52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4928616" y="4572000"/>
            <a:ext cx="19659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6F52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020056" y="4773168"/>
            <a:ext cx="17830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Convert</a:t>
            </a:r>
            <a:br/>
            <a:r>
              <a:t>slides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6894576" y="5047488"/>
            <a:ext cx="201168" cy="0"/>
          </a:xfrm>
          <a:prstGeom prst="line">
            <a:avLst/>
          </a:prstGeom>
          <a:ln w="25400">
            <a:solidFill>
              <a:srgbClr val="6F52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7095744" y="4572000"/>
            <a:ext cx="19659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6F52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187184" y="4773168"/>
            <a:ext cx="17830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Stage</a:t>
            </a:r>
            <a:br/>
            <a:r>
              <a:t>media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9061704" y="5047488"/>
            <a:ext cx="201168" cy="0"/>
          </a:xfrm>
          <a:prstGeom prst="line">
            <a:avLst/>
          </a:prstGeom>
          <a:ln w="25400">
            <a:solidFill>
              <a:srgbClr val="6F52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9262872" y="4572000"/>
            <a:ext cx="196596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6F52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354312" y="4773168"/>
            <a:ext cx="178308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BSG</a:t>
            </a:r>
            <a:br/>
            <a:r>
              <a:t>project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16 — build the chloroplast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WORKED EXAMPLE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22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" y="1234440"/>
            <a:ext cx="3474720" cy="448056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40080" y="1234440"/>
            <a:ext cx="73152" cy="448056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41247" y="1371600"/>
            <a:ext cx="310896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Left: structure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1247" y="1847088"/>
            <a:ext cx="3108960" cy="3730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D343C"/>
                </a:solidFill>
              </a:defRPr>
            </a:pPr>
            <a:r>
              <a:t>Show a chloroplast diagram.</a:t>
            </a:r>
            <a:br/>
            <a:br/>
            <a:r>
              <a:t>Label:</a:t>
            </a:r>
            <a:br/>
            <a:r>
              <a:t>• outer membrane</a:t>
            </a:r>
            <a:br/>
            <a:r>
              <a:t>• inner membrane</a:t>
            </a:r>
            <a:br/>
            <a:r>
              <a:t>• stroma</a:t>
            </a:r>
            <a:br/>
            <a:r>
              <a:t>• thylakoids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343400" y="1234440"/>
            <a:ext cx="3474720" cy="448056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343400" y="1234440"/>
            <a:ext cx="73152" cy="448056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544568" y="1371600"/>
            <a:ext cx="310896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Middle: location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44568" y="1847088"/>
            <a:ext cx="3108960" cy="3730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D343C"/>
                </a:solidFill>
              </a:defRPr>
            </a:pPr>
            <a:r>
              <a:t>Explain where the light-dependent reactions and carbon fixation occur.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046720" y="1234440"/>
            <a:ext cx="3474720" cy="448056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8046720" y="1234440"/>
            <a:ext cx="73152" cy="4480560"/>
          </a:xfrm>
          <a:prstGeom prst="rect">
            <a:avLst/>
          </a:prstGeom>
          <a:solidFill>
            <a:srgbClr val="E287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247888" y="1371600"/>
            <a:ext cx="310896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Right: takeaway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47888" y="1847088"/>
            <a:ext cx="3108960" cy="3730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D343C"/>
                </a:solidFill>
              </a:defRPr>
            </a:pPr>
            <a:r>
              <a:t>“Structure creates function.”</a:t>
            </a:r>
            <a:br/>
            <a:br/>
            <a:r>
              <a:t>The audience should leave knowing why the chloroplast is organized this way.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17 — use tables and comparisons sparingly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DESIGN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23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Tables are useful when the audience needs to compare two or three things.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For example: light-dependent reactions vs. Calvin cycle.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Do not turn a slide into a spreadsheet. Highlight the one or two differences that matter.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If the comparison is visual, a diagram is usually stronger than a table.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4343400"/>
            <a:ext cx="512064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731520" y="4343400"/>
            <a:ext cx="73152" cy="123444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32688" y="4480560"/>
            <a:ext cx="4754879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 b="1">
                <a:solidFill>
                  <a:srgbClr val="182740"/>
                </a:solidFill>
              </a:defRPr>
            </a:pPr>
            <a:r>
              <a:t>Light-dependent reactions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2688" y="4956048"/>
            <a:ext cx="4754879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2D343C"/>
                </a:solidFill>
              </a:defRPr>
            </a:pPr>
            <a:r>
              <a:t>Light energy → ATP + NADPH; oxygen released.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309360" y="4343400"/>
            <a:ext cx="512064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309360" y="4343400"/>
            <a:ext cx="73152" cy="123444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510528" y="4480560"/>
            <a:ext cx="4754879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 b="1">
                <a:solidFill>
                  <a:srgbClr val="182740"/>
                </a:solidFill>
              </a:defRPr>
            </a:pPr>
            <a:r>
              <a:t>Carbon fixation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10528" y="4956048"/>
            <a:ext cx="4754879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2D343C"/>
                </a:solidFill>
              </a:defRPr>
            </a:pPr>
            <a:r>
              <a:t>CO₂ + chemical energy → carbohydrates.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18 — create a final “why it matters”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WORKED EXAMPLE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24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4360" y="1965960"/>
            <a:ext cx="1874519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2167128"/>
            <a:ext cx="1691639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Sunlight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2468879" y="2441448"/>
            <a:ext cx="384048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2852927" y="1965960"/>
            <a:ext cx="1874519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944368" y="2167128"/>
            <a:ext cx="1691639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Plants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4727448" y="2441448"/>
            <a:ext cx="384048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5111496" y="1965960"/>
            <a:ext cx="1874519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202936" y="2167128"/>
            <a:ext cx="1691639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Chemical</a:t>
            </a:r>
            <a:br/>
            <a:r>
              <a:t>energy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6986016" y="2441448"/>
            <a:ext cx="384048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7370063" y="1965960"/>
            <a:ext cx="1874519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461503" y="2167128"/>
            <a:ext cx="1691639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Food webs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9244584" y="2441448"/>
            <a:ext cx="384048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9628631" y="1965960"/>
            <a:ext cx="1874519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720071" y="2167128"/>
            <a:ext cx="1691639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Atmosphere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5800" y="38862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Photosynthesis is not only a plant process; it connects energy flow, carbon cycling and ecosystems.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End by returning to the question you asked on slide 1.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19 — compile and inspect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BASIC WORKFLOW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25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Compile the presentation and inspect the generated PDF.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Look for: clipped text, unreadable labels, overfull lines, weak image resolution and inconsistent spacing.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Fix the slide, compile again, and repeat.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A good presentation is normally built through several small visual corrections rather than one giant final pass.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94360" y="4572000"/>
            <a:ext cx="182880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85800" y="4773168"/>
            <a:ext cx="164592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Edit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2423160" y="5047488"/>
            <a:ext cx="384048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2807208" y="4572000"/>
            <a:ext cx="182880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898648" y="4773168"/>
            <a:ext cx="164592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Compile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4636008" y="5047488"/>
            <a:ext cx="384048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5020056" y="4572000"/>
            <a:ext cx="182880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111496" y="4773168"/>
            <a:ext cx="164592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Inspect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6848856" y="5047488"/>
            <a:ext cx="384048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7232904" y="4572000"/>
            <a:ext cx="182880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24344" y="4773168"/>
            <a:ext cx="164592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Correct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9061704" y="5047488"/>
            <a:ext cx="384048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9445752" y="4572000"/>
            <a:ext cx="182880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537192" y="4773168"/>
            <a:ext cx="164592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Compile again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Typography: let the slide breathe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DESIGN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26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" y="1234440"/>
            <a:ext cx="3520440" cy="443484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40080" y="1234440"/>
            <a:ext cx="73152" cy="443484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41247" y="1371600"/>
            <a:ext cx="3154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82740"/>
                </a:solidFill>
              </a:defRPr>
            </a:pPr>
            <a:r>
              <a:t>Titles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1247" y="1847088"/>
            <a:ext cx="3154680" cy="3685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D343C"/>
                </a:solidFill>
              </a:defRPr>
            </a:pPr>
            <a:r>
              <a:t>Large enough to read from the back of a room.</a:t>
            </a:r>
            <a:br/>
            <a:br/>
            <a:r>
              <a:t>Use consistent hierarchy.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343400" y="1234440"/>
            <a:ext cx="3520440" cy="443484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343400" y="1234440"/>
            <a:ext cx="73152" cy="443484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544568" y="1371600"/>
            <a:ext cx="3154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82740"/>
                </a:solidFill>
              </a:defRPr>
            </a:pPr>
            <a:r>
              <a:t>Body text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44568" y="1847088"/>
            <a:ext cx="3154680" cy="3685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D343C"/>
                </a:solidFill>
              </a:defRPr>
            </a:pPr>
            <a:r>
              <a:t>Short phrases beat paragraphs.</a:t>
            </a:r>
            <a:br/>
            <a:br/>
            <a:r>
              <a:t>Use emphasis for the key idea.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046720" y="1234440"/>
            <a:ext cx="3520440" cy="443484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8046720" y="1234440"/>
            <a:ext cx="73152" cy="4434840"/>
          </a:xfrm>
          <a:prstGeom prst="rect">
            <a:avLst/>
          </a:prstGeom>
          <a:solidFill>
            <a:srgbClr val="E287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247888" y="1371600"/>
            <a:ext cx="3154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82740"/>
                </a:solidFill>
              </a:defRPr>
            </a:pPr>
            <a:r>
              <a:t>Figures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47888" y="1847088"/>
            <a:ext cx="3154680" cy="3685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D343C"/>
                </a:solidFill>
              </a:defRPr>
            </a:pPr>
            <a:r>
              <a:t>Make labels readable.</a:t>
            </a:r>
            <a:br/>
            <a:br/>
            <a:r>
              <a:t>Never shrink a scientific figure until the audience needs binoculars.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Media organization: keep projects clean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PROJECT HYGIENE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27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Keep generated and imported assets under a media directory.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PPTX/LaTeX conversion can stage graphics under ./media.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TikZ working material can be organized under ./media/tikz/slide_NNN/figure_NN/.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This keeps the project root readable and makes the presentation easier to archive or move.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60120" y="3977639"/>
            <a:ext cx="6400800" cy="1737360"/>
          </a:xfrm>
          <a:prstGeom prst="roundRect">
            <a:avLst/>
          </a:prstGeom>
          <a:solidFill>
            <a:srgbClr val="1F25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88720" y="4160520"/>
            <a:ext cx="5943600" cy="1371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E1EBF5"/>
                </a:solidFill>
                <a:latin typeface="DejaVu Sans Mono"/>
              </a:defRPr>
            </a:pPr>
            <a:r>
              <a:t>project/</a:t>
            </a:r>
            <a:br/>
            <a:r>
              <a:t>├── presentation.txt</a:t>
            </a:r>
            <a:br/>
            <a:r>
              <a:t>├── media/</a:t>
            </a:r>
            <a:br/>
            <a:r>
              <a:t>│   ├── leaf.png</a:t>
            </a:r>
            <a:br/>
            <a:r>
              <a:t>│   └── tikz/</a:t>
            </a:r>
            <a:br/>
            <a:r>
              <a:t>│       └── slide_003/figure_01/</a:t>
            </a:r>
            <a:br/>
            <a:r>
              <a:t>└── output/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The “hidden” power-user layer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LATENT CAPABILITIES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28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Exact positional PPTX directives for fidelity-sensitive objects.</a:t>
            </a:r>
          </a:p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Semantic media commands for simpler authoring.</a:t>
            </a:r>
          </a:p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PPTX ↔ BSG conversion in both directions.</a:t>
            </a:r>
          </a:p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Beamer/LaTeX → BSG conversion with preamble preservation.</a:t>
            </a:r>
          </a:p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TikZ figures retained as source and exportable as media.</a:t>
            </a:r>
          </a:p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Animation-state handling.</a:t>
            </a:r>
          </a:p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Font, alignment and fit-aware imported typography.</a:t>
            </a:r>
          </a:p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Reusable presentation structure and automation-friendly project files.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When should I stay simple?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BEGINNER ADVICE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29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85800" y="1234440"/>
            <a:ext cx="5257800" cy="438912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85800" y="1234440"/>
            <a:ext cx="73152" cy="438912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86968" y="1371600"/>
            <a:ext cx="48920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Stay in the GUI when…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6968" y="1847088"/>
            <a:ext cx="4892040" cy="3639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D343C"/>
                </a:solidFill>
              </a:defRPr>
            </a:pPr>
            <a:r>
              <a:t>• You are learning</a:t>
            </a:r>
            <a:br/>
            <a:r>
              <a:t>• You need ordinary text + images</a:t>
            </a:r>
            <a:br/>
            <a:r>
              <a:t>• You want a fast classroom presentation</a:t>
            </a:r>
            <a:br/>
            <a:r>
              <a:t>• You do not need exact geometry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263640" y="1234440"/>
            <a:ext cx="5257800" cy="438912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263640" y="1234440"/>
            <a:ext cx="73152" cy="4389120"/>
          </a:xfrm>
          <a:prstGeom prst="rect">
            <a:avLst/>
          </a:prstGeom>
          <a:solidFill>
            <a:srgbClr val="6F52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64807" y="1371600"/>
            <a:ext cx="48920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Use advanced commands when…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64807" y="1847088"/>
            <a:ext cx="4892040" cy="3639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D343C"/>
                </a:solidFill>
              </a:defRPr>
            </a:pPr>
            <a:r>
              <a:t>• A diagram needs precision</a:t>
            </a:r>
            <a:br/>
            <a:r>
              <a:t>• A PPTX import needs fidelity</a:t>
            </a:r>
            <a:br/>
            <a:r>
              <a:t>• You want TikZ</a:t>
            </a:r>
            <a:br/>
            <a:r>
              <a:t>• You need reusable layouts</a:t>
            </a:r>
            <a:br/>
            <a:r>
              <a:t>• You are building a serious scientific presentation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What you will build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START HERE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3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4360" y="2057400"/>
            <a:ext cx="1572768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2258568"/>
            <a:ext cx="1389888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Choose a topic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2167128" y="2532888"/>
            <a:ext cx="246888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2414016" y="2057400"/>
            <a:ext cx="1572768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505456" y="2258568"/>
            <a:ext cx="1389888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Plan 6–10 ideas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3986784" y="2532888"/>
            <a:ext cx="246888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4233672" y="2057400"/>
            <a:ext cx="1572768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325112" y="2258568"/>
            <a:ext cx="1389888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Build slides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5806440" y="2532888"/>
            <a:ext cx="246887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6053328" y="2057400"/>
            <a:ext cx="1572768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144768" y="2258568"/>
            <a:ext cx="1389888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Add visuals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7626096" y="2532888"/>
            <a:ext cx="246887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7872983" y="2057400"/>
            <a:ext cx="1572768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964423" y="2258568"/>
            <a:ext cx="1389888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Compile PDF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9445752" y="2532888"/>
            <a:ext cx="246888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9692640" y="2057400"/>
            <a:ext cx="1572768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784080" y="2258568"/>
            <a:ext cx="1389888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Polish &amp; share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14400" y="3977639"/>
            <a:ext cx="3154680" cy="141732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914400" y="3977639"/>
            <a:ext cx="73152" cy="141732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115568" y="4114800"/>
            <a:ext cx="2788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 b="1">
                <a:solidFill>
                  <a:srgbClr val="182740"/>
                </a:solidFill>
              </a:defRPr>
            </a:pPr>
            <a:r>
              <a:t>Example topic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15568" y="4590288"/>
            <a:ext cx="2788920" cy="667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2D343C"/>
                </a:solidFill>
              </a:defRPr>
            </a:pPr>
            <a:r>
              <a:t>Photosynthesis: light energy → chemical energy → glucose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4526280" y="3977639"/>
            <a:ext cx="3154680" cy="141732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4526280" y="3977639"/>
            <a:ext cx="73152" cy="141732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4727448" y="4114800"/>
            <a:ext cx="2788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 b="1">
                <a:solidFill>
                  <a:srgbClr val="182740"/>
                </a:solidFill>
              </a:defRPr>
            </a:pPr>
            <a:r>
              <a:t>Audience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727448" y="4590288"/>
            <a:ext cx="2788920" cy="667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2D343C"/>
                </a:solidFill>
              </a:defRPr>
            </a:pPr>
            <a:r>
              <a:t>A Class 10 / introductory biology audience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8138160" y="3977639"/>
            <a:ext cx="3154680" cy="141732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8138160" y="3977639"/>
            <a:ext cx="73152" cy="1417320"/>
          </a:xfrm>
          <a:prstGeom prst="rect">
            <a:avLst/>
          </a:prstGeom>
          <a:solidFill>
            <a:srgbClr val="6F52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339328" y="4114800"/>
            <a:ext cx="2788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 b="1">
                <a:solidFill>
                  <a:srgbClr val="182740"/>
                </a:solidFill>
              </a:defRPr>
            </a:pPr>
            <a:r>
              <a:t>Outcome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339328" y="4590288"/>
            <a:ext cx="2788920" cy="667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2D343C"/>
                </a:solidFill>
              </a:defRPr>
            </a:pPr>
            <a:r>
              <a:t>A clean scientific presentation with diagrams, images and speaker notes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A complete 10-slide Photosynthesis recipe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WORKED EXAMPLE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30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097280"/>
            <a:ext cx="10698480" cy="5257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1. Title — Photosynthesis: From Sunlight to Sugar</a:t>
            </a:r>
          </a:p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2. Big question — How do plants turn sunlight into stored chemical energy?</a:t>
            </a:r>
          </a:p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3. Chloroplast — where the process occurs</a:t>
            </a:r>
          </a:p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4. Inputs — light + CO₂ + H₂O</a:t>
            </a:r>
          </a:p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5. Light-dependent reactions — energy capture</a:t>
            </a:r>
          </a:p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6. Carbon fixation — building carbohydrate</a:t>
            </a:r>
          </a:p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7. The overall equation</a:t>
            </a:r>
          </a:p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8. A visual step-by-step diagram</a:t>
            </a:r>
          </a:p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9. Why photosynthesis matters to ecosystems</a:t>
            </a:r>
          </a:p>
          <a:p>
            <a:pPr>
              <a:spcAft>
                <a:spcPts val="1000"/>
              </a:spcAft>
              <a:defRPr sz="1700" b="0">
                <a:solidFill>
                  <a:srgbClr val="2D343C"/>
                </a:solidFill>
              </a:defRPr>
            </a:pPr>
            <a:r>
              <a:t>10. Summary + one question for the audience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Common beginner mistakes — and the fix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TROUBLESHOOTING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31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4360" y="1143000"/>
            <a:ext cx="3520440" cy="452628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94360" y="1143000"/>
            <a:ext cx="73152" cy="4526280"/>
          </a:xfrm>
          <a:prstGeom prst="rect">
            <a:avLst/>
          </a:prstGeom>
          <a:solidFill>
            <a:srgbClr val="BC464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95528" y="1280160"/>
            <a:ext cx="3154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900" b="1">
                <a:solidFill>
                  <a:srgbClr val="182740"/>
                </a:solidFill>
              </a:defRPr>
            </a:pPr>
            <a:r>
              <a:t>Too much text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5528" y="1755648"/>
            <a:ext cx="3154680" cy="3776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2D343C"/>
                </a:solidFill>
              </a:defRPr>
            </a:pPr>
            <a:r>
              <a:t>Fix: split one crowded slide into two and move spoken detail into notes.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343400" y="1143000"/>
            <a:ext cx="3520440" cy="452628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343400" y="1143000"/>
            <a:ext cx="73152" cy="4526280"/>
          </a:xfrm>
          <a:prstGeom prst="rect">
            <a:avLst/>
          </a:prstGeom>
          <a:solidFill>
            <a:srgbClr val="E287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544568" y="1280160"/>
            <a:ext cx="3154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900" b="1">
                <a:solidFill>
                  <a:srgbClr val="182740"/>
                </a:solidFill>
              </a:defRPr>
            </a:pPr>
            <a:r>
              <a:t>Random visuals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44568" y="1755648"/>
            <a:ext cx="3154680" cy="3776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2D343C"/>
                </a:solidFill>
              </a:defRPr>
            </a:pPr>
            <a:r>
              <a:t>Fix: every image should answer a question or reveal a relationship.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092440" y="1143000"/>
            <a:ext cx="3520440" cy="452628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8092440" y="1143000"/>
            <a:ext cx="73152" cy="452628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293608" y="1280160"/>
            <a:ext cx="3154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900" b="1">
                <a:solidFill>
                  <a:srgbClr val="182740"/>
                </a:solidFill>
              </a:defRPr>
            </a:pPr>
            <a:r>
              <a:t>Tiny labels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93608" y="1755648"/>
            <a:ext cx="3154680" cy="3776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2D343C"/>
                </a:solidFill>
              </a:defRPr>
            </a:pPr>
            <a:r>
              <a:t>Fix: enlarge the figure or simplify it; do not merely shrink the slide.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If a conversion is not perfect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TROUBLESHOOTING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32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Presentation formats do not have identical layout models, so a conversion may need visual refinement.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For high-fidelity PPTX imports, preserve exact positional objects when semantic classification is uncertain.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For editable scientific work, prefer semantic BSG structures and source TikZ where practical.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Treat conversion as a starting point for editing, not as a promise that every proprietary effect has a one-to-one LaTeX equivalent.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Your first independent project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PRACTICE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33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Choose one topic: Newton's Laws, Acids &amp; Bases, or Photosynthesis.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Create a 6-slide story.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Use at least one photograph, one diagram and one equation.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Add speaker notes to two slides.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Compile, inspect and revise.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Then try one advanced feature: TikZ, PPTX import/export, semantic media or animation.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4400" y="4572000"/>
            <a:ext cx="1014984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914400" y="4572000"/>
            <a:ext cx="73152" cy="960120"/>
          </a:xfrm>
          <a:prstGeom prst="rect">
            <a:avLst/>
          </a:prstGeom>
          <a:solidFill>
            <a:srgbClr val="6F52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4709160"/>
            <a:ext cx="97840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 b="1">
                <a:solidFill>
                  <a:srgbClr val="182740"/>
                </a:solidFill>
              </a:defRPr>
            </a:pPr>
            <a:r>
              <a:t>Challenge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5568" y="5184648"/>
            <a:ext cx="978408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2D343C"/>
                </a:solidFill>
              </a:defRPr>
            </a:pPr>
            <a:r>
              <a:t>Can you explain the whole topic in one sentence before you open the editor?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Quick reference: the BSG workflow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CHEAT SHEET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34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4360" y="2148840"/>
            <a:ext cx="141732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2350008"/>
            <a:ext cx="123444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Plan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2011680" y="2624328"/>
            <a:ext cx="256032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2267712" y="2148840"/>
            <a:ext cx="141732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359152" y="2350008"/>
            <a:ext cx="123444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New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3685032" y="2624328"/>
            <a:ext cx="256032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3941064" y="2148840"/>
            <a:ext cx="141732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032504" y="2350008"/>
            <a:ext cx="123444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Write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5358384" y="2624328"/>
            <a:ext cx="256032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5614416" y="2148840"/>
            <a:ext cx="141732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705856" y="2350008"/>
            <a:ext cx="123444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Visualize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7031736" y="2624328"/>
            <a:ext cx="256032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7287768" y="2148840"/>
            <a:ext cx="141732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379208" y="2350008"/>
            <a:ext cx="123444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Compile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8705088" y="2624328"/>
            <a:ext cx="256032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8961120" y="2148840"/>
            <a:ext cx="141732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052560" y="2350008"/>
            <a:ext cx="123444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Inspect</a:t>
            </a:r>
          </a:p>
        </p:txBody>
      </p:sp>
      <p:cxnSp>
        <p:nvCxnSpPr>
          <p:cNvPr id="26" name="Connector 25"/>
          <p:cNvCxnSpPr/>
          <p:nvPr/>
        </p:nvCxnSpPr>
        <p:spPr>
          <a:xfrm>
            <a:off x="10378440" y="2624328"/>
            <a:ext cx="256032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10634472" y="2148840"/>
            <a:ext cx="141732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0725912" y="2350008"/>
            <a:ext cx="123444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Share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85800" y="38862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Simple user → GUI and help system.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Intermediate user → semantic media/layout commands.</a:t>
            </a:r>
          </a:p>
          <a:p>
            <a:pPr>
              <a:spcAft>
                <a:spcPts val="1000"/>
              </a:spcAft>
              <a:defRPr sz="1800" b="0">
                <a:solidFill>
                  <a:srgbClr val="2D343C"/>
                </a:solidFill>
              </a:defRPr>
            </a:pPr>
            <a:r>
              <a:t>Advanced user → LaTeX, TikZ, precise positioning and conversion pipelines.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What BSG-IDE can become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VISION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35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000" b="0">
                <a:solidFill>
                  <a:srgbClr val="2D343C"/>
                </a:solidFill>
              </a:defRPr>
            </a:pPr>
            <a:r>
              <a:t>A classroom presentation editor.</a:t>
            </a:r>
          </a:p>
          <a:p>
            <a:pPr>
              <a:spcAft>
                <a:spcPts val="1000"/>
              </a:spcAft>
              <a:defRPr sz="2000" b="0">
                <a:solidFill>
                  <a:srgbClr val="2D343C"/>
                </a:solidFill>
              </a:defRPr>
            </a:pPr>
            <a:r>
              <a:t>A scientific authoring environment.</a:t>
            </a:r>
          </a:p>
          <a:p>
            <a:pPr>
              <a:spcAft>
                <a:spcPts val="1000"/>
              </a:spcAft>
              <a:defRPr sz="2000" b="0">
                <a:solidFill>
                  <a:srgbClr val="2D343C"/>
                </a:solidFill>
              </a:defRPr>
            </a:pPr>
            <a:r>
              <a:t>A bridge between Beamer/LaTeX and PowerPoint.</a:t>
            </a:r>
          </a:p>
          <a:p>
            <a:pPr>
              <a:spcAft>
                <a:spcPts val="1000"/>
              </a:spcAft>
              <a:defRPr sz="2000" b="0">
                <a:solidFill>
                  <a:srgbClr val="2D343C"/>
                </a:solidFill>
              </a:defRPr>
            </a:pPr>
            <a:r>
              <a:t>A reusable presentation source format with organized media.</a:t>
            </a:r>
          </a:p>
          <a:p>
            <a:pPr>
              <a:spcAft>
                <a:spcPts val="1000"/>
              </a:spcAft>
              <a:defRPr sz="2000" b="0">
                <a:solidFill>
                  <a:srgbClr val="2D343C"/>
                </a:solidFill>
              </a:defRPr>
            </a:pPr>
            <a:r>
              <a:t>A tool for creating polished, reproducible teaching material.</a:t>
            </a:r>
          </a:p>
          <a:p>
            <a:pPr>
              <a:spcAft>
                <a:spcPts val="1000"/>
              </a:spcAft>
              <a:defRPr sz="2000" b="0">
                <a:solidFill>
                  <a:srgbClr val="2D343C"/>
                </a:solidFill>
              </a:defRPr>
            </a:pPr>
            <a:r>
              <a:t>The important point: you can grow into these capabilities without learning them all on day one.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828800" y="4709160"/>
            <a:ext cx="850392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1828800" y="4709160"/>
            <a:ext cx="73152" cy="96012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029968" y="4846320"/>
            <a:ext cx="813816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82740"/>
                </a:solidFill>
              </a:defRPr>
            </a:pPr>
            <a:r>
              <a:t>Start small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29968" y="5321808"/>
            <a:ext cx="813816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2D343C"/>
                </a:solidFill>
              </a:defRPr>
            </a:pPr>
            <a:r>
              <a:t>Your first successful presentation should be simple. The advanced layer is there when you need it.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Final exercise: build your own science story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NEXT STEP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36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000" b="0">
                <a:solidFill>
                  <a:srgbClr val="2D343C"/>
                </a:solidFill>
              </a:defRPr>
            </a:pPr>
            <a:r>
              <a:t>Pick a topic you genuinely understand.</a:t>
            </a:r>
          </a:p>
          <a:p>
            <a:pPr>
              <a:spcAft>
                <a:spcPts val="1000"/>
              </a:spcAft>
              <a:defRPr sz="2000" b="0">
                <a:solidFill>
                  <a:srgbClr val="2D343C"/>
                </a:solidFill>
              </a:defRPr>
            </a:pPr>
            <a:r>
              <a:t>Write the six questions your audience should be able to answer afterward.</a:t>
            </a:r>
          </a:p>
          <a:p>
            <a:pPr>
              <a:spcAft>
                <a:spcPts val="1000"/>
              </a:spcAft>
              <a:defRPr sz="2000" b="0">
                <a:solidFill>
                  <a:srgbClr val="2D343C"/>
                </a:solidFill>
              </a:defRPr>
            </a:pPr>
            <a:r>
              <a:t>Turn each question into a slide.</a:t>
            </a:r>
          </a:p>
          <a:p>
            <a:pPr>
              <a:spcAft>
                <a:spcPts val="1000"/>
              </a:spcAft>
              <a:defRPr sz="2000" b="0">
                <a:solidFill>
                  <a:srgbClr val="2D343C"/>
                </a:solidFill>
              </a:defRPr>
            </a:pPr>
            <a:r>
              <a:t>Add one strong visual per important idea.</a:t>
            </a:r>
          </a:p>
          <a:p>
            <a:pPr>
              <a:spcAft>
                <a:spcPts val="1000"/>
              </a:spcAft>
              <a:defRPr sz="2000" b="0">
                <a:solidFill>
                  <a:srgbClr val="2D343C"/>
                </a:solidFill>
              </a:defRPr>
            </a:pPr>
            <a:r>
              <a:t>Use notes for the explanation.</a:t>
            </a:r>
          </a:p>
          <a:p>
            <a:pPr>
              <a:spcAft>
                <a:spcPts val="1000"/>
              </a:spcAft>
              <a:defRPr sz="2000" b="0">
                <a:solidFill>
                  <a:srgbClr val="2D343C"/>
                </a:solidFill>
              </a:defRPr>
            </a:pPr>
            <a:r>
              <a:t>Compile early. Improve visually. Repeat.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011680" y="4709160"/>
            <a:ext cx="813816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2011680" y="4709160"/>
            <a:ext cx="73152" cy="960120"/>
          </a:xfrm>
          <a:prstGeom prst="rect">
            <a:avLst/>
          </a:prstGeom>
          <a:solidFill>
            <a:srgbClr val="E287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212848" y="4846320"/>
            <a:ext cx="777240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82740"/>
                </a:solidFill>
              </a:defRPr>
            </a:pPr>
            <a:r>
              <a:t>Remember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12848" y="5321808"/>
            <a:ext cx="7772400" cy="210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2D343C"/>
                </a:solidFill>
              </a:defRPr>
            </a:pPr>
            <a:r>
              <a:t>A presentation is not a document that happens to be on slides. It is a guided visual argument.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Appendix — feature map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REFERENCE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37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1051560"/>
            <a:ext cx="2057400" cy="713232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731520" y="1051560"/>
            <a:ext cx="73152" cy="713232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32688" y="1188719"/>
            <a:ext cx="16916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82740"/>
                </a:solidFill>
              </a:defRPr>
            </a:pPr>
            <a:r>
              <a:t>Beginner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32688" y="1664207"/>
            <a:ext cx="1691640" cy="-36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>
                <a:solidFill>
                  <a:srgbClr val="2D343C"/>
                </a:solidFill>
              </a:defRPr>
            </a:pPr>
            <a:r>
              <a:t>GUI editing, presentation settings, images, text, PDF compilation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1883664"/>
            <a:ext cx="2057400" cy="713232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731520" y="1883664"/>
            <a:ext cx="73152" cy="713232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32688" y="2020824"/>
            <a:ext cx="16916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82740"/>
                </a:solidFill>
              </a:defRPr>
            </a:pPr>
            <a:r>
              <a:t>Media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32688" y="2496312"/>
            <a:ext cx="1691640" cy="-36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>
                <a:solidFill>
                  <a:srgbClr val="2D343C"/>
                </a:solidFill>
              </a:defRPr>
            </a:pPr>
            <a:r>
              <a:t>Images, video/media commands, organized media folders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" y="2715768"/>
            <a:ext cx="2057400" cy="713232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31520" y="2715768"/>
            <a:ext cx="73152" cy="713232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32688" y="2852928"/>
            <a:ext cx="16916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82740"/>
                </a:solidFill>
              </a:defRPr>
            </a:pPr>
            <a:r>
              <a:t>Scientific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32688" y="3328416"/>
            <a:ext cx="1691640" cy="-36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>
                <a:solidFill>
                  <a:srgbClr val="2D343C"/>
                </a:solidFill>
              </a:defRPr>
            </a:pPr>
            <a:r>
              <a:t>Equations, TikZ, diagrams, plots and structured layouts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31520" y="3547872"/>
            <a:ext cx="2057400" cy="713232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731520" y="3547872"/>
            <a:ext cx="73152" cy="713232"/>
          </a:xfrm>
          <a:prstGeom prst="rect">
            <a:avLst/>
          </a:prstGeom>
          <a:solidFill>
            <a:srgbClr val="6F52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32688" y="3685032"/>
            <a:ext cx="16916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82740"/>
                </a:solidFill>
              </a:defRPr>
            </a:pPr>
            <a:r>
              <a:t>Interop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32688" y="4160520"/>
            <a:ext cx="1691640" cy="-36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>
                <a:solidFill>
                  <a:srgbClr val="2D343C"/>
                </a:solidFill>
              </a:defRPr>
            </a:pPr>
            <a:r>
              <a:t>PPTX import, PPTX export, Beamer/LaTeX import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31520" y="4379976"/>
            <a:ext cx="2057400" cy="713232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731520" y="4379976"/>
            <a:ext cx="73152" cy="713232"/>
          </a:xfrm>
          <a:prstGeom prst="rect">
            <a:avLst/>
          </a:prstGeom>
          <a:solidFill>
            <a:srgbClr val="6F52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32688" y="4517136"/>
            <a:ext cx="16916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82740"/>
                </a:solidFill>
              </a:defRPr>
            </a:pPr>
            <a:r>
              <a:t>Fidelity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32688" y="4992624"/>
            <a:ext cx="1691640" cy="-36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>
                <a:solidFill>
                  <a:srgbClr val="2D343C"/>
                </a:solidFill>
              </a:defRPr>
            </a:pPr>
            <a:r>
              <a:t>Positional PPTX objects, typography/fit handling, animation states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31520" y="5212080"/>
            <a:ext cx="2057400" cy="713232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731520" y="5212080"/>
            <a:ext cx="73152" cy="713232"/>
          </a:xfrm>
          <a:prstGeom prst="rect">
            <a:avLst/>
          </a:prstGeom>
          <a:solidFill>
            <a:srgbClr val="6F52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32688" y="5349240"/>
            <a:ext cx="16916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82740"/>
                </a:solidFill>
              </a:defRPr>
            </a:pPr>
            <a:r>
              <a:t>Automation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32688" y="5824728"/>
            <a:ext cx="1691640" cy="-36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>
                <a:solidFill>
                  <a:srgbClr val="2D343C"/>
                </a:solidFill>
              </a:defRPr>
            </a:pPr>
            <a:r>
              <a:t>Reusable BSG text projects, conversion/build pipelines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Appendix — suggested learning path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REFERENCE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38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4360" y="1920240"/>
            <a:ext cx="182880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2121408"/>
            <a:ext cx="164592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Day 1</a:t>
            </a:r>
            <a:br/>
            <a:r>
              <a:t>GUI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2423160" y="2395728"/>
            <a:ext cx="347472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2770632" y="1920240"/>
            <a:ext cx="182880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862072" y="2121408"/>
            <a:ext cx="164592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Day 2</a:t>
            </a:r>
            <a:br/>
            <a:r>
              <a:t>Media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4599431" y="2395728"/>
            <a:ext cx="347472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4946904" y="1920240"/>
            <a:ext cx="182880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038344" y="2121408"/>
            <a:ext cx="164592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Day 3</a:t>
            </a:r>
            <a:br/>
            <a:r>
              <a:t>Design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6775704" y="2395728"/>
            <a:ext cx="347472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7123176" y="1920240"/>
            <a:ext cx="182880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214616" y="2121408"/>
            <a:ext cx="164592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Day 4</a:t>
            </a:r>
            <a:br/>
            <a:r>
              <a:t>TikZ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8951976" y="2395728"/>
            <a:ext cx="347472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9299448" y="1920240"/>
            <a:ext cx="182880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390888" y="2121408"/>
            <a:ext cx="164592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Day 5</a:t>
            </a:r>
            <a:br/>
            <a:r>
              <a:t>PPTX/LaTeX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5800" y="38862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Do not attempt every advanced feature immediately.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Master the basic visual workflow first.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Then add one capability at a time.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Thank you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FINISH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39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1508760"/>
            <a:ext cx="10332720" cy="10058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100" b="1">
                <a:solidFill>
                  <a:srgbClr val="FFFFFF"/>
                </a:solidFill>
              </a:defRPr>
            </a:pPr>
            <a:r>
              <a:t>Build the story. Show the science. Let BSG handle the machinery.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28800" y="2880360"/>
            <a:ext cx="8503920" cy="10972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300">
                <a:solidFill>
                  <a:srgbClr val="CDDCEB"/>
                </a:solidFill>
              </a:defRPr>
            </a:pPr>
            <a:r>
              <a:t>BSG-IDE</a:t>
            </a:r>
            <a:br/>
            <a:r>
              <a:t>Beamer Slide Generator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8800" y="4572000"/>
            <a:ext cx="850392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>
                <a:solidFill>
                  <a:srgbClr val="43A8BE"/>
                </a:solidFill>
              </a:defRPr>
            </a:pPr>
            <a:r>
              <a:t>Beginner tutorial • Worked example: Photosynthesis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Before you start: the mental model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START HERE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4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" y="1234440"/>
            <a:ext cx="3429000" cy="448056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40080" y="1234440"/>
            <a:ext cx="73152" cy="448056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41247" y="1371600"/>
            <a:ext cx="30632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1 • Content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1247" y="1847088"/>
            <a:ext cx="3063240" cy="3730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D343C"/>
                </a:solidFill>
              </a:defRPr>
            </a:pPr>
            <a:r>
              <a:t>What should the audience understand?</a:t>
            </a:r>
            <a:br/>
            <a:br/>
            <a:r>
              <a:t>Keep one main idea per slide.</a:t>
            </a:r>
            <a:br/>
            <a:br/>
            <a:r>
              <a:t>Use short text and strong visuals.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389120" y="1234440"/>
            <a:ext cx="3429000" cy="448056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389120" y="1234440"/>
            <a:ext cx="73152" cy="448056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590288" y="1371600"/>
            <a:ext cx="30632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2 • Visuals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90288" y="1847088"/>
            <a:ext cx="3063240" cy="3730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D343C"/>
                </a:solidFill>
              </a:defRPr>
            </a:pPr>
            <a:r>
              <a:t>What should the audience see?</a:t>
            </a:r>
            <a:br/>
            <a:br/>
            <a:r>
              <a:t>Photo, diagram, graph, equation, animation or comparison.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138160" y="1234440"/>
            <a:ext cx="3429000" cy="448056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8138160" y="1234440"/>
            <a:ext cx="73152" cy="4480560"/>
          </a:xfrm>
          <a:prstGeom prst="rect">
            <a:avLst/>
          </a:prstGeom>
          <a:solidFill>
            <a:srgbClr val="E287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339328" y="1371600"/>
            <a:ext cx="30632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3 • Delivery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39328" y="1847088"/>
            <a:ext cx="3063240" cy="3730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D343C"/>
                </a:solidFill>
              </a:defRPr>
            </a:pPr>
            <a:r>
              <a:t>What will you say aloud?</a:t>
            </a:r>
            <a:br/>
            <a:br/>
            <a:r>
              <a:t>Use speaker notes for explanations that do not belong on the slide.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9611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Intelligent Internet image &amp; video search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8320" y="137160"/>
            <a:ext cx="219456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WEB MEDIA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51560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Intelligent Internet Media 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40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097280"/>
            <a:ext cx="1069848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defRPr sz="1900">
                <a:solidFill>
                  <a:srgbClr val="2D343C"/>
                </a:solidFill>
              </a:defRPr>
            </a:pPr>
            <a:r>
              <a:t>One of BSG-IDE’s major productivity features is finding relevant Internet media from the context of the current slide.</a:t>
            </a:r>
          </a:p>
          <a:p>
            <a:pPr>
              <a:spcAft>
                <a:spcPts val="900"/>
              </a:spcAft>
              <a:defRPr sz="1900">
                <a:solidFill>
                  <a:srgbClr val="2D343C"/>
                </a:solidFill>
              </a:defRPr>
            </a:pPr>
            <a:r>
              <a:t>You do not have to invent a search query from scratch: the slide title supplies the topic and the slide content supplies the context.</a:t>
            </a:r>
          </a:p>
          <a:p>
            <a:pPr>
              <a:spcAft>
                <a:spcPts val="900"/>
              </a:spcAft>
              <a:defRPr sz="1900">
                <a:solidFill>
                  <a:srgbClr val="2D343C"/>
                </a:solidFill>
              </a:defRPr>
            </a:pPr>
            <a:r>
              <a:t>The result is a faster workflow from “I need a visual” to “I have a relevant visual on my slide”.</a:t>
            </a:r>
          </a:p>
          <a:p>
            <a:pPr>
              <a:spcAft>
                <a:spcPts val="900"/>
              </a:spcAft>
              <a:defRPr sz="1900">
                <a:solidFill>
                  <a:srgbClr val="2D343C"/>
                </a:solidFill>
              </a:defRPr>
            </a:pPr>
            <a:r>
              <a:t>This feature is especially useful for teaching, scientific communication and rapid presentation preparation.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4400" y="4617720"/>
            <a:ext cx="10149840" cy="91440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914400" y="4617720"/>
            <a:ext cx="73152" cy="91440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4736592"/>
            <a:ext cx="97840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82740"/>
                </a:solidFill>
              </a:defRPr>
            </a:pPr>
            <a:r>
              <a:t>Core principle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5568" y="5221224"/>
            <a:ext cx="978408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400">
                <a:solidFill>
                  <a:srgbClr val="2D343C"/>
                </a:solidFill>
              </a:defRPr>
            </a:pPr>
            <a:r>
              <a:t>The slide itself becomes the search request.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9611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Why title + content makes the search smarter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8320" y="137160"/>
            <a:ext cx="219456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WEB MEDIA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51560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Intelligent Internet Media 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41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4360" y="1920240"/>
            <a:ext cx="1828800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67512" y="2103120"/>
            <a:ext cx="1682496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Slide title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2423160" y="2377440"/>
            <a:ext cx="411480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2834640" y="1920240"/>
            <a:ext cx="1828800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907792" y="2103120"/>
            <a:ext cx="1682496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Slide content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4663440" y="2377440"/>
            <a:ext cx="411480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5074920" y="1920240"/>
            <a:ext cx="1828800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148072" y="2103120"/>
            <a:ext cx="1682496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Contextual</a:t>
            </a:r>
            <a:br/>
            <a:r>
              <a:t>query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6903720" y="2377440"/>
            <a:ext cx="411480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7315200" y="1920240"/>
            <a:ext cx="1828800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88352" y="2103120"/>
            <a:ext cx="1682496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Image /</a:t>
            </a:r>
            <a:br/>
            <a:r>
              <a:t>video results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9144000" y="2377440"/>
            <a:ext cx="411480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9555480" y="1920240"/>
            <a:ext cx="1828800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28632" y="2103120"/>
            <a:ext cx="1682496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Choose &amp;</a:t>
            </a:r>
            <a:br/>
            <a:r>
              <a:t>insert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5800" y="3886200"/>
            <a:ext cx="1069848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defRPr sz="1800">
                <a:solidFill>
                  <a:srgbClr val="2D343C"/>
                </a:solidFill>
              </a:defRPr>
            </a:pPr>
            <a:r>
              <a:t>Title alone may be too broad: “Photosynthesis”.</a:t>
            </a:r>
          </a:p>
          <a:p>
            <a:pPr>
              <a:spcAft>
                <a:spcPts val="900"/>
              </a:spcAft>
              <a:defRPr sz="1800">
                <a:solidFill>
                  <a:srgbClr val="2D343C"/>
                </a:solidFill>
              </a:defRPr>
            </a:pPr>
            <a:r>
              <a:t>Content narrows the intended concept: chlorophyll, photons, light-dependent reactions, ATP/NADPH, oxygen.</a:t>
            </a:r>
          </a:p>
          <a:p>
            <a:pPr>
              <a:spcAft>
                <a:spcPts val="900"/>
              </a:spcAft>
              <a:defRPr sz="1800">
                <a:solidFill>
                  <a:srgbClr val="2D343C"/>
                </a:solidFill>
              </a:defRPr>
            </a:pPr>
            <a:r>
              <a:t>The combined context is much more useful for retrieving a scientifically relevant visual.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9611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Worked example — the slide before searching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8320" y="137160"/>
            <a:ext cx="219456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WEB MEDIA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51560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Intelligent Internet Media 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42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" y="1097280"/>
            <a:ext cx="5303520" cy="448056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40080" y="1097280"/>
            <a:ext cx="73152" cy="448056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41247" y="1216152"/>
            <a:ext cx="4937759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300" b="1">
                <a:solidFill>
                  <a:srgbClr val="182740"/>
                </a:solidFill>
              </a:defRPr>
            </a:pPr>
            <a:r>
              <a:t>Slide title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1247" y="1700784"/>
            <a:ext cx="4937759" cy="37307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700">
                <a:solidFill>
                  <a:srgbClr val="2D343C"/>
                </a:solidFill>
              </a:defRPr>
            </a:pPr>
            <a:r>
              <a:t>Photosynthesis — Light-Dependent Reactions</a:t>
            </a:r>
            <a:br/>
            <a:br/>
          </a:p>
        </p:txBody>
      </p:sp>
      <p:sp>
        <p:nvSpPr>
          <p:cNvPr id="13" name="Rounded Rectangle 12"/>
          <p:cNvSpPr/>
          <p:nvPr/>
        </p:nvSpPr>
        <p:spPr>
          <a:xfrm>
            <a:off x="6172200" y="1097280"/>
            <a:ext cx="5349240" cy="448056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172200" y="1097280"/>
            <a:ext cx="73152" cy="448056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373368" y="1216152"/>
            <a:ext cx="4983479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Slide content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73368" y="1700784"/>
            <a:ext cx="4983479" cy="37307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700">
                <a:solidFill>
                  <a:srgbClr val="2D343C"/>
                </a:solidFill>
              </a:defRPr>
            </a:pPr>
            <a:r>
              <a:t>“Chlorophyll absorbs photons and initiates the reactions that convert light energy into chemical energy. ATP and NADPH provide chemical energy for subsequent carbon fixation.”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828800" y="4983480"/>
            <a:ext cx="8595360" cy="68580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1828800" y="4983480"/>
            <a:ext cx="73152" cy="685800"/>
          </a:xfrm>
          <a:prstGeom prst="rect">
            <a:avLst/>
          </a:prstGeom>
          <a:solidFill>
            <a:srgbClr val="6F52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029968" y="5102352"/>
            <a:ext cx="822960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82740"/>
                </a:solidFill>
              </a:defRPr>
            </a:pPr>
            <a:r>
              <a:t>What BSG learns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29968" y="5586984"/>
            <a:ext cx="8229600" cy="-640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200">
                <a:solidFill>
                  <a:srgbClr val="2D343C"/>
                </a:solidFill>
              </a:defRPr>
            </a:pPr>
            <a:r>
              <a:t>Topic = photosynthesis • Focus = light reactions • Concepts = chlorophyll, photons, ATP/NADPH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9611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How the search context can evolve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8320" y="137160"/>
            <a:ext cx="219456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WEB MEDIA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51560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Intelligent Internet Media 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43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4360" y="1143000"/>
            <a:ext cx="3474720" cy="443484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94360" y="1143000"/>
            <a:ext cx="73152" cy="4434840"/>
          </a:xfrm>
          <a:prstGeom prst="rect">
            <a:avLst/>
          </a:prstGeom>
          <a:solidFill>
            <a:srgbClr val="BC464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95528" y="1261872"/>
            <a:ext cx="310896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Too broad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5528" y="1746504"/>
            <a:ext cx="3108960" cy="36850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500">
                <a:solidFill>
                  <a:srgbClr val="2D343C"/>
                </a:solidFill>
              </a:defRPr>
            </a:pPr>
            <a:r>
              <a:t>photosynthesis</a:t>
            </a:r>
            <a:br/>
            <a:br/>
            <a:r>
              <a:t>Likely to return:</a:t>
            </a:r>
            <a:br/>
            <a:r>
              <a:t>• plants</a:t>
            </a:r>
            <a:br/>
            <a:r>
              <a:t>• leaves</a:t>
            </a:r>
            <a:br/>
            <a:r>
              <a:t>• generic diagrams</a:t>
            </a:r>
            <a:br/>
            <a:r>
              <a:t>• unrelated educational material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343400" y="1143000"/>
            <a:ext cx="3474720" cy="443484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343400" y="1143000"/>
            <a:ext cx="73152" cy="4434840"/>
          </a:xfrm>
          <a:prstGeom prst="rect">
            <a:avLst/>
          </a:prstGeom>
          <a:solidFill>
            <a:srgbClr val="E287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544568" y="1261872"/>
            <a:ext cx="310896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Better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44568" y="1746504"/>
            <a:ext cx="3108960" cy="36850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500">
                <a:solidFill>
                  <a:srgbClr val="2D343C"/>
                </a:solidFill>
              </a:defRPr>
            </a:pPr>
            <a:r>
              <a:t>photosynthesis chlorophyll light</a:t>
            </a:r>
            <a:br/>
            <a:br/>
            <a:r>
              <a:t>Now the visual concept is constrained.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092440" y="1143000"/>
            <a:ext cx="3474720" cy="443484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8092440" y="1143000"/>
            <a:ext cx="73152" cy="443484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293608" y="1261872"/>
            <a:ext cx="310896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Context-rich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93608" y="1746504"/>
            <a:ext cx="3108960" cy="36850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500">
                <a:solidFill>
                  <a:srgbClr val="2D343C"/>
                </a:solidFill>
              </a:defRPr>
            </a:pPr>
            <a:r>
              <a:t>photosynthesis light-dependent reactions chlorophyll photons ATP NADPH</a:t>
            </a:r>
            <a:br/>
            <a:br/>
            <a:r>
              <a:t>Much closer to the slide’s intended idea.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9611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Searching for an image — step by step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8320" y="137160"/>
            <a:ext cx="219456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WEB MEDIA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51560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Intelligent Internet Media 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44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097280"/>
            <a:ext cx="1069848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defRPr sz="1700">
                <a:solidFill>
                  <a:srgbClr val="2D343C"/>
                </a:solidFill>
              </a:defRPr>
            </a:pPr>
            <a:r>
              <a:t>1. Write the slide title naturally.</a:t>
            </a:r>
          </a:p>
          <a:p>
            <a:pPr>
              <a:spcAft>
                <a:spcPts val="900"/>
              </a:spcAft>
              <a:defRPr sz="1700">
                <a:solidFill>
                  <a:srgbClr val="2D343C"/>
                </a:solidFill>
              </a:defRPr>
            </a:pPr>
            <a:r>
              <a:t>2. Add the minimum explanatory content needed to teach the idea.</a:t>
            </a:r>
          </a:p>
          <a:p>
            <a:pPr>
              <a:spcAft>
                <a:spcPts val="900"/>
              </a:spcAft>
              <a:defRPr sz="1700">
                <a:solidFill>
                  <a:srgbClr val="2D343C"/>
                </a:solidFill>
              </a:defRPr>
            </a:pPr>
            <a:r>
              <a:t>3. Invoke the image-search function from the BSG-IDE workflow.</a:t>
            </a:r>
          </a:p>
          <a:p>
            <a:pPr>
              <a:spcAft>
                <a:spcPts val="900"/>
              </a:spcAft>
              <a:defRPr sz="1700">
                <a:solidFill>
                  <a:srgbClr val="2D343C"/>
                </a:solidFill>
              </a:defRPr>
            </a:pPr>
            <a:r>
              <a:t>4. Review the returned candidates for scientific relevance, clarity and source quality.</a:t>
            </a:r>
          </a:p>
          <a:p>
            <a:pPr>
              <a:spcAft>
                <a:spcPts val="900"/>
              </a:spcAft>
              <a:defRPr sz="1700">
                <a:solidFill>
                  <a:srgbClr val="2D343C"/>
                </a:solidFill>
              </a:defRPr>
            </a:pPr>
            <a:r>
              <a:t>5. Choose the image that actually supports the slide—not simply the most attractive thumbnail.</a:t>
            </a:r>
          </a:p>
          <a:p>
            <a:pPr>
              <a:spcAft>
                <a:spcPts val="900"/>
              </a:spcAft>
              <a:defRPr sz="1700">
                <a:solidFill>
                  <a:srgbClr val="2D343C"/>
                </a:solidFill>
              </a:defRPr>
            </a:pPr>
            <a:r>
              <a:t>6. Insert it into the slide and retain the source information.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4400" y="5074920"/>
            <a:ext cx="10058400" cy="59436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914400" y="5074920"/>
            <a:ext cx="73152" cy="59436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5193792"/>
            <a:ext cx="96926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82740"/>
                </a:solidFill>
              </a:defRPr>
            </a:pPr>
            <a:r>
              <a:t>Fast habit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5568" y="5678424"/>
            <a:ext cx="9692640" cy="-1554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2D343C"/>
                </a:solidFill>
              </a:defRPr>
            </a:pPr>
            <a:r>
              <a:t>Write the slide first; search second. The content becomes your semantic search context.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9611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Searching for a video — when motion teaches better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8320" y="137160"/>
            <a:ext cx="219456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WEB MEDIA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51560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Intelligent Internet Media 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45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" y="1188720"/>
            <a:ext cx="5257800" cy="438912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40080" y="1188720"/>
            <a:ext cx="73152" cy="438912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41247" y="1307592"/>
            <a:ext cx="48920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Use video when…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1247" y="1792224"/>
            <a:ext cx="4892040" cy="36393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600">
                <a:solidFill>
                  <a:srgbClr val="2D343C"/>
                </a:solidFill>
              </a:defRPr>
            </a:pPr>
            <a:r>
              <a:t>• a process unfolds over time</a:t>
            </a:r>
            <a:br/>
            <a:r>
              <a:t>• motion is itself the concept</a:t>
            </a:r>
            <a:br/>
            <a:r>
              <a:t>• an experiment or demonstration benefits from observation</a:t>
            </a:r>
            <a:br/>
            <a:r>
              <a:t>• a short explanation is more effective than a static diagram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263640" y="1188720"/>
            <a:ext cx="5257800" cy="438912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263640" y="1188720"/>
            <a:ext cx="73152" cy="438912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64807" y="1307592"/>
            <a:ext cx="48920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900" b="1">
                <a:solidFill>
                  <a:srgbClr val="182740"/>
                </a:solidFill>
              </a:defRPr>
            </a:pPr>
            <a:r>
              <a:t>Photosynthesis example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64807" y="1792224"/>
            <a:ext cx="4892040" cy="36393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500">
                <a:solidFill>
                  <a:srgbClr val="2D343C"/>
                </a:solidFill>
              </a:defRPr>
            </a:pPr>
            <a:r>
              <a:t>Search the slide context for a video explaining light-dependent reactions, chlorophyll excitation, electron transport or ATP/NADPH production.</a:t>
            </a:r>
            <a:br/>
            <a:br/>
            <a:r>
              <a:t>Prefer short, authoritative material that directly supports your teaching point.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9611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Search → inspect → select → acknowledge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8320" y="137160"/>
            <a:ext cx="219456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WEB MEDIA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51560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Intelligent Internet Media 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46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4360" y="1965960"/>
            <a:ext cx="1828800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67512" y="2148840"/>
            <a:ext cx="1682496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Contextual</a:t>
            </a:r>
            <a:br/>
            <a:r>
              <a:t>search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2423160" y="2423160"/>
            <a:ext cx="411480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2834640" y="1965960"/>
            <a:ext cx="1828800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907792" y="2148840"/>
            <a:ext cx="1682496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Inspect</a:t>
            </a:r>
            <a:br/>
            <a:r>
              <a:t>candidate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4663440" y="2423160"/>
            <a:ext cx="411480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5074920" y="1965960"/>
            <a:ext cx="1828800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148072" y="2148840"/>
            <a:ext cx="1682496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Check</a:t>
            </a:r>
            <a:br/>
            <a:r>
              <a:t>source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6903720" y="2423160"/>
            <a:ext cx="411480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7315200" y="1965960"/>
            <a:ext cx="1828800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88352" y="2148840"/>
            <a:ext cx="1682496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Insert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9144000" y="2423160"/>
            <a:ext cx="411480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9555480" y="1965960"/>
            <a:ext cx="1828800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28632" y="2148840"/>
            <a:ext cx="1682496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Record</a:t>
            </a:r>
            <a:br/>
            <a:r>
              <a:t>acknowledgement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5800" y="3931920"/>
            <a:ext cx="1069848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defRPr sz="1700">
                <a:solidFill>
                  <a:srgbClr val="2D343C"/>
                </a:solidFill>
              </a:defRPr>
            </a:pPr>
            <a:r>
              <a:t>Internet search is a discovery mechanism—not a licence.</a:t>
            </a:r>
          </a:p>
          <a:p>
            <a:pPr>
              <a:spcAft>
                <a:spcPts val="900"/>
              </a:spcAft>
              <a:defRPr sz="1700">
                <a:solidFill>
                  <a:srgbClr val="2D343C"/>
                </a:solidFill>
              </a:defRPr>
            </a:pPr>
            <a:r>
              <a:t>Before reuse, check the source and its usage/licence conditions.</a:t>
            </a:r>
          </a:p>
          <a:p>
            <a:pPr>
              <a:spcAft>
                <a:spcPts val="900"/>
              </a:spcAft>
              <a:defRPr sz="1700">
                <a:solidFill>
                  <a:srgbClr val="2D343C"/>
                </a:solidFill>
              </a:defRPr>
            </a:pPr>
            <a:r>
              <a:t>Keep creator, source, URL and licence information where practical.</a:t>
            </a:r>
          </a:p>
          <a:p>
            <a:pPr>
              <a:spcAft>
                <a:spcPts val="900"/>
              </a:spcAft>
              <a:defRPr sz="1700">
                <a:solidFill>
                  <a:srgbClr val="2D343C"/>
                </a:solidFill>
              </a:defRPr>
            </a:pPr>
            <a:r>
              <a:t>For teaching material, an acknowledgement slide or small source note can make provenance transparent.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9611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Copyright and acknowledgement — a required habit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8320" y="137160"/>
            <a:ext cx="219456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WEB MEDIA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51560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Intelligent Internet Media 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47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097280"/>
            <a:ext cx="1069848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defRPr sz="1700">
                <a:solidFill>
                  <a:srgbClr val="2D343C"/>
                </a:solidFill>
              </a:defRPr>
            </a:pPr>
            <a:r>
              <a:t>A search result does not automatically mean that an image or video is free to reuse.</a:t>
            </a:r>
          </a:p>
          <a:p>
            <a:pPr>
              <a:spcAft>
                <a:spcPts val="900"/>
              </a:spcAft>
              <a:defRPr sz="1700">
                <a:solidFill>
                  <a:srgbClr val="2D343C"/>
                </a:solidFill>
              </a:defRPr>
            </a:pPr>
            <a:r>
              <a:t>Prefer public-domain or appropriately licensed material when possible.</a:t>
            </a:r>
          </a:p>
          <a:p>
            <a:pPr>
              <a:spcAft>
                <a:spcPts val="900"/>
              </a:spcAft>
              <a:defRPr sz="1700">
                <a:solidFill>
                  <a:srgbClr val="2D343C"/>
                </a:solidFill>
              </a:defRPr>
            </a:pPr>
            <a:r>
              <a:t>Follow the creator’s attribution requirements.</a:t>
            </a:r>
          </a:p>
          <a:p>
            <a:pPr>
              <a:spcAft>
                <a:spcPts val="900"/>
              </a:spcAft>
              <a:defRPr sz="1700">
                <a:solidFill>
                  <a:srgbClr val="2D343C"/>
                </a:solidFill>
              </a:defRPr>
            </a:pPr>
            <a:r>
              <a:t>For Creative Commons material, preserve the attribution information required by the specific licence.</a:t>
            </a:r>
          </a:p>
          <a:p>
            <a:pPr>
              <a:spcAft>
                <a:spcPts val="900"/>
              </a:spcAft>
              <a:defRPr sz="1700">
                <a:solidFill>
                  <a:srgbClr val="2D343C"/>
                </a:solidFill>
              </a:defRPr>
            </a:pPr>
            <a:r>
              <a:t>For videos, retain the creator/channel and source page information.</a:t>
            </a:r>
          </a:p>
          <a:p>
            <a:pPr>
              <a:spcAft>
                <a:spcPts val="900"/>
              </a:spcAft>
              <a:defRPr sz="1700">
                <a:solidFill>
                  <a:srgbClr val="2D343C"/>
                </a:solidFill>
              </a:defRPr>
            </a:pPr>
            <a:r>
              <a:t>If the intended use is commercial, redistributed or otherwise sensitive, perform a more careful licence check.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4400" y="5074920"/>
            <a:ext cx="10058400" cy="59436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914400" y="5074920"/>
            <a:ext cx="73152" cy="594360"/>
          </a:xfrm>
          <a:prstGeom prst="rect">
            <a:avLst/>
          </a:prstGeom>
          <a:solidFill>
            <a:srgbClr val="E287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5193792"/>
            <a:ext cx="96926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82740"/>
                </a:solidFill>
              </a:defRPr>
            </a:pPr>
            <a:r>
              <a:t>Rule of thumb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5568" y="5678424"/>
            <a:ext cx="9692640" cy="-1554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2D343C"/>
                </a:solidFill>
              </a:defRPr>
            </a:pPr>
            <a:r>
              <a:t>If you cannot explain where a visual came from, it is not yet ready for a polished presentation.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9611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A practical Photosynthesis search session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8320" y="137160"/>
            <a:ext cx="219456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WEB MEDIA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51560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Intelligent Internet Media 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48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" y="1097280"/>
            <a:ext cx="3474720" cy="448056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40080" y="1097280"/>
            <a:ext cx="73152" cy="448056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41247" y="1216152"/>
            <a:ext cx="310896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82740"/>
                </a:solidFill>
              </a:defRPr>
            </a:pPr>
            <a:r>
              <a:t>Slide 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1247" y="1700784"/>
            <a:ext cx="3108960" cy="37307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400">
                <a:solidFill>
                  <a:srgbClr val="2D343C"/>
                </a:solidFill>
              </a:defRPr>
            </a:pPr>
            <a:r>
              <a:t>Title:</a:t>
            </a:r>
            <a:br/>
            <a:r>
              <a:t>What is photosynthesis?</a:t>
            </a:r>
            <a:br/>
            <a:br/>
            <a:r>
              <a:t>Content:</a:t>
            </a:r>
            <a:br/>
            <a:r>
              <a:t>Plants convert light energy into chemical energy.</a:t>
            </a:r>
            <a:br/>
            <a:br/>
            <a:r>
              <a:t>Search goal:</a:t>
            </a:r>
            <a:br/>
            <a:r>
              <a:t>A strong overview photograph or diagram.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343400" y="1097280"/>
            <a:ext cx="3474720" cy="448056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343400" y="1097280"/>
            <a:ext cx="73152" cy="448056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544568" y="1216152"/>
            <a:ext cx="310896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82740"/>
                </a:solidFill>
              </a:defRPr>
            </a:pPr>
            <a:r>
              <a:t>Slide B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44568" y="1700784"/>
            <a:ext cx="3108960" cy="37307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400">
                <a:solidFill>
                  <a:srgbClr val="2D343C"/>
                </a:solidFill>
              </a:defRPr>
            </a:pPr>
            <a:r>
              <a:t>Title:</a:t>
            </a:r>
            <a:br/>
            <a:r>
              <a:t>Light-dependent reactions</a:t>
            </a:r>
            <a:br/>
            <a:br/>
            <a:r>
              <a:t>Content:</a:t>
            </a:r>
            <a:br/>
            <a:r>
              <a:t>Chlorophyll absorbs photons; ATP and NADPH are produced.</a:t>
            </a:r>
            <a:br/>
            <a:br/>
            <a:r>
              <a:t>Search goal:</a:t>
            </a:r>
            <a:br/>
            <a:r>
              <a:t>Mechanism-focused visual.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046720" y="1097280"/>
            <a:ext cx="3474720" cy="448056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8046720" y="1097280"/>
            <a:ext cx="73152" cy="4480560"/>
          </a:xfrm>
          <a:prstGeom prst="rect">
            <a:avLst/>
          </a:prstGeom>
          <a:solidFill>
            <a:srgbClr val="E287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247888" y="1216152"/>
            <a:ext cx="310896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82740"/>
                </a:solidFill>
              </a:defRPr>
            </a:pPr>
            <a:r>
              <a:t>Slide C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47888" y="1700784"/>
            <a:ext cx="3108960" cy="37307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400">
                <a:solidFill>
                  <a:srgbClr val="2D343C"/>
                </a:solidFill>
              </a:defRPr>
            </a:pPr>
            <a:r>
              <a:t>Title:</a:t>
            </a:r>
            <a:br/>
            <a:r>
              <a:t>Why photosynthesis matters</a:t>
            </a:r>
            <a:br/>
            <a:br/>
            <a:r>
              <a:t>Content:</a:t>
            </a:r>
            <a:br/>
            <a:r>
              <a:t>Energy flow, food webs and carbon cycling.</a:t>
            </a:r>
            <a:br/>
            <a:br/>
            <a:r>
              <a:t>Search goal:</a:t>
            </a:r>
            <a:br/>
            <a:r>
              <a:t>Ecological-scale visual.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9611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The important distinction: relevance vs. authority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8320" y="137160"/>
            <a:ext cx="219456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WEB MEDIA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51560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Intelligent Internet Media 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49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" y="1188720"/>
            <a:ext cx="5257800" cy="438912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40080" y="1188720"/>
            <a:ext cx="73152" cy="438912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41247" y="1307592"/>
            <a:ext cx="48920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Relevance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1247" y="1792224"/>
            <a:ext cx="4892040" cy="36393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600">
                <a:solidFill>
                  <a:srgbClr val="2D343C"/>
                </a:solidFill>
              </a:defRPr>
            </a:pPr>
            <a:r>
              <a:t>Does the image actually illustrate the concept on this slide?</a:t>
            </a:r>
            <a:br/>
            <a:br/>
            <a:r>
              <a:t>A beautiful leaf photograph may be relevant to photosynthesis but not to the mechanism of electron transport.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263640" y="1188720"/>
            <a:ext cx="5257800" cy="438912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263640" y="1188720"/>
            <a:ext cx="73152" cy="438912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64807" y="1307592"/>
            <a:ext cx="48920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Authority / provenance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64807" y="1792224"/>
            <a:ext cx="4892040" cy="36393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600">
                <a:solidFill>
                  <a:srgbClr val="2D343C"/>
                </a:solidFill>
              </a:defRPr>
            </a:pPr>
            <a:r>
              <a:t>Is the source credible? Is the creator identifiable? Is the licence clear? Is the image appropriate for the audience?</a:t>
            </a:r>
            <a:br/>
            <a:br/>
            <a:r>
              <a:t>The best choice balances scientific usefulness with trustworthy provenance.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Installing BSG-IDE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SETUP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For a normal installation, install the published package from PyPI.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The package includes the Python components required by the application and its supported features.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A LaTeX distribution is still needed to compile Beamer presentations into PDF.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After installation, launch BSG-IDE from the application menu or with the bsg-ide command.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4400" y="4160520"/>
            <a:ext cx="4663440" cy="1234440"/>
          </a:xfrm>
          <a:prstGeom prst="roundRect">
            <a:avLst/>
          </a:prstGeom>
          <a:solidFill>
            <a:srgbClr val="1F25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43000" y="4343400"/>
            <a:ext cx="4206240" cy="8686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E1EBF5"/>
                </a:solidFill>
                <a:latin typeface="DejaVu Sans Mono"/>
              </a:defRPr>
            </a:pPr>
            <a:r>
              <a:t>python -m pip install bsg-ide</a:t>
            </a:r>
            <a:br/>
            <a:br/>
            <a:r>
              <a:t>bsg-ide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989320" y="4069080"/>
            <a:ext cx="4663440" cy="141732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5989320" y="4069080"/>
            <a:ext cx="73152" cy="141732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190488" y="4206240"/>
            <a:ext cx="4297679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 b="1">
                <a:solidFill>
                  <a:srgbClr val="182740"/>
                </a:solidFill>
              </a:defRPr>
            </a:pPr>
            <a:r>
              <a:t>If you are nontechnical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90488" y="4681728"/>
            <a:ext cx="4297679" cy="667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2D343C"/>
                </a:solidFill>
              </a:defRPr>
            </a:pPr>
            <a:r>
              <a:t>You normally do not need to understand Python, packages or modules. Think of installation as installing any other desktop application.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9611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Power-user tip — search context is part of slide design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8320" y="137160"/>
            <a:ext cx="219456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WEB MEDIA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51560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Intelligent Internet Media 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50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097280"/>
            <a:ext cx="1069848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defRPr sz="1900">
                <a:solidFill>
                  <a:srgbClr val="2D343C"/>
                </a:solidFill>
              </a:defRPr>
            </a:pPr>
            <a:r>
              <a:t>A well-written slide naturally produces a better search context.</a:t>
            </a:r>
          </a:p>
          <a:p>
            <a:pPr>
              <a:spcAft>
                <a:spcPts val="900"/>
              </a:spcAft>
              <a:defRPr sz="1900">
                <a:solidFill>
                  <a:srgbClr val="2D343C"/>
                </a:solidFill>
              </a:defRPr>
            </a:pPr>
            <a:r>
              <a:t>Instead of stuffing keywords into a slide, write one or two clear explanatory sentences.</a:t>
            </a:r>
          </a:p>
          <a:p>
            <a:pPr>
              <a:spcAft>
                <a:spcPts val="900"/>
              </a:spcAft>
              <a:defRPr sz="1900">
                <a:solidFill>
                  <a:srgbClr val="2D343C"/>
                </a:solidFill>
              </a:defRPr>
            </a:pPr>
            <a:r>
              <a:t>This simultaneously improves the presentation for humans and gives the search process better semantic information.</a:t>
            </a:r>
          </a:p>
          <a:p>
            <a:pPr>
              <a:spcAft>
                <a:spcPts val="900"/>
              </a:spcAft>
              <a:defRPr sz="1900">
                <a:solidFill>
                  <a:srgbClr val="2D343C"/>
                </a:solidFill>
              </a:defRPr>
            </a:pPr>
            <a:r>
              <a:t>In other words: good scientific writing can improve good visual discovery.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94360" y="4617720"/>
            <a:ext cx="1828800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6F52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67512" y="4800600"/>
            <a:ext cx="1682496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Clear scientific</a:t>
            </a:r>
            <a:br/>
            <a:r>
              <a:t>sentence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2423160" y="5074920"/>
            <a:ext cx="1158240" cy="0"/>
          </a:xfrm>
          <a:prstGeom prst="line">
            <a:avLst/>
          </a:prstGeom>
          <a:ln w="25400">
            <a:solidFill>
              <a:srgbClr val="6F52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3581400" y="4617720"/>
            <a:ext cx="1828800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6F52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654552" y="4800600"/>
            <a:ext cx="1682496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Better semantic</a:t>
            </a:r>
            <a:br/>
            <a:r>
              <a:t>context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5410199" y="5074920"/>
            <a:ext cx="1158240" cy="0"/>
          </a:xfrm>
          <a:prstGeom prst="line">
            <a:avLst/>
          </a:prstGeom>
          <a:ln w="25400">
            <a:solidFill>
              <a:srgbClr val="6F52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6568440" y="4617720"/>
            <a:ext cx="1828800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6F52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641592" y="4800600"/>
            <a:ext cx="1682496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Better media</a:t>
            </a:r>
            <a:br/>
            <a:r>
              <a:t>candidates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8397240" y="5074920"/>
            <a:ext cx="1158240" cy="0"/>
          </a:xfrm>
          <a:prstGeom prst="line">
            <a:avLst/>
          </a:prstGeom>
          <a:ln w="25400">
            <a:solidFill>
              <a:srgbClr val="6F52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9555480" y="4617720"/>
            <a:ext cx="1828800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6F52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28632" y="4800600"/>
            <a:ext cx="1682496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Faster</a:t>
            </a:r>
            <a:br/>
            <a:r>
              <a:t>slide creation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9611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A complete rapid-authoring workflow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8320" y="137160"/>
            <a:ext cx="219456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WEB MEDIA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51560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Intelligent Internet Media 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51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4360" y="1828800"/>
            <a:ext cx="1267097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67512" y="2011680"/>
            <a:ext cx="1120793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1. Title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1861457" y="2286000"/>
            <a:ext cx="320040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2181497" y="1828800"/>
            <a:ext cx="1267097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254649" y="2011680"/>
            <a:ext cx="1120793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2. Content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3448594" y="2286000"/>
            <a:ext cx="320040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3768634" y="1828800"/>
            <a:ext cx="1267097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3841786" y="2011680"/>
            <a:ext cx="1120793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3. Search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5035731" y="2286000"/>
            <a:ext cx="320040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5355771" y="1828800"/>
            <a:ext cx="1267097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428923" y="2011680"/>
            <a:ext cx="1120793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4. Select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6622868" y="2286000"/>
            <a:ext cx="320040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6942908" y="1828800"/>
            <a:ext cx="1267097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016060" y="2011680"/>
            <a:ext cx="1120793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5. Insert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8210005" y="2286000"/>
            <a:ext cx="320040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8530045" y="1828800"/>
            <a:ext cx="1267097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603197" y="2011680"/>
            <a:ext cx="1120793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6. Acknowledge</a:t>
            </a:r>
          </a:p>
        </p:txBody>
      </p:sp>
      <p:cxnSp>
        <p:nvCxnSpPr>
          <p:cNvPr id="26" name="Connector 25"/>
          <p:cNvCxnSpPr/>
          <p:nvPr/>
        </p:nvCxnSpPr>
        <p:spPr>
          <a:xfrm>
            <a:off x="9797142" y="2286000"/>
            <a:ext cx="320040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10117182" y="1828800"/>
            <a:ext cx="1267097" cy="91440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0190334" y="2011680"/>
            <a:ext cx="1120793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 b="1">
                <a:solidFill>
                  <a:srgbClr val="182740"/>
                </a:solidFill>
              </a:defRPr>
            </a:pPr>
            <a:r>
              <a:t>7. Compile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85800" y="3794760"/>
            <a:ext cx="1069848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defRPr sz="1800">
                <a:solidFill>
                  <a:srgbClr val="2D343C"/>
                </a:solidFill>
              </a:defRPr>
            </a:pPr>
            <a:r>
              <a:t>For a new user, this can become a repeatable rhythm for every visual slide.</a:t>
            </a:r>
          </a:p>
          <a:p>
            <a:pPr>
              <a:spcAft>
                <a:spcPts val="900"/>
              </a:spcAft>
              <a:defRPr sz="1800">
                <a:solidFill>
                  <a:srgbClr val="2D343C"/>
                </a:solidFill>
              </a:defRPr>
            </a:pPr>
            <a:r>
              <a:t>The key productivity gain is that media discovery happens in the same authoring workflow as slide creation.</a:t>
            </a:r>
          </a:p>
          <a:p>
            <a:pPr>
              <a:spcAft>
                <a:spcPts val="900"/>
              </a:spcAft>
              <a:defRPr sz="1800">
                <a:solidFill>
                  <a:srgbClr val="2D343C"/>
                </a:solidFill>
              </a:defRPr>
            </a:pPr>
            <a:r>
              <a:t>For a serious scientific presentation, always perform the final source/licence review before publication.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914400" y="5074920"/>
            <a:ext cx="10058400" cy="59436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914400" y="5074920"/>
            <a:ext cx="73152" cy="59436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1115568" y="5193792"/>
            <a:ext cx="969264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82740"/>
                </a:solidFill>
              </a:defRPr>
            </a:pPr>
            <a:r>
              <a:t>Photosynthesis exercise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115568" y="5678424"/>
            <a:ext cx="9692640" cy="-1554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2D343C"/>
                </a:solidFill>
              </a:defRPr>
            </a:pPr>
            <a:r>
              <a:t>Create one slide on light-dependent reactions and use its title + content as the search context.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9611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Web-media search: quick reference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8320" y="137160"/>
            <a:ext cx="219456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WEB MEDIA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51560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Intelligent Internet Media 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52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097280"/>
            <a:ext cx="1069848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defRPr sz="1900">
                <a:solidFill>
                  <a:srgbClr val="2D343C"/>
                </a:solidFill>
              </a:defRPr>
            </a:pPr>
            <a:r>
              <a:t>Write a meaningful title.</a:t>
            </a:r>
          </a:p>
          <a:p>
            <a:pPr>
              <a:spcAft>
                <a:spcPts val="900"/>
              </a:spcAft>
              <a:defRPr sz="1900">
                <a:solidFill>
                  <a:srgbClr val="2D343C"/>
                </a:solidFill>
              </a:defRPr>
            </a:pPr>
            <a:r>
              <a:t>Add concise explanatory content.</a:t>
            </a:r>
          </a:p>
          <a:p>
            <a:pPr>
              <a:spcAft>
                <a:spcPts val="900"/>
              </a:spcAft>
              <a:defRPr sz="1900">
                <a:solidFill>
                  <a:srgbClr val="2D343C"/>
                </a:solidFill>
              </a:defRPr>
            </a:pPr>
            <a:r>
              <a:t>Search for an image or video from the slide context.</a:t>
            </a:r>
          </a:p>
          <a:p>
            <a:pPr>
              <a:spcAft>
                <a:spcPts val="900"/>
              </a:spcAft>
              <a:defRPr sz="1900">
                <a:solidFill>
                  <a:srgbClr val="2D343C"/>
                </a:solidFill>
              </a:defRPr>
            </a:pPr>
            <a:r>
              <a:t>Compare candidates for relevance and source quality.</a:t>
            </a:r>
          </a:p>
          <a:p>
            <a:pPr>
              <a:spcAft>
                <a:spcPts val="900"/>
              </a:spcAft>
              <a:defRPr sz="1900">
                <a:solidFill>
                  <a:srgbClr val="2D343C"/>
                </a:solidFill>
              </a:defRPr>
            </a:pPr>
            <a:r>
              <a:t>Insert the chosen media.</a:t>
            </a:r>
          </a:p>
          <a:p>
            <a:pPr>
              <a:spcAft>
                <a:spcPts val="900"/>
              </a:spcAft>
              <a:defRPr sz="1900">
                <a:solidFill>
                  <a:srgbClr val="2D343C"/>
                </a:solidFill>
              </a:defRPr>
            </a:pPr>
            <a:r>
              <a:t>Preserve acknowledgement/provenance information.</a:t>
            </a:r>
          </a:p>
          <a:p>
            <a:pPr>
              <a:spcAft>
                <a:spcPts val="900"/>
              </a:spcAft>
              <a:defRPr sz="1900">
                <a:solidFill>
                  <a:srgbClr val="2D343C"/>
                </a:solidFill>
              </a:defRPr>
            </a:pPr>
            <a:r>
              <a:t>Compile and visually inspect the result.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The BSG-IDE workspace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BASIC WORKFLOW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Presentation Settings — define the title, author, date, theme and other presentation-wide choices.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Slide editor — work with title, content, media and notes.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Command/help system — discover BSG commands without memorizing syntax.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Preview/compile workflow — turn the project into a PDF and inspect the result.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94360" y="4617720"/>
            <a:ext cx="224028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85800" y="4818888"/>
            <a:ext cx="205740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Presentation</a:t>
            </a:r>
            <a:br/>
            <a:r>
              <a:t>Settings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2834640" y="5093208"/>
            <a:ext cx="411480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3246120" y="4617720"/>
            <a:ext cx="224028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337560" y="4818888"/>
            <a:ext cx="205740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Slide</a:t>
            </a:r>
            <a:br/>
            <a:r>
              <a:t>Editor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5486400" y="5093208"/>
            <a:ext cx="411480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5897880" y="4617720"/>
            <a:ext cx="224028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989320" y="4818888"/>
            <a:ext cx="205740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Help &amp;</a:t>
            </a:r>
            <a:br/>
            <a:r>
              <a:t>Commands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8138160" y="5093208"/>
            <a:ext cx="411480" cy="0"/>
          </a:xfrm>
          <a:prstGeom prst="line">
            <a:avLst/>
          </a:prstGeom>
          <a:ln w="25400">
            <a:solidFill>
              <a:srgbClr val="2C69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8549640" y="4617720"/>
            <a:ext cx="224028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2C69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641080" y="4818888"/>
            <a:ext cx="205740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Compile /</a:t>
            </a:r>
            <a:br/>
            <a:r>
              <a:t>Preview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1 — start the Photosynthesis 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WORKED EXAMPLE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10698480" cy="4983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Create a new presentation.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Set the title: “Photosynthesis — From Sunlight to Sugar”.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Set the author or school/institution.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Choose a clean Beamer theme and a 16:9 presentation size if appropriate.</a:t>
            </a:r>
          </a:p>
          <a:p>
            <a:pPr>
              <a:spcAft>
                <a:spcPts val="1000"/>
              </a:spcAft>
              <a:defRPr sz="1900" b="0">
                <a:solidFill>
                  <a:srgbClr val="2D343C"/>
                </a:solidFill>
              </a:defRPr>
            </a:pPr>
            <a:r>
              <a:t>Save immediately as a BSG text project so every later edit is reproducible.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4400" y="4343400"/>
            <a:ext cx="6583680" cy="1234440"/>
          </a:xfrm>
          <a:prstGeom prst="roundRect">
            <a:avLst/>
          </a:prstGeom>
          <a:solidFill>
            <a:srgbClr val="1F25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43000" y="4526280"/>
            <a:ext cx="6126480" cy="8686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E1EBF5"/>
                </a:solidFill>
                <a:latin typeface="DejaVu Sans Mono"/>
              </a:defRPr>
            </a:pPr>
            <a:r>
              <a:t>Title:  Photosynthesis — From Sunlight to Sugar</a:t>
            </a:r>
            <a:br/>
            <a:r>
              <a:t>Author: Your Name</a:t>
            </a:r>
            <a:br/>
            <a:r>
              <a:t>Topic:   Biology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818120" y="4160520"/>
            <a:ext cx="3383280" cy="150876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818120" y="4160520"/>
            <a:ext cx="73152" cy="150876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019288" y="4297680"/>
            <a:ext cx="30175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 b="1">
                <a:solidFill>
                  <a:srgbClr val="182740"/>
                </a:solidFill>
              </a:defRPr>
            </a:pPr>
            <a:r>
              <a:t>Beginner rule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019288" y="4773168"/>
            <a:ext cx="3017520" cy="758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2D343C"/>
                </a:solidFill>
              </a:defRPr>
            </a:pPr>
            <a:r>
              <a:t>Do not worry about LaTeX syntax yet. Use the editor and its command/help facilities.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2 — plan the story before decorating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WORKED EXAMPLE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8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4360" y="2011680"/>
            <a:ext cx="169164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2212848"/>
            <a:ext cx="150876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What is</a:t>
            </a:r>
            <a:br/>
            <a:r>
              <a:t>photosynthesis?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2286000" y="2487168"/>
            <a:ext cx="201168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2487168" y="2011680"/>
            <a:ext cx="169164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578608" y="2212848"/>
            <a:ext cx="150876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Where does</a:t>
            </a:r>
            <a:br/>
            <a:r>
              <a:t>it happen?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4178808" y="2487168"/>
            <a:ext cx="201168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4379976" y="2011680"/>
            <a:ext cx="169164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471416" y="2212848"/>
            <a:ext cx="150876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What enters?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6071616" y="2487168"/>
            <a:ext cx="201168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6272784" y="2011680"/>
            <a:ext cx="169164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364224" y="2212848"/>
            <a:ext cx="150876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What happens</a:t>
            </a:r>
            <a:br/>
            <a:r>
              <a:t>to light?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7964424" y="2487168"/>
            <a:ext cx="201168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8165592" y="2011680"/>
            <a:ext cx="169164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257032" y="2212848"/>
            <a:ext cx="150876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What comes</a:t>
            </a:r>
            <a:br/>
            <a:r>
              <a:t>out?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9857232" y="2487168"/>
            <a:ext cx="201168" cy="0"/>
          </a:xfrm>
          <a:prstGeom prst="line">
            <a:avLst/>
          </a:prstGeom>
          <a:ln w="25400">
            <a:solidFill>
              <a:srgbClr val="4191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10058400" y="2011680"/>
            <a:ext cx="1691640" cy="960120"/>
          </a:xfrm>
          <a:prstGeom prst="roundRect">
            <a:avLst/>
          </a:prstGeom>
          <a:solidFill>
            <a:srgbClr val="F5F7FA"/>
          </a:solidFill>
          <a:ln>
            <a:solidFill>
              <a:srgbClr val="4191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10149840" y="2212848"/>
            <a:ext cx="150876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182740"/>
                </a:solidFill>
              </a:defRPr>
            </a:pPr>
            <a:r>
              <a:t>Why does it</a:t>
            </a:r>
            <a:br/>
            <a:r>
              <a:t>matter?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14400" y="3977639"/>
            <a:ext cx="1024128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914400" y="3977639"/>
            <a:ext cx="73152" cy="123444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115568" y="4114800"/>
            <a:ext cx="9875519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82740"/>
                </a:solidFill>
              </a:defRPr>
            </a:pPr>
            <a:r>
              <a:t>A useful test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15568" y="4590288"/>
            <a:ext cx="9875519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2D343C"/>
                </a:solidFill>
              </a:defRPr>
            </a:pPr>
            <a:r>
              <a:t>If you can explain the entire presentation as six connected questions, your audience can usually follow the story.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658368"/>
          </a:xfrm>
          <a:prstGeom prst="rect">
            <a:avLst/>
          </a:prstGeom>
          <a:solidFill>
            <a:srgbClr val="1827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118872"/>
            <a:ext cx="886968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FFFFFF"/>
                </a:solidFill>
              </a:defRPr>
            </a:pPr>
            <a:r>
              <a:t>Step 3 — create the opening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9760" y="137160"/>
            <a:ext cx="214884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100" b="1">
                <a:solidFill>
                  <a:srgbClr val="BED2E6"/>
                </a:solidFill>
              </a:defRPr>
            </a:pPr>
            <a:r>
              <a:t>WORKED EXAMPLE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65392"/>
            <a:ext cx="12191999" cy="292608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601968"/>
            <a:ext cx="10607040" cy="1645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800">
                <a:solidFill>
                  <a:srgbClr val="646C76"/>
                </a:solidFill>
              </a:defRPr>
            </a:pPr>
            <a:r>
              <a:t>BSG-IDE • Beamer Slide Generator • Beginner-to-Advanced Tutorial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574536"/>
            <a:ext cx="5029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 b="1">
                <a:solidFill>
                  <a:srgbClr val="646C76"/>
                </a:solidFill>
              </a:defRPr>
            </a:pPr>
            <a:r>
              <a:t>9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85800" y="1234440"/>
            <a:ext cx="5303520" cy="443484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85800" y="1234440"/>
            <a:ext cx="73152" cy="4434840"/>
          </a:xfrm>
          <a:prstGeom prst="rect">
            <a:avLst/>
          </a:prstGeom>
          <a:solidFill>
            <a:srgbClr val="2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86968" y="1371600"/>
            <a:ext cx="4937759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300" b="1">
                <a:solidFill>
                  <a:srgbClr val="182740"/>
                </a:solidFill>
              </a:defRPr>
            </a:pPr>
            <a:r>
              <a:t>Slide 1: the promise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6968" y="1847088"/>
            <a:ext cx="4937759" cy="3685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700">
                <a:solidFill>
                  <a:srgbClr val="2D343C"/>
                </a:solidFill>
              </a:defRPr>
            </a:pPr>
            <a:r>
              <a:t>PHOTOSYNTHESIS</a:t>
            </a:r>
            <a:br/>
            <a:br/>
            <a:r>
              <a:t>From sunlight to sugar</a:t>
            </a:r>
            <a:br/>
            <a:br/>
            <a:r>
              <a:t>Tell the audience what they are going to discover — not every fact you know.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263640" y="1234440"/>
            <a:ext cx="5212080" cy="4434840"/>
          </a:xfrm>
          <a:prstGeom prst="roundRect">
            <a:avLst/>
          </a:prstGeom>
          <a:solidFill>
            <a:srgbClr val="FFFFFF"/>
          </a:solidFill>
          <a:ln>
            <a:solidFill>
              <a:srgbClr val="E0E5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263640" y="1234440"/>
            <a:ext cx="73152" cy="4434840"/>
          </a:xfrm>
          <a:prstGeom prst="rect">
            <a:avLst/>
          </a:prstGeom>
          <a:solidFill>
            <a:srgbClr val="4191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64807" y="1371600"/>
            <a:ext cx="48463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82740"/>
                </a:solidFill>
              </a:defRPr>
            </a:pPr>
            <a:r>
              <a:t>Visual choice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64807" y="1847088"/>
            <a:ext cx="4846320" cy="3685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700">
                <a:solidFill>
                  <a:srgbClr val="2D343C"/>
                </a:solidFill>
              </a:defRPr>
            </a:pPr>
            <a:r>
              <a:t>Use one strong photograph of a green leaf or plant.</a:t>
            </a:r>
            <a:br/>
            <a:br/>
            <a:r>
              <a:t>Avoid a collage of five unrelated images.</a:t>
            </a:r>
            <a:br/>
            <a:br/>
            <a:r>
              <a:t>A single visual gives the title slide a clear focal point.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