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9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C5C8F-2BEC-CD40-BEF3-B6363044B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F6E9C5-9EED-FF4C-9734-DE2665F8C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E71D0-84DE-7142-AFEC-C8C1CA03B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88B4C-E135-B44F-A860-5C2EE4A17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DBCBF1-DAA3-7247-82B9-E641D0A52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981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F7827-08D1-5348-9CD2-06668AA00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BAB2B3-50C4-F543-B4B6-342EF4AE43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AC6E2-8BFE-E545-92F3-37542A122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B51FB-85BD-CC45-8192-DC4AE969C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821B2-BA73-6A41-BE29-983A7BDE7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37B040-D4B9-8647-9BA3-56FFA5487E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5DD2D-F6D9-524F-98E3-ACF4DB4B7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127BB-58F9-9B40-90CA-D4A2678F8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961BB-EBA4-0743-B37F-F541AD3BA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08566-3796-4E4D-8C38-2B74964E3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21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CCFA3-2628-A649-A826-3683F27E8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6EC1B-C48F-4C44-9DF0-EDC7D32715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32376-EF2C-7242-9AE4-089DF9474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ED844-EDF6-344A-A4B5-02F8EE35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35A60-0F8F-344F-883A-09214A63D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95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ACCDC-D56A-E84F-8D87-D2AAF76DD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A50E0C-91A0-1D4F-87F8-BBC72D5FA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93F86-A6AD-9D42-8276-D6AF47F8A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4D6CA-7CF7-B44E-9DBD-1BB74A86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9339E-B174-BE4A-957D-46CAD6E24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6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515A1-66ED-344B-8707-C0EAFC1D2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6161C-4AC9-4D46-9DB2-AA2FD8A398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9F40A7-C3B1-6C43-8B80-CB8163BD2F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56A6F-827D-D34C-A544-223180AC3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47358D-4B52-BE46-8223-90484783B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0778DA-37CB-FE44-B358-FC13F170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2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2DF7E-9938-1243-881D-E944CB512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A5816-793B-F446-A1E8-7D1F17F09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5044C4-7B05-CF41-83DD-DBC6DB0ABE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30BF60-499A-754D-B31E-87BF4DE68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5B71F-3655-0441-A7EB-26E2E7367C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0D45E4-5577-3349-9359-C63DCC7C2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A3D736-D84E-2047-9FF3-8A264510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C42EF9-9E33-F54C-BAF2-CC14869F9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43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EB760-116E-0E49-9581-1EFAC03F1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C1AF9F-8EF3-C346-A09C-473D8F3D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EA5138-5702-8245-9B7F-86E8995FF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FB413-FE9A-224D-B30A-676AA12A2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0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6166D3-2A20-3246-B8F0-A988DE7F0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4A0044-3856-454D-AC28-C0461DED9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7A6015-4458-9845-AB66-2311FECF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E2E62-41C9-DB4A-9261-853763C24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02C39-FD9A-3F43-9CDB-21C4E5DD6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ADB5A-B5D4-BE4F-BF75-51D87BE83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78197C-B5FE-624F-A70F-42BBD11E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9BE42-76EF-A742-A229-D1C986F1D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1AD8F2-5FFB-BC40-8738-B23737CA5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170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2361E-4B26-0549-ACBF-B2C561DE8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8ABAD0-CAAB-4344-8ECF-BF0C84DA5B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DAB32-0F99-C64F-AA15-888B39B2D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A72E6-79CD-F944-BF17-A77DB278E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09A96B-47F8-CD41-BE0F-A3C55313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CF6846-AC86-304C-B29E-814386802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1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0804B3-7BD1-E942-A728-D257856B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63FC2E-83A9-244F-91AA-C8151B92C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F4334-754C-454D-AADE-7E9F24C9CF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60E4F-3C83-1E46-A8DF-CC0C9CF37F5B}" type="datetimeFigureOut">
              <a:rPr lang="en-US" smtClean="0"/>
              <a:t>4/3/24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C740E-3865-C348-B040-F8C2FD104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549A-EC7A-8E4C-8ACC-8DB98022F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83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F24831E2-8519-4F48-9624-4EFBE0996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261" y="331115"/>
            <a:ext cx="3861478" cy="9492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56F6E-E10D-F04F-9E81-61442A96DD1F}"/>
              </a:ext>
            </a:extLst>
          </p:cNvPr>
          <p:cNvSpPr/>
          <p:nvPr/>
        </p:nvSpPr>
        <p:spPr>
          <a:xfrm>
            <a:off x="3810000" y="416859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7AE0AE-BF4C-1B46-931B-0B4C96E60AD1}"/>
              </a:ext>
            </a:extLst>
          </p:cNvPr>
          <p:cNvSpPr/>
          <p:nvPr/>
        </p:nvSpPr>
        <p:spPr>
          <a:xfrm>
            <a:off x="412376" y="2008095"/>
            <a:ext cx="5329518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IllustrisTNG</a:t>
            </a:r>
            <a:r>
              <a:rPr lang="en-US" sz="3800" b="1" dirty="0">
                <a:solidFill>
                  <a:srgbClr val="FF0000"/>
                </a:solidFill>
              </a:rPr>
              <a:t> suite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F1A241-27DC-FF43-A31A-757D0D108611}"/>
              </a:ext>
            </a:extLst>
          </p:cNvPr>
          <p:cNvSpPr/>
          <p:nvPr/>
        </p:nvSpPr>
        <p:spPr>
          <a:xfrm>
            <a:off x="6450108" y="2008095"/>
            <a:ext cx="5329518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 dirty="0">
                <a:solidFill>
                  <a:schemeClr val="accent1">
                    <a:lumMod val="75000"/>
                  </a:schemeClr>
                </a:solidFill>
              </a:rPr>
              <a:t>SIMBA suite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A86320-E301-C94D-AF24-7A6570484AAE}"/>
              </a:ext>
            </a:extLst>
          </p:cNvPr>
          <p:cNvSpPr/>
          <p:nvPr/>
        </p:nvSpPr>
        <p:spPr>
          <a:xfrm>
            <a:off x="412381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LH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8E9725-68F1-464D-BA63-2C4706959FA2}"/>
              </a:ext>
            </a:extLst>
          </p:cNvPr>
          <p:cNvSpPr/>
          <p:nvPr/>
        </p:nvSpPr>
        <p:spPr>
          <a:xfrm>
            <a:off x="1775016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1P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4622B2-4DA0-2A4B-9EC6-94EA7AD174DE}"/>
              </a:ext>
            </a:extLst>
          </p:cNvPr>
          <p:cNvSpPr/>
          <p:nvPr/>
        </p:nvSpPr>
        <p:spPr>
          <a:xfrm>
            <a:off x="3137651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CV set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5A5151-888B-1C44-864B-064CC61D36B9}"/>
              </a:ext>
            </a:extLst>
          </p:cNvPr>
          <p:cNvSpPr/>
          <p:nvPr/>
        </p:nvSpPr>
        <p:spPr>
          <a:xfrm>
            <a:off x="4500286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EX set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F5FBC3-214F-294E-ACE8-0678FF7F3BA1}"/>
              </a:ext>
            </a:extLst>
          </p:cNvPr>
          <p:cNvSpPr/>
          <p:nvPr/>
        </p:nvSpPr>
        <p:spPr>
          <a:xfrm>
            <a:off x="6472521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LH set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E979B4-2B4C-3548-900B-212184E5FFA8}"/>
              </a:ext>
            </a:extLst>
          </p:cNvPr>
          <p:cNvSpPr/>
          <p:nvPr/>
        </p:nvSpPr>
        <p:spPr>
          <a:xfrm>
            <a:off x="7835156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1P set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00D09C8-36DC-0D46-854D-120F0C8FD838}"/>
              </a:ext>
            </a:extLst>
          </p:cNvPr>
          <p:cNvSpPr/>
          <p:nvPr/>
        </p:nvSpPr>
        <p:spPr>
          <a:xfrm>
            <a:off x="9197791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CV set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332F8AC-3A0F-9E48-A3EB-08C97F3584F0}"/>
              </a:ext>
            </a:extLst>
          </p:cNvPr>
          <p:cNvSpPr/>
          <p:nvPr/>
        </p:nvSpPr>
        <p:spPr>
          <a:xfrm>
            <a:off x="10560426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EX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4CD6DD-6778-2641-9CE2-7460182FFB3D}"/>
              </a:ext>
            </a:extLst>
          </p:cNvPr>
          <p:cNvSpPr txBox="1"/>
          <p:nvPr/>
        </p:nvSpPr>
        <p:spPr>
          <a:xfrm>
            <a:off x="412376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B8A69A-1041-0945-80B3-786D135F8EAD}"/>
              </a:ext>
            </a:extLst>
          </p:cNvPr>
          <p:cNvSpPr txBox="1"/>
          <p:nvPr/>
        </p:nvSpPr>
        <p:spPr>
          <a:xfrm>
            <a:off x="1775011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BF374F-0115-0E43-8D30-D3498A11F880}"/>
              </a:ext>
            </a:extLst>
          </p:cNvPr>
          <p:cNvSpPr txBox="1"/>
          <p:nvPr/>
        </p:nvSpPr>
        <p:spPr>
          <a:xfrm>
            <a:off x="3137648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80CA8E-84A9-1E49-BC67-B65E846815B2}"/>
              </a:ext>
            </a:extLst>
          </p:cNvPr>
          <p:cNvSpPr txBox="1"/>
          <p:nvPr/>
        </p:nvSpPr>
        <p:spPr>
          <a:xfrm>
            <a:off x="4500283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169FCC-F50D-C348-A110-3AF5B2F50656}"/>
              </a:ext>
            </a:extLst>
          </p:cNvPr>
          <p:cNvSpPr txBox="1"/>
          <p:nvPr/>
        </p:nvSpPr>
        <p:spPr>
          <a:xfrm>
            <a:off x="6472512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2850B9-05C9-4C40-9C6F-C42ACF434F3F}"/>
              </a:ext>
            </a:extLst>
          </p:cNvPr>
          <p:cNvSpPr txBox="1"/>
          <p:nvPr/>
        </p:nvSpPr>
        <p:spPr>
          <a:xfrm>
            <a:off x="7835147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545299-432E-0643-9A7B-EF80933E6CF7}"/>
              </a:ext>
            </a:extLst>
          </p:cNvPr>
          <p:cNvSpPr txBox="1"/>
          <p:nvPr/>
        </p:nvSpPr>
        <p:spPr>
          <a:xfrm>
            <a:off x="9197784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9519FDB-DFED-394E-9DB0-B261F53313D3}"/>
              </a:ext>
            </a:extLst>
          </p:cNvPr>
          <p:cNvSpPr txBox="1"/>
          <p:nvPr/>
        </p:nvSpPr>
        <p:spPr>
          <a:xfrm>
            <a:off x="10560419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92EC4E4A-AB73-544A-8AAC-6BF0FA164B1B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5400000">
            <a:off x="4179833" y="91928"/>
            <a:ext cx="813470" cy="3018865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95F2FDF1-45DE-7B45-AE0B-0E225A849570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rot="16200000" flipH="1">
            <a:off x="7198698" y="91926"/>
            <a:ext cx="813470" cy="3018867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FC8B051E-F49B-8C41-BECD-C261B6264E2A}"/>
              </a:ext>
            </a:extLst>
          </p:cNvPr>
          <p:cNvCxnSpPr>
            <a:stCxn id="5" idx="2"/>
            <a:endCxn id="7" idx="0"/>
          </p:cNvCxnSpPr>
          <p:nvPr/>
        </p:nvCxnSpPr>
        <p:spPr>
          <a:xfrm rot="5400000">
            <a:off x="1641663" y="2166179"/>
            <a:ext cx="815791" cy="2055154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5134AA20-FC99-B144-A6AB-57439544A11E}"/>
              </a:ext>
            </a:extLst>
          </p:cNvPr>
          <p:cNvCxnSpPr>
            <a:cxnSpLocks/>
            <a:stCxn id="5" idx="2"/>
            <a:endCxn id="15" idx="0"/>
          </p:cNvCxnSpPr>
          <p:nvPr/>
        </p:nvCxnSpPr>
        <p:spPr>
          <a:xfrm rot="5400000">
            <a:off x="2322981" y="2847497"/>
            <a:ext cx="815791" cy="69251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FBF16D8D-303D-AD48-9247-98DC1762B1B7}"/>
              </a:ext>
            </a:extLst>
          </p:cNvPr>
          <p:cNvCxnSpPr>
            <a:cxnSpLocks/>
            <a:stCxn id="5" idx="2"/>
            <a:endCxn id="16" idx="0"/>
          </p:cNvCxnSpPr>
          <p:nvPr/>
        </p:nvCxnSpPr>
        <p:spPr>
          <a:xfrm rot="16200000" flipH="1">
            <a:off x="3005458" y="2857538"/>
            <a:ext cx="813470" cy="67011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A8CFF6E0-2CD8-C846-9DDE-BFB9FA8EA519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 rot="16200000" flipH="1">
            <a:off x="3686775" y="2176220"/>
            <a:ext cx="813470" cy="203275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A78B1E5D-DD2A-0D4F-A349-20BD0EFDAD59}"/>
              </a:ext>
            </a:extLst>
          </p:cNvPr>
          <p:cNvCxnSpPr>
            <a:cxnSpLocks/>
            <a:stCxn id="6" idx="2"/>
            <a:endCxn id="20" idx="0"/>
          </p:cNvCxnSpPr>
          <p:nvPr/>
        </p:nvCxnSpPr>
        <p:spPr>
          <a:xfrm rot="16200000" flipH="1">
            <a:off x="9054394" y="2846334"/>
            <a:ext cx="813470" cy="69252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B322BE93-737A-194D-A819-3A3F9B834A81}"/>
              </a:ext>
            </a:extLst>
          </p:cNvPr>
          <p:cNvCxnSpPr>
            <a:cxnSpLocks/>
            <a:stCxn id="6" idx="2"/>
            <a:endCxn id="21" idx="0"/>
          </p:cNvCxnSpPr>
          <p:nvPr/>
        </p:nvCxnSpPr>
        <p:spPr>
          <a:xfrm rot="16200000" flipH="1">
            <a:off x="9735711" y="2165016"/>
            <a:ext cx="813470" cy="205515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47163850-F6F4-F449-A19F-E6ADBFE09EC6}"/>
              </a:ext>
            </a:extLst>
          </p:cNvPr>
          <p:cNvCxnSpPr>
            <a:cxnSpLocks/>
            <a:stCxn id="6" idx="2"/>
            <a:endCxn id="19" idx="0"/>
          </p:cNvCxnSpPr>
          <p:nvPr/>
        </p:nvCxnSpPr>
        <p:spPr>
          <a:xfrm rot="5400000">
            <a:off x="8371917" y="2858701"/>
            <a:ext cx="815791" cy="67011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>
            <a:extLst>
              <a:ext uri="{FF2B5EF4-FFF2-40B4-BE49-F238E27FC236}">
                <a16:creationId xmlns:a16="http://schemas.microsoft.com/office/drawing/2014/main" id="{1C2D9147-FA47-DE47-AE25-588C715CA939}"/>
              </a:ext>
            </a:extLst>
          </p:cNvPr>
          <p:cNvCxnSpPr>
            <a:cxnSpLocks/>
            <a:stCxn id="6" idx="2"/>
            <a:endCxn id="18" idx="0"/>
          </p:cNvCxnSpPr>
          <p:nvPr/>
        </p:nvCxnSpPr>
        <p:spPr>
          <a:xfrm rot="5400000">
            <a:off x="7690599" y="2177383"/>
            <a:ext cx="815791" cy="203274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4F27E99-A62E-E842-8935-2441608FCFFD}"/>
              </a:ext>
            </a:extLst>
          </p:cNvPr>
          <p:cNvSpPr/>
          <p:nvPr/>
        </p:nvSpPr>
        <p:spPr>
          <a:xfrm>
            <a:off x="1196786" y="5137754"/>
            <a:ext cx="9798426" cy="14276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A total of 2,184 state-of-the-art (magneto-)hydrodynamic simulations.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An N-body simulation for each (magneto-)hydrodynamic sim: 2,049 in total.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Total number of simulations in CAMELS: </a:t>
            </a:r>
            <a:r>
              <a:rPr lang="en-US" sz="2400" b="1" u="sng" dirty="0">
                <a:solidFill>
                  <a:srgbClr val="7030A0"/>
                </a:solidFill>
              </a:rPr>
              <a:t>4,233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2365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F24831E2-8519-4F48-9624-4EFBE0996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261" y="331115"/>
            <a:ext cx="3861478" cy="9492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56F6E-E10D-F04F-9E81-61442A96DD1F}"/>
              </a:ext>
            </a:extLst>
          </p:cNvPr>
          <p:cNvSpPr/>
          <p:nvPr/>
        </p:nvSpPr>
        <p:spPr>
          <a:xfrm>
            <a:off x="3810000" y="416859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7AE0AE-BF4C-1B46-931B-0B4C96E60AD1}"/>
              </a:ext>
            </a:extLst>
          </p:cNvPr>
          <p:cNvSpPr/>
          <p:nvPr/>
        </p:nvSpPr>
        <p:spPr>
          <a:xfrm>
            <a:off x="2978331" y="1776960"/>
            <a:ext cx="6230984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IllustrisTNG</a:t>
            </a:r>
            <a:r>
              <a:rPr lang="en-US" sz="3600" b="1" dirty="0">
                <a:solidFill>
                  <a:srgbClr val="FF0000"/>
                </a:solidFill>
              </a:rPr>
              <a:t> | SIMBA | Astrid</a:t>
            </a:r>
            <a:endParaRPr lang="en-US" sz="3800" b="1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A86320-E301-C94D-AF24-7A6570484AAE}"/>
              </a:ext>
            </a:extLst>
          </p:cNvPr>
          <p:cNvSpPr/>
          <p:nvPr/>
        </p:nvSpPr>
        <p:spPr>
          <a:xfrm>
            <a:off x="3431245" y="363458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LH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8E9725-68F1-464D-BA63-2C4706959FA2}"/>
              </a:ext>
            </a:extLst>
          </p:cNvPr>
          <p:cNvSpPr/>
          <p:nvPr/>
        </p:nvSpPr>
        <p:spPr>
          <a:xfrm>
            <a:off x="4793880" y="363458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1P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4622B2-4DA0-2A4B-9EC6-94EA7AD174DE}"/>
              </a:ext>
            </a:extLst>
          </p:cNvPr>
          <p:cNvSpPr/>
          <p:nvPr/>
        </p:nvSpPr>
        <p:spPr>
          <a:xfrm>
            <a:off x="6156515" y="363226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CV set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5A5151-888B-1C44-864B-064CC61D36B9}"/>
              </a:ext>
            </a:extLst>
          </p:cNvPr>
          <p:cNvSpPr/>
          <p:nvPr/>
        </p:nvSpPr>
        <p:spPr>
          <a:xfrm>
            <a:off x="7519150" y="363226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EX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4CD6DD-6778-2641-9CE2-7460182FFB3D}"/>
              </a:ext>
            </a:extLst>
          </p:cNvPr>
          <p:cNvSpPr txBox="1"/>
          <p:nvPr/>
        </p:nvSpPr>
        <p:spPr>
          <a:xfrm>
            <a:off x="3431240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B8A69A-1041-0945-80B3-786D135F8EAD}"/>
              </a:ext>
            </a:extLst>
          </p:cNvPr>
          <p:cNvSpPr txBox="1"/>
          <p:nvPr/>
        </p:nvSpPr>
        <p:spPr>
          <a:xfrm>
            <a:off x="4793875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BF374F-0115-0E43-8D30-D3498A11F880}"/>
              </a:ext>
            </a:extLst>
          </p:cNvPr>
          <p:cNvSpPr txBox="1"/>
          <p:nvPr/>
        </p:nvSpPr>
        <p:spPr>
          <a:xfrm>
            <a:off x="6156512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80CA8E-84A9-1E49-BC67-B65E846815B2}"/>
              </a:ext>
            </a:extLst>
          </p:cNvPr>
          <p:cNvSpPr txBox="1"/>
          <p:nvPr/>
        </p:nvSpPr>
        <p:spPr>
          <a:xfrm>
            <a:off x="7519147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92EC4E4A-AB73-544A-8AAC-6BF0FA164B1B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5400000">
            <a:off x="5803745" y="1484704"/>
            <a:ext cx="582335" cy="2177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FC8B051E-F49B-8C41-BECD-C261B6264E2A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 rot="5400000">
            <a:off x="4527406" y="2068165"/>
            <a:ext cx="1079856" cy="2052978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5134AA20-FC99-B144-A6AB-57439544A11E}"/>
              </a:ext>
            </a:extLst>
          </p:cNvPr>
          <p:cNvCxnSpPr>
            <a:cxnSpLocks/>
            <a:stCxn id="5" idx="2"/>
            <a:endCxn id="15" idx="0"/>
          </p:cNvCxnSpPr>
          <p:nvPr/>
        </p:nvCxnSpPr>
        <p:spPr>
          <a:xfrm rot="5400000">
            <a:off x="5208724" y="2749483"/>
            <a:ext cx="1079856" cy="69034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FBF16D8D-303D-AD48-9247-98DC1762B1B7}"/>
              </a:ext>
            </a:extLst>
          </p:cNvPr>
          <p:cNvCxnSpPr>
            <a:cxnSpLocks/>
            <a:stCxn id="5" idx="2"/>
            <a:endCxn id="16" idx="0"/>
          </p:cNvCxnSpPr>
          <p:nvPr/>
        </p:nvCxnSpPr>
        <p:spPr>
          <a:xfrm rot="16200000" flipH="1">
            <a:off x="5891202" y="2757347"/>
            <a:ext cx="1077535" cy="672292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A8CFF6E0-2CD8-C846-9DDE-BFB9FA8EA519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 rot="16200000" flipH="1">
            <a:off x="6572519" y="2076029"/>
            <a:ext cx="1077535" cy="2034927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4F27E99-A62E-E842-8935-2441608FCFFD}"/>
              </a:ext>
            </a:extLst>
          </p:cNvPr>
          <p:cNvSpPr/>
          <p:nvPr/>
        </p:nvSpPr>
        <p:spPr>
          <a:xfrm>
            <a:off x="1196786" y="5137754"/>
            <a:ext cx="9798426" cy="14276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A total of 3,276 state-of-the-art (magneto-)hydrodynamic simulations.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An N-body simulation for each (magneto-)hydrodynamic sim: 3,049 in total.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Total number of simulations in CAMELS: </a:t>
            </a:r>
            <a:r>
              <a:rPr lang="en-US" sz="2400" b="1" u="sng" dirty="0">
                <a:solidFill>
                  <a:srgbClr val="7030A0"/>
                </a:solidFill>
              </a:rPr>
              <a:t>6,325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A09D9F4-CE19-594B-BC6F-7E0AD9BBB1E4}"/>
              </a:ext>
            </a:extLst>
          </p:cNvPr>
          <p:cNvSpPr txBox="1"/>
          <p:nvPr/>
        </p:nvSpPr>
        <p:spPr>
          <a:xfrm>
            <a:off x="178251" y="1842677"/>
            <a:ext cx="1742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3 Suites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DADE9E8-F02A-F445-9612-E27AE105A575}"/>
              </a:ext>
            </a:extLst>
          </p:cNvPr>
          <p:cNvSpPr txBox="1"/>
          <p:nvPr/>
        </p:nvSpPr>
        <p:spPr>
          <a:xfrm>
            <a:off x="440046" y="3744145"/>
            <a:ext cx="1219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accent2"/>
                </a:solidFill>
              </a:rPr>
              <a:t>4 Sets</a:t>
            </a:r>
          </a:p>
        </p:txBody>
      </p:sp>
    </p:spTree>
    <p:extLst>
      <p:ext uri="{BB962C8B-B14F-4D97-AF65-F5344CB8AC3E}">
        <p14:creationId xmlns:p14="http://schemas.microsoft.com/office/powerpoint/2010/main" val="3623901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D86DFF-E352-C83E-DA0D-4DEFE349F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211" y="26319"/>
            <a:ext cx="3861478" cy="94925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D63EC57-2BC1-7633-F9A4-83A181EDA596}"/>
              </a:ext>
            </a:extLst>
          </p:cNvPr>
          <p:cNvSpPr/>
          <p:nvPr/>
        </p:nvSpPr>
        <p:spPr>
          <a:xfrm>
            <a:off x="3231949" y="112062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E6FC46-0310-7651-2AF4-9E408B66A7F2}"/>
              </a:ext>
            </a:extLst>
          </p:cNvPr>
          <p:cNvSpPr/>
          <p:nvPr/>
        </p:nvSpPr>
        <p:spPr>
          <a:xfrm>
            <a:off x="4635080" y="1692845"/>
            <a:ext cx="1765739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000" dirty="0">
                <a:solidFill>
                  <a:srgbClr val="FF0000"/>
                </a:solidFill>
              </a:rPr>
              <a:t> Suite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2C691D81-BBF3-D795-EDF8-66D7A4605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235509"/>
              </p:ext>
            </p:extLst>
          </p:nvPr>
        </p:nvGraphicFramePr>
        <p:xfrm>
          <a:off x="8148333" y="1340048"/>
          <a:ext cx="3012968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6484">
                  <a:extLst>
                    <a:ext uri="{9D8B030D-6E8A-4147-A177-3AD203B41FA5}">
                      <a16:colId xmlns:a16="http://schemas.microsoft.com/office/drawing/2014/main" val="3543720773"/>
                    </a:ext>
                  </a:extLst>
                </a:gridCol>
                <a:gridCol w="1506484">
                  <a:extLst>
                    <a:ext uri="{9D8B030D-6E8A-4147-A177-3AD203B41FA5}">
                      <a16:colId xmlns:a16="http://schemas.microsoft.com/office/drawing/2014/main" val="3719307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IllustrisTNG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SWIFT-EAGLE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227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SIMBA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Ramses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562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Astrid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Enzo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575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Magneticum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077933"/>
                  </a:ext>
                </a:extLst>
              </a:tr>
            </a:tbl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8111A6E-C88B-9B89-2A3C-314BDA98626C}"/>
              </a:ext>
            </a:extLst>
          </p:cNvPr>
          <p:cNvCxnSpPr>
            <a:cxnSpLocks/>
          </p:cNvCxnSpPr>
          <p:nvPr/>
        </p:nvCxnSpPr>
        <p:spPr>
          <a:xfrm flipV="1">
            <a:off x="6400819" y="1340048"/>
            <a:ext cx="1747513" cy="35279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3AC57FCF-822C-601F-B5D5-21C943BADB12}"/>
              </a:ext>
            </a:extLst>
          </p:cNvPr>
          <p:cNvSpPr/>
          <p:nvPr/>
        </p:nvSpPr>
        <p:spPr>
          <a:xfrm>
            <a:off x="2957542" y="4894983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LH set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B205D5-986B-3DC2-781E-793E9867857A}"/>
              </a:ext>
            </a:extLst>
          </p:cNvPr>
          <p:cNvSpPr/>
          <p:nvPr/>
        </p:nvSpPr>
        <p:spPr>
          <a:xfrm>
            <a:off x="4320177" y="4894983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1P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2BBADD-3CD7-EC7C-346B-F257B90DDAAD}"/>
              </a:ext>
            </a:extLst>
          </p:cNvPr>
          <p:cNvSpPr/>
          <p:nvPr/>
        </p:nvSpPr>
        <p:spPr>
          <a:xfrm>
            <a:off x="5682812" y="489266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CV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52FBBE-2E0B-9DA1-69D6-102A288BD90F}"/>
              </a:ext>
            </a:extLst>
          </p:cNvPr>
          <p:cNvSpPr/>
          <p:nvPr/>
        </p:nvSpPr>
        <p:spPr>
          <a:xfrm>
            <a:off x="7045447" y="489266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EX set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55F49D-C6B1-8698-7251-3B1E0455E3AF}"/>
              </a:ext>
            </a:extLst>
          </p:cNvPr>
          <p:cNvSpPr txBox="1"/>
          <p:nvPr/>
        </p:nvSpPr>
        <p:spPr>
          <a:xfrm>
            <a:off x="2957537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6653E7F-42AD-8FAA-2ABB-5E3FFFBDB75D}"/>
                  </a:ext>
                </a:extLst>
              </p:cNvPr>
              <p:cNvSpPr txBox="1"/>
              <p:nvPr/>
            </p:nvSpPr>
            <p:spPr>
              <a:xfrm>
                <a:off x="4320172" y="5689126"/>
                <a:ext cx="12192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b="1" dirty="0"/>
                  <a:t> 21 sims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6653E7F-42AD-8FAA-2ABB-5E3FFFBDB7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172" y="5689126"/>
                <a:ext cx="1219205" cy="369332"/>
              </a:xfrm>
              <a:prstGeom prst="rect">
                <a:avLst/>
              </a:prstGeom>
              <a:blipFill>
                <a:blip r:embed="rId3"/>
                <a:stretch>
                  <a:fillRect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2190317D-C7F3-91E6-E6AC-AAF4B5E9F971}"/>
              </a:ext>
            </a:extLst>
          </p:cNvPr>
          <p:cNvSpPr txBox="1"/>
          <p:nvPr/>
        </p:nvSpPr>
        <p:spPr>
          <a:xfrm>
            <a:off x="5682809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342CB4-9E0E-8BD8-A176-168F022FD700}"/>
              </a:ext>
            </a:extLst>
          </p:cNvPr>
          <p:cNvSpPr txBox="1"/>
          <p:nvPr/>
        </p:nvSpPr>
        <p:spPr>
          <a:xfrm>
            <a:off x="7045444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A34C212-F5A5-CDCB-8630-074E59035757}"/>
              </a:ext>
            </a:extLst>
          </p:cNvPr>
          <p:cNvSpPr/>
          <p:nvPr/>
        </p:nvSpPr>
        <p:spPr>
          <a:xfrm>
            <a:off x="8408079" y="489266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BE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7A5E3D-A3C2-13F1-0A84-96B5F4355CF2}"/>
              </a:ext>
            </a:extLst>
          </p:cNvPr>
          <p:cNvSpPr txBox="1"/>
          <p:nvPr/>
        </p:nvSpPr>
        <p:spPr>
          <a:xfrm>
            <a:off x="8408076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B2C4A1-6CF1-F37C-1FE0-5DBF3948B7B6}"/>
              </a:ext>
            </a:extLst>
          </p:cNvPr>
          <p:cNvSpPr/>
          <p:nvPr/>
        </p:nvSpPr>
        <p:spPr>
          <a:xfrm>
            <a:off x="1594900" y="4894983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SB set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2E17D87-E76C-839A-64C2-A622C51CFA62}"/>
                  </a:ext>
                </a:extLst>
              </p:cNvPr>
              <p:cNvSpPr txBox="1"/>
              <p:nvPr/>
            </p:nvSpPr>
            <p:spPr>
              <a:xfrm>
                <a:off x="1487321" y="5689126"/>
                <a:ext cx="14343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≥ </m:t>
                    </m:r>
                  </m:oMath>
                </a14:m>
                <a:r>
                  <a:rPr lang="en-US" b="1" dirty="0"/>
                  <a:t>1,024 sims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2E17D87-E76C-839A-64C2-A622C51CF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321" y="5689126"/>
                <a:ext cx="1434358" cy="369332"/>
              </a:xfrm>
              <a:prstGeom prst="rect">
                <a:avLst/>
              </a:prstGeom>
              <a:blipFill>
                <a:blip r:embed="rId4"/>
                <a:stretch>
                  <a:fillRect t="-6667" r="-1754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4025712A-9ACB-8E19-91E8-77DAB17D9C08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rot="16200000" flipH="1">
            <a:off x="5116441" y="1291335"/>
            <a:ext cx="803017" cy="1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7CDDFF1-DE0A-2EBE-416C-7D6FAEBD73A7}"/>
              </a:ext>
            </a:extLst>
          </p:cNvPr>
          <p:cNvCxnSpPr>
            <a:cxnSpLocks/>
          </p:cNvCxnSpPr>
          <p:nvPr/>
        </p:nvCxnSpPr>
        <p:spPr>
          <a:xfrm>
            <a:off x="6400818" y="2470611"/>
            <a:ext cx="1747514" cy="35279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>
            <a:extLst>
              <a:ext uri="{FF2B5EF4-FFF2-40B4-BE49-F238E27FC236}">
                <a16:creationId xmlns:a16="http://schemas.microsoft.com/office/drawing/2014/main" id="{0976ADB8-08A3-31D2-1688-5F94E252D9B1}"/>
              </a:ext>
            </a:extLst>
          </p:cNvPr>
          <p:cNvCxnSpPr>
            <a:cxnSpLocks/>
            <a:stCxn id="45" idx="2"/>
            <a:endCxn id="23" idx="0"/>
          </p:cNvCxnSpPr>
          <p:nvPr/>
        </p:nvCxnSpPr>
        <p:spPr>
          <a:xfrm rot="5400000">
            <a:off x="3269283" y="2646318"/>
            <a:ext cx="1183883" cy="3313447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34EF6F50-84DD-5275-7CF1-9B7F6BC54965}"/>
              </a:ext>
            </a:extLst>
          </p:cNvPr>
          <p:cNvCxnSpPr>
            <a:cxnSpLocks/>
            <a:stCxn id="45" idx="2"/>
            <a:endCxn id="13" idx="0"/>
          </p:cNvCxnSpPr>
          <p:nvPr/>
        </p:nvCxnSpPr>
        <p:spPr>
          <a:xfrm rot="5400000">
            <a:off x="3950604" y="3327639"/>
            <a:ext cx="1183883" cy="195080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>
            <a:extLst>
              <a:ext uri="{FF2B5EF4-FFF2-40B4-BE49-F238E27FC236}">
                <a16:creationId xmlns:a16="http://schemas.microsoft.com/office/drawing/2014/main" id="{36667FD6-04DC-8E26-DE5E-CE44166F46F6}"/>
              </a:ext>
            </a:extLst>
          </p:cNvPr>
          <p:cNvCxnSpPr>
            <a:cxnSpLocks/>
            <a:stCxn id="45" idx="2"/>
            <a:endCxn id="14" idx="0"/>
          </p:cNvCxnSpPr>
          <p:nvPr/>
        </p:nvCxnSpPr>
        <p:spPr>
          <a:xfrm rot="5400000">
            <a:off x="4631921" y="4008956"/>
            <a:ext cx="1183883" cy="58817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065BCE6A-BE3E-3BAF-1A19-634E9895336D}"/>
              </a:ext>
            </a:extLst>
          </p:cNvPr>
          <p:cNvCxnSpPr>
            <a:cxnSpLocks/>
            <a:stCxn id="45" idx="2"/>
            <a:endCxn id="15" idx="0"/>
          </p:cNvCxnSpPr>
          <p:nvPr/>
        </p:nvCxnSpPr>
        <p:spPr>
          <a:xfrm rot="16200000" flipH="1">
            <a:off x="5314398" y="3914648"/>
            <a:ext cx="1181562" cy="77446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1439E231-6714-5D01-327E-283B16CE98CB}"/>
              </a:ext>
            </a:extLst>
          </p:cNvPr>
          <p:cNvCxnSpPr>
            <a:cxnSpLocks/>
            <a:stCxn id="45" idx="2"/>
            <a:endCxn id="16" idx="0"/>
          </p:cNvCxnSpPr>
          <p:nvPr/>
        </p:nvCxnSpPr>
        <p:spPr>
          <a:xfrm rot="16200000" flipH="1">
            <a:off x="5995716" y="3233331"/>
            <a:ext cx="1181562" cy="213710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>
            <a:extLst>
              <a:ext uri="{FF2B5EF4-FFF2-40B4-BE49-F238E27FC236}">
                <a16:creationId xmlns:a16="http://schemas.microsoft.com/office/drawing/2014/main" id="{514281E9-AC66-AAC0-85DE-26E9B5551EF1}"/>
              </a:ext>
            </a:extLst>
          </p:cNvPr>
          <p:cNvCxnSpPr>
            <a:cxnSpLocks/>
            <a:stCxn id="45" idx="2"/>
            <a:endCxn id="21" idx="0"/>
          </p:cNvCxnSpPr>
          <p:nvPr/>
        </p:nvCxnSpPr>
        <p:spPr>
          <a:xfrm rot="16200000" flipH="1">
            <a:off x="6677032" y="2552015"/>
            <a:ext cx="1181562" cy="3499732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B1886242-44A1-99D5-183C-8B71E93659C7}"/>
              </a:ext>
            </a:extLst>
          </p:cNvPr>
          <p:cNvSpPr/>
          <p:nvPr/>
        </p:nvSpPr>
        <p:spPr>
          <a:xfrm>
            <a:off x="1918011" y="6246273"/>
            <a:ext cx="7529596" cy="52562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Each hydrodynamic simulation has an N-body counterpart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741172-AE19-9346-B5F4-B6B6141AD3C1}"/>
              </a:ext>
            </a:extLst>
          </p:cNvPr>
          <p:cNvSpPr txBox="1"/>
          <p:nvPr/>
        </p:nvSpPr>
        <p:spPr>
          <a:xfrm>
            <a:off x="4542543" y="3021037"/>
            <a:ext cx="1950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Volume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8EA00F4-094F-1F46-B6A5-783624CDF0AF}"/>
              </a:ext>
            </a:extLst>
          </p:cNvPr>
          <p:cNvSpPr/>
          <p:nvPr/>
        </p:nvSpPr>
        <p:spPr>
          <a:xfrm>
            <a:off x="4656099" y="3053394"/>
            <a:ext cx="1723696" cy="65770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7" name="Table 46">
                <a:extLst>
                  <a:ext uri="{FF2B5EF4-FFF2-40B4-BE49-F238E27FC236}">
                    <a16:creationId xmlns:a16="http://schemas.microsoft.com/office/drawing/2014/main" id="{ADD1C819-E8BA-0D4A-B2EA-48DDB38174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5752878"/>
                  </p:ext>
                </p:extLst>
              </p:nvPr>
            </p:nvGraphicFramePr>
            <p:xfrm>
              <a:off x="1167567" y="2872740"/>
              <a:ext cx="1747514" cy="1112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47514">
                      <a:extLst>
                        <a:ext uri="{9D8B030D-6E8A-4147-A177-3AD203B41FA5}">
                          <a16:colId xmlns:a16="http://schemas.microsoft.com/office/drawing/2014/main" val="39826408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25 </m:t>
                                        </m:r>
                                        <m:sSup>
                                          <m:sSupPr>
                                            <m:ctrlP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  <m:sup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a:rPr lang="en-US" b="0" i="0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Mpc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818653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50 </m:t>
                                        </m:r>
                                        <m:sSup>
                                          <m:sSupPr>
                                            <m:ctrlP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  <m:sup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a:rPr lang="en-US" b="0" i="0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Mpc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149884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100 </m:t>
                                        </m:r>
                                        <m:sSup>
                                          <m:sSupPr>
                                            <m:ctrlP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  <m:sup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a:rPr lang="en-US" b="0" i="0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Mpc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8293457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7" name="Table 46">
                <a:extLst>
                  <a:ext uri="{FF2B5EF4-FFF2-40B4-BE49-F238E27FC236}">
                    <a16:creationId xmlns:a16="http://schemas.microsoft.com/office/drawing/2014/main" id="{ADD1C819-E8BA-0D4A-B2EA-48DDB38174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5752878"/>
                  </p:ext>
                </p:extLst>
              </p:nvPr>
            </p:nvGraphicFramePr>
            <p:xfrm>
              <a:off x="1167567" y="2872740"/>
              <a:ext cx="1747514" cy="1112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47514">
                      <a:extLst>
                        <a:ext uri="{9D8B030D-6E8A-4147-A177-3AD203B41FA5}">
                          <a16:colId xmlns:a16="http://schemas.microsoft.com/office/drawing/2014/main" val="39826408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19" t="-6897" r="-719" b="-2172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18653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19" t="-103333" r="-719" b="-1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49884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19" t="-210345" r="-719" b="-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2934578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0D3D7B31-1AF5-1C4C-8AD2-10E4627CFCD8}"/>
              </a:ext>
            </a:extLst>
          </p:cNvPr>
          <p:cNvCxnSpPr>
            <a:cxnSpLocks/>
            <a:stCxn id="6" idx="2"/>
            <a:endCxn id="45" idx="0"/>
          </p:cNvCxnSpPr>
          <p:nvPr/>
        </p:nvCxnSpPr>
        <p:spPr>
          <a:xfrm rot="5400000">
            <a:off x="5226558" y="2762001"/>
            <a:ext cx="582783" cy="3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345289A-3DFE-B54F-A9BA-21B92934A706}"/>
              </a:ext>
            </a:extLst>
          </p:cNvPr>
          <p:cNvCxnSpPr>
            <a:cxnSpLocks/>
          </p:cNvCxnSpPr>
          <p:nvPr/>
        </p:nvCxnSpPr>
        <p:spPr>
          <a:xfrm flipV="1">
            <a:off x="2908585" y="3711098"/>
            <a:ext cx="1746321" cy="274164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49A4D70-440D-9747-8727-A983185F3033}"/>
              </a:ext>
            </a:extLst>
          </p:cNvPr>
          <p:cNvCxnSpPr>
            <a:cxnSpLocks/>
          </p:cNvCxnSpPr>
          <p:nvPr/>
        </p:nvCxnSpPr>
        <p:spPr>
          <a:xfrm>
            <a:off x="2908584" y="2872335"/>
            <a:ext cx="1747515" cy="18802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910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35C053-2A77-B64E-87BE-772042751157}"/>
              </a:ext>
            </a:extLst>
          </p:cNvPr>
          <p:cNvSpPr/>
          <p:nvPr/>
        </p:nvSpPr>
        <p:spPr>
          <a:xfrm>
            <a:off x="5155937" y="42044"/>
            <a:ext cx="1702676" cy="86177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75B8A8-6799-EF44-B6E9-B113E0EA3D35}"/>
              </a:ext>
            </a:extLst>
          </p:cNvPr>
          <p:cNvSpPr txBox="1"/>
          <p:nvPr/>
        </p:nvSpPr>
        <p:spPr>
          <a:xfrm>
            <a:off x="5155937" y="30168"/>
            <a:ext cx="17026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 err="1"/>
              <a:t>Pk</a:t>
            </a:r>
            <a:endParaRPr lang="en-US" sz="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2AE906-030F-4948-AFF6-7DC0C36ED67F}"/>
              </a:ext>
            </a:extLst>
          </p:cNvPr>
          <p:cNvSpPr/>
          <p:nvPr/>
        </p:nvSpPr>
        <p:spPr>
          <a:xfrm>
            <a:off x="3276604" y="1308594"/>
            <a:ext cx="2069338" cy="68426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A7329-C23D-FF4E-A993-53781AEC9C11}"/>
              </a:ext>
            </a:extLst>
          </p:cNvPr>
          <p:cNvSpPr txBox="1"/>
          <p:nvPr/>
        </p:nvSpPr>
        <p:spPr>
          <a:xfrm>
            <a:off x="3284714" y="1299251"/>
            <a:ext cx="2061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Suite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7B3EA94-BC86-C14E-A607-42EE2B55FB7A}"/>
              </a:ext>
            </a:extLst>
          </p:cNvPr>
          <p:cNvSpPr txBox="1"/>
          <p:nvPr/>
        </p:nvSpPr>
        <p:spPr>
          <a:xfrm>
            <a:off x="7838732" y="4348256"/>
            <a:ext cx="59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A44C8D2-A0D3-6C4E-BB08-697026807BD7}"/>
              </a:ext>
            </a:extLst>
          </p:cNvPr>
          <p:cNvSpPr/>
          <p:nvPr/>
        </p:nvSpPr>
        <p:spPr>
          <a:xfrm>
            <a:off x="3907380" y="5464790"/>
            <a:ext cx="4630978" cy="12997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7798FD2-0B47-3440-9760-8132D91D32E1}"/>
              </a:ext>
            </a:extLst>
          </p:cNvPr>
          <p:cNvSpPr txBox="1"/>
          <p:nvPr/>
        </p:nvSpPr>
        <p:spPr>
          <a:xfrm>
            <a:off x="3907380" y="5429231"/>
            <a:ext cx="46309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Pk_c_z</a:t>
            </a:r>
            <a:r>
              <a:rPr lang="en-US" sz="1600" dirty="0"/>
              <a:t>=0.86.txt     </a:t>
            </a:r>
            <a:r>
              <a:rPr lang="en-US" sz="1600" dirty="0" err="1"/>
              <a:t>Pk_m_z</a:t>
            </a:r>
            <a:r>
              <a:rPr lang="en-US" sz="1600" dirty="0"/>
              <a:t>=0.10.txt    </a:t>
            </a:r>
            <a:r>
              <a:rPr lang="en-US" sz="1600" dirty="0" err="1"/>
              <a:t>Pk_s_z</a:t>
            </a:r>
            <a:r>
              <a:rPr lang="en-US" sz="1600" dirty="0"/>
              <a:t>=2.15.txt</a:t>
            </a:r>
          </a:p>
          <a:p>
            <a:r>
              <a:rPr lang="en-US" sz="1600" dirty="0" err="1"/>
              <a:t>Pk_c_z</a:t>
            </a:r>
            <a:r>
              <a:rPr lang="en-US" sz="1600" dirty="0"/>
              <a:t>=0.95.txt     </a:t>
            </a:r>
            <a:r>
              <a:rPr lang="en-US" sz="1600" dirty="0" err="1"/>
              <a:t>Pk_m_z</a:t>
            </a:r>
            <a:r>
              <a:rPr lang="en-US" sz="1600" dirty="0"/>
              <a:t>=0.15.txt    </a:t>
            </a:r>
            <a:r>
              <a:rPr lang="en-US" sz="1600" dirty="0" err="1"/>
              <a:t>Pk_s_z</a:t>
            </a:r>
            <a:r>
              <a:rPr lang="en-US" sz="1600" dirty="0"/>
              <a:t>=2.30.txt</a:t>
            </a:r>
          </a:p>
          <a:p>
            <a:r>
              <a:rPr lang="en-US" sz="1600" dirty="0" err="1"/>
              <a:t>Pk_c_z</a:t>
            </a:r>
            <a:r>
              <a:rPr lang="en-US" sz="1600" dirty="0"/>
              <a:t>=1.05.txt     </a:t>
            </a:r>
            <a:r>
              <a:rPr lang="en-US" sz="1600" dirty="0" err="1"/>
              <a:t>Pk_m_z</a:t>
            </a:r>
            <a:r>
              <a:rPr lang="en-US" sz="1600" dirty="0"/>
              <a:t>=0.21.txt    </a:t>
            </a:r>
            <a:r>
              <a:rPr lang="en-US" sz="1600" dirty="0" err="1"/>
              <a:t>Pk_s_z</a:t>
            </a:r>
            <a:r>
              <a:rPr lang="en-US" sz="1600" dirty="0"/>
              <a:t>=2.46.txt</a:t>
            </a:r>
          </a:p>
          <a:p>
            <a:r>
              <a:rPr lang="en-US" sz="1600" dirty="0" err="1"/>
              <a:t>Pk_c_z</a:t>
            </a:r>
            <a:r>
              <a:rPr lang="en-US" sz="1600" dirty="0"/>
              <a:t>=1.15.txt     </a:t>
            </a:r>
            <a:r>
              <a:rPr lang="en-US" sz="1600" dirty="0" err="1"/>
              <a:t>Pk_m_z</a:t>
            </a:r>
            <a:r>
              <a:rPr lang="en-US" sz="1600" dirty="0"/>
              <a:t>=0.27.txt    </a:t>
            </a:r>
            <a:r>
              <a:rPr lang="en-US" sz="1600" dirty="0" err="1"/>
              <a:t>Pk_s_z</a:t>
            </a:r>
            <a:r>
              <a:rPr lang="en-US" sz="1600" dirty="0"/>
              <a:t>=2.63.txt</a:t>
            </a:r>
          </a:p>
          <a:p>
            <a:r>
              <a:rPr lang="en-US" sz="1600" dirty="0"/>
              <a:t>…</a:t>
            </a:r>
          </a:p>
        </p:txBody>
      </p:sp>
      <p:graphicFrame>
        <p:nvGraphicFramePr>
          <p:cNvPr id="2" name="Table 10">
            <a:extLst>
              <a:ext uri="{FF2B5EF4-FFF2-40B4-BE49-F238E27FC236}">
                <a16:creationId xmlns:a16="http://schemas.microsoft.com/office/drawing/2014/main" id="{822D3E29-CA40-2E25-DBAC-4BCC028B53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845358"/>
              </p:ext>
            </p:extLst>
          </p:nvPr>
        </p:nvGraphicFramePr>
        <p:xfrm>
          <a:off x="71749" y="940496"/>
          <a:ext cx="2694388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7194">
                  <a:extLst>
                    <a:ext uri="{9D8B030D-6E8A-4147-A177-3AD203B41FA5}">
                      <a16:colId xmlns:a16="http://schemas.microsoft.com/office/drawing/2014/main" val="3543720773"/>
                    </a:ext>
                  </a:extLst>
                </a:gridCol>
                <a:gridCol w="1347194">
                  <a:extLst>
                    <a:ext uri="{9D8B030D-6E8A-4147-A177-3AD203B41FA5}">
                      <a16:colId xmlns:a16="http://schemas.microsoft.com/office/drawing/2014/main" val="3719307206"/>
                    </a:ext>
                  </a:extLst>
                </a:gridCol>
              </a:tblGrid>
              <a:tr h="26933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rgbClr val="FF0000"/>
                          </a:solidFill>
                        </a:rPr>
                        <a:t>IllustrisTNG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SWIFT-EAGLE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227409"/>
                  </a:ext>
                </a:extLst>
              </a:tr>
              <a:tr h="26933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SIMBA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Ramses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562364"/>
                  </a:ext>
                </a:extLst>
              </a:tr>
              <a:tr h="26933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Astrid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Enzo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575717"/>
                  </a:ext>
                </a:extLst>
              </a:tr>
              <a:tr h="269331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rgbClr val="FF0000"/>
                          </a:solidFill>
                        </a:rPr>
                        <a:t>Magneticum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07793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8077DE2-C2B4-68C8-448A-795982406850}"/>
              </a:ext>
            </a:extLst>
          </p:cNvPr>
          <p:cNvSpPr/>
          <p:nvPr/>
        </p:nvSpPr>
        <p:spPr>
          <a:xfrm>
            <a:off x="6471099" y="1310898"/>
            <a:ext cx="2654868" cy="68426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CDF12F-2477-D7F3-4580-D6E908C57400}"/>
              </a:ext>
            </a:extLst>
          </p:cNvPr>
          <p:cNvSpPr txBox="1"/>
          <p:nvPr/>
        </p:nvSpPr>
        <p:spPr>
          <a:xfrm>
            <a:off x="6471098" y="1289686"/>
            <a:ext cx="2643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rgbClr val="FF0000"/>
                </a:solidFill>
              </a:rPr>
              <a:t>Suite_DM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4C69E5-2270-2D8A-F71C-3A294C033B73}"/>
              </a:ext>
            </a:extLst>
          </p:cNvPr>
          <p:cNvSpPr/>
          <p:nvPr/>
        </p:nvSpPr>
        <p:spPr>
          <a:xfrm>
            <a:off x="3062945" y="2426655"/>
            <a:ext cx="1627905" cy="5819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735558-B015-104A-5BC9-478DB9692BDF}"/>
              </a:ext>
            </a:extLst>
          </p:cNvPr>
          <p:cNvSpPr txBox="1"/>
          <p:nvPr/>
        </p:nvSpPr>
        <p:spPr>
          <a:xfrm>
            <a:off x="2945177" y="2412868"/>
            <a:ext cx="18312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6"/>
                </a:solidFill>
              </a:rPr>
              <a:t>L25n256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8C9A1BC-73E8-7B6E-EC9E-1CF0C47B3EA8}"/>
              </a:ext>
            </a:extLst>
          </p:cNvPr>
          <p:cNvSpPr/>
          <p:nvPr/>
        </p:nvSpPr>
        <p:spPr>
          <a:xfrm>
            <a:off x="2695242" y="3477359"/>
            <a:ext cx="647219" cy="6309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38C6434-E733-5D97-ABCF-555EFED9596B}"/>
              </a:ext>
            </a:extLst>
          </p:cNvPr>
          <p:cNvSpPr txBox="1"/>
          <p:nvPr/>
        </p:nvSpPr>
        <p:spPr>
          <a:xfrm>
            <a:off x="2696224" y="3475451"/>
            <a:ext cx="64721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</a:rPr>
              <a:t>SB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3079D55-A605-224B-9054-04E00FFF2DE5}"/>
              </a:ext>
            </a:extLst>
          </p:cNvPr>
          <p:cNvSpPr/>
          <p:nvPr/>
        </p:nvSpPr>
        <p:spPr>
          <a:xfrm>
            <a:off x="3253737" y="4532901"/>
            <a:ext cx="1092632" cy="6309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566AAA9-A64F-BDEF-A5DC-08BF2DA16875}"/>
              </a:ext>
            </a:extLst>
          </p:cNvPr>
          <p:cNvSpPr txBox="1"/>
          <p:nvPr/>
        </p:nvSpPr>
        <p:spPr>
          <a:xfrm>
            <a:off x="3207219" y="4530999"/>
            <a:ext cx="11850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2"/>
                </a:solidFill>
              </a:rPr>
              <a:t>LH_0</a:t>
            </a:r>
          </a:p>
        </p:txBody>
      </p:sp>
      <p:cxnSp>
        <p:nvCxnSpPr>
          <p:cNvPr id="83" name="Elbow Connector 82">
            <a:extLst>
              <a:ext uri="{FF2B5EF4-FFF2-40B4-BE49-F238E27FC236}">
                <a16:creationId xmlns:a16="http://schemas.microsoft.com/office/drawing/2014/main" id="{A3953859-7EEE-7FF6-C43B-1B3EF762FB4E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5400000">
            <a:off x="4957648" y="249623"/>
            <a:ext cx="407309" cy="1691947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>
            <a:extLst>
              <a:ext uri="{FF2B5EF4-FFF2-40B4-BE49-F238E27FC236}">
                <a16:creationId xmlns:a16="http://schemas.microsoft.com/office/drawing/2014/main" id="{6ABF9E09-5DAE-9A19-21B6-77DE36310EB2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rot="16200000" flipH="1">
            <a:off x="6707033" y="204059"/>
            <a:ext cx="385868" cy="1785385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>
            <a:extLst>
              <a:ext uri="{FF2B5EF4-FFF2-40B4-BE49-F238E27FC236}">
                <a16:creationId xmlns:a16="http://schemas.microsoft.com/office/drawing/2014/main" id="{50369D9D-4BD8-AD53-A6E5-B80763D8BEC7}"/>
              </a:ext>
            </a:extLst>
          </p:cNvPr>
          <p:cNvCxnSpPr>
            <a:cxnSpLocks/>
            <a:stCxn id="9" idx="2"/>
            <a:endCxn id="24" idx="0"/>
          </p:cNvCxnSpPr>
          <p:nvPr/>
        </p:nvCxnSpPr>
        <p:spPr>
          <a:xfrm rot="5400000">
            <a:off x="3885207" y="1982746"/>
            <a:ext cx="405731" cy="45451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:a16="http://schemas.microsoft.com/office/drawing/2014/main" id="{3A5CE3C7-EFB0-BB11-924C-E87835C1F810}"/>
              </a:ext>
            </a:extLst>
          </p:cNvPr>
          <p:cNvSpPr/>
          <p:nvPr/>
        </p:nvSpPr>
        <p:spPr>
          <a:xfrm>
            <a:off x="5223178" y="2423852"/>
            <a:ext cx="1627905" cy="5819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8BBA10E-15B4-57F1-CA26-26FAB74EB808}"/>
              </a:ext>
            </a:extLst>
          </p:cNvPr>
          <p:cNvSpPr txBox="1"/>
          <p:nvPr/>
        </p:nvSpPr>
        <p:spPr>
          <a:xfrm>
            <a:off x="5105410" y="2410065"/>
            <a:ext cx="18312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6"/>
                </a:solidFill>
              </a:rPr>
              <a:t>L50n512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9D6DEB3C-5034-096B-E5E9-A3E7EB4A4D5C}"/>
              </a:ext>
            </a:extLst>
          </p:cNvPr>
          <p:cNvSpPr/>
          <p:nvPr/>
        </p:nvSpPr>
        <p:spPr>
          <a:xfrm>
            <a:off x="7359662" y="2416690"/>
            <a:ext cx="2112086" cy="5819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DAFF6C3-88E9-18FE-EC98-386889CDC9C8}"/>
              </a:ext>
            </a:extLst>
          </p:cNvPr>
          <p:cNvSpPr txBox="1"/>
          <p:nvPr/>
        </p:nvSpPr>
        <p:spPr>
          <a:xfrm>
            <a:off x="7265643" y="2414780"/>
            <a:ext cx="22298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6"/>
                </a:solidFill>
              </a:rPr>
              <a:t>L100n1024</a:t>
            </a:r>
          </a:p>
        </p:txBody>
      </p:sp>
      <p:cxnSp>
        <p:nvCxnSpPr>
          <p:cNvPr id="103" name="Elbow Connector 102">
            <a:extLst>
              <a:ext uri="{FF2B5EF4-FFF2-40B4-BE49-F238E27FC236}">
                <a16:creationId xmlns:a16="http://schemas.microsoft.com/office/drawing/2014/main" id="{5433789D-371D-DEFD-9E3F-A2E51956B621}"/>
              </a:ext>
            </a:extLst>
          </p:cNvPr>
          <p:cNvCxnSpPr>
            <a:cxnSpLocks/>
            <a:stCxn id="9" idx="2"/>
            <a:endCxn id="100" idx="0"/>
          </p:cNvCxnSpPr>
          <p:nvPr/>
        </p:nvCxnSpPr>
        <p:spPr>
          <a:xfrm rot="16200000" flipH="1">
            <a:off x="4966724" y="1355741"/>
            <a:ext cx="402928" cy="1705720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Elbow Connector 105">
            <a:extLst>
              <a:ext uri="{FF2B5EF4-FFF2-40B4-BE49-F238E27FC236}">
                <a16:creationId xmlns:a16="http://schemas.microsoft.com/office/drawing/2014/main" id="{8E585FDF-54FD-2AD2-3A0D-7E6F42E563B9}"/>
              </a:ext>
            </a:extLst>
          </p:cNvPr>
          <p:cNvCxnSpPr>
            <a:cxnSpLocks/>
            <a:stCxn id="9" idx="2"/>
            <a:endCxn id="102" idx="0"/>
          </p:cNvCxnSpPr>
          <p:nvPr/>
        </p:nvCxnSpPr>
        <p:spPr>
          <a:xfrm rot="16200000" flipH="1">
            <a:off x="6144128" y="178336"/>
            <a:ext cx="407643" cy="406524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>
            <a:extLst>
              <a:ext uri="{FF2B5EF4-FFF2-40B4-BE49-F238E27FC236}">
                <a16:creationId xmlns:a16="http://schemas.microsoft.com/office/drawing/2014/main" id="{7F6B25B9-D94C-0604-C876-B37542605702}"/>
              </a:ext>
            </a:extLst>
          </p:cNvPr>
          <p:cNvCxnSpPr>
            <a:cxnSpLocks/>
            <a:stCxn id="24" idx="2"/>
            <a:endCxn id="48" idx="0"/>
          </p:cNvCxnSpPr>
          <p:nvPr/>
        </p:nvCxnSpPr>
        <p:spPr>
          <a:xfrm rot="5400000">
            <a:off x="3224505" y="2839140"/>
            <a:ext cx="431641" cy="84098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8A689B66-2B9E-CEFD-24A3-104402098C54}"/>
              </a:ext>
            </a:extLst>
          </p:cNvPr>
          <p:cNvSpPr/>
          <p:nvPr/>
        </p:nvSpPr>
        <p:spPr>
          <a:xfrm>
            <a:off x="3906398" y="3477359"/>
            <a:ext cx="647219" cy="6309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C9E1C8DE-6EFF-4392-009B-54BD446320FE}"/>
              </a:ext>
            </a:extLst>
          </p:cNvPr>
          <p:cNvSpPr txBox="1"/>
          <p:nvPr/>
        </p:nvSpPr>
        <p:spPr>
          <a:xfrm>
            <a:off x="3907380" y="3475451"/>
            <a:ext cx="64721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</a:rPr>
              <a:t>LH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97D91498-B9AB-7FAD-1495-07D62CE9CB18}"/>
              </a:ext>
            </a:extLst>
          </p:cNvPr>
          <p:cNvSpPr/>
          <p:nvPr/>
        </p:nvSpPr>
        <p:spPr>
          <a:xfrm>
            <a:off x="5115590" y="3477341"/>
            <a:ext cx="647219" cy="6309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69D1C3FD-B4C7-41FE-75E4-B81BA0025515}"/>
              </a:ext>
            </a:extLst>
          </p:cNvPr>
          <p:cNvSpPr txBox="1"/>
          <p:nvPr/>
        </p:nvSpPr>
        <p:spPr>
          <a:xfrm>
            <a:off x="5116572" y="3475433"/>
            <a:ext cx="64721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</a:rPr>
              <a:t>1P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8A1AB7C3-3902-08C8-2E73-A6BFC0950968}"/>
              </a:ext>
            </a:extLst>
          </p:cNvPr>
          <p:cNvSpPr/>
          <p:nvPr/>
        </p:nvSpPr>
        <p:spPr>
          <a:xfrm>
            <a:off x="6322818" y="3489296"/>
            <a:ext cx="647219" cy="6309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F666EAD2-5382-6C37-D69B-4CF0E550331A}"/>
              </a:ext>
            </a:extLst>
          </p:cNvPr>
          <p:cNvSpPr txBox="1"/>
          <p:nvPr/>
        </p:nvSpPr>
        <p:spPr>
          <a:xfrm>
            <a:off x="6288175" y="3487388"/>
            <a:ext cx="71113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</a:rPr>
              <a:t>CV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FF2C559A-D4D6-2429-548D-D9A9586946D9}"/>
              </a:ext>
            </a:extLst>
          </p:cNvPr>
          <p:cNvSpPr/>
          <p:nvPr/>
        </p:nvSpPr>
        <p:spPr>
          <a:xfrm>
            <a:off x="7528082" y="3486513"/>
            <a:ext cx="647219" cy="6309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914C606-BA6F-D613-464B-A5A261DED99A}"/>
              </a:ext>
            </a:extLst>
          </p:cNvPr>
          <p:cNvSpPr txBox="1"/>
          <p:nvPr/>
        </p:nvSpPr>
        <p:spPr>
          <a:xfrm>
            <a:off x="7529064" y="3484605"/>
            <a:ext cx="64721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</a:rPr>
              <a:t>EX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266D8DE5-7D34-C4F1-35AB-69600C02A16A}"/>
              </a:ext>
            </a:extLst>
          </p:cNvPr>
          <p:cNvSpPr/>
          <p:nvPr/>
        </p:nvSpPr>
        <p:spPr>
          <a:xfrm>
            <a:off x="8737476" y="3477341"/>
            <a:ext cx="647219" cy="6309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4EDDFD5-359D-087F-F057-1212B56A38B1}"/>
              </a:ext>
            </a:extLst>
          </p:cNvPr>
          <p:cNvSpPr txBox="1"/>
          <p:nvPr/>
        </p:nvSpPr>
        <p:spPr>
          <a:xfrm>
            <a:off x="8738458" y="3475433"/>
            <a:ext cx="64721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</a:rPr>
              <a:t>BE</a:t>
            </a:r>
          </a:p>
        </p:txBody>
      </p:sp>
      <p:cxnSp>
        <p:nvCxnSpPr>
          <p:cNvPr id="123" name="Elbow Connector 122">
            <a:extLst>
              <a:ext uri="{FF2B5EF4-FFF2-40B4-BE49-F238E27FC236}">
                <a16:creationId xmlns:a16="http://schemas.microsoft.com/office/drawing/2014/main" id="{747705FD-999B-B089-8E47-8627B7EF7EB2}"/>
              </a:ext>
            </a:extLst>
          </p:cNvPr>
          <p:cNvCxnSpPr>
            <a:cxnSpLocks/>
            <a:stCxn id="24" idx="2"/>
            <a:endCxn id="114" idx="0"/>
          </p:cNvCxnSpPr>
          <p:nvPr/>
        </p:nvCxnSpPr>
        <p:spPr>
          <a:xfrm rot="16200000" flipH="1">
            <a:off x="3830082" y="3074542"/>
            <a:ext cx="431641" cy="370175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Elbow Connector 125">
            <a:extLst>
              <a:ext uri="{FF2B5EF4-FFF2-40B4-BE49-F238E27FC236}">
                <a16:creationId xmlns:a16="http://schemas.microsoft.com/office/drawing/2014/main" id="{1DF6064F-BD25-652A-7778-6F7626A12670}"/>
              </a:ext>
            </a:extLst>
          </p:cNvPr>
          <p:cNvCxnSpPr>
            <a:cxnSpLocks/>
            <a:stCxn id="24" idx="2"/>
            <a:endCxn id="115" idx="0"/>
          </p:cNvCxnSpPr>
          <p:nvPr/>
        </p:nvCxnSpPr>
        <p:spPr>
          <a:xfrm rot="16200000" flipH="1">
            <a:off x="4433242" y="2471382"/>
            <a:ext cx="433531" cy="1578385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Elbow Connector 128">
            <a:extLst>
              <a:ext uri="{FF2B5EF4-FFF2-40B4-BE49-F238E27FC236}">
                <a16:creationId xmlns:a16="http://schemas.microsoft.com/office/drawing/2014/main" id="{A68E972C-3DE2-5312-5532-B7287950FF4A}"/>
              </a:ext>
            </a:extLst>
          </p:cNvPr>
          <p:cNvCxnSpPr>
            <a:cxnSpLocks/>
            <a:stCxn id="24" idx="2"/>
            <a:endCxn id="117" idx="0"/>
          </p:cNvCxnSpPr>
          <p:nvPr/>
        </p:nvCxnSpPr>
        <p:spPr>
          <a:xfrm rot="16200000" flipH="1">
            <a:off x="5030878" y="1873746"/>
            <a:ext cx="445486" cy="278561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Elbow Connector 131">
            <a:extLst>
              <a:ext uri="{FF2B5EF4-FFF2-40B4-BE49-F238E27FC236}">
                <a16:creationId xmlns:a16="http://schemas.microsoft.com/office/drawing/2014/main" id="{3C1F2D91-89B9-906A-7D6D-1D440EC9B5D0}"/>
              </a:ext>
            </a:extLst>
          </p:cNvPr>
          <p:cNvCxnSpPr>
            <a:cxnSpLocks/>
            <a:stCxn id="24" idx="2"/>
            <a:endCxn id="120" idx="0"/>
          </p:cNvCxnSpPr>
          <p:nvPr/>
        </p:nvCxnSpPr>
        <p:spPr>
          <a:xfrm rot="16200000" flipH="1">
            <a:off x="5636347" y="1268277"/>
            <a:ext cx="440795" cy="399185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>
            <a:extLst>
              <a:ext uri="{FF2B5EF4-FFF2-40B4-BE49-F238E27FC236}">
                <a16:creationId xmlns:a16="http://schemas.microsoft.com/office/drawing/2014/main" id="{ACAE9556-7174-B35C-EC53-4AC11E4EF894}"/>
              </a:ext>
            </a:extLst>
          </p:cNvPr>
          <p:cNvCxnSpPr>
            <a:cxnSpLocks/>
            <a:stCxn id="24" idx="2"/>
            <a:endCxn id="122" idx="0"/>
          </p:cNvCxnSpPr>
          <p:nvPr/>
        </p:nvCxnSpPr>
        <p:spPr>
          <a:xfrm rot="16200000" flipH="1">
            <a:off x="6245630" y="658994"/>
            <a:ext cx="431623" cy="520125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Elbow Connector 137">
            <a:extLst>
              <a:ext uri="{FF2B5EF4-FFF2-40B4-BE49-F238E27FC236}">
                <a16:creationId xmlns:a16="http://schemas.microsoft.com/office/drawing/2014/main" id="{20F838AC-BB0D-54EF-8F46-C6C757EC483E}"/>
              </a:ext>
            </a:extLst>
          </p:cNvPr>
          <p:cNvCxnSpPr>
            <a:cxnSpLocks/>
            <a:stCxn id="113" idx="2"/>
            <a:endCxn id="66" idx="0"/>
          </p:cNvCxnSpPr>
          <p:nvPr/>
        </p:nvCxnSpPr>
        <p:spPr>
          <a:xfrm rot="5400000">
            <a:off x="3803533" y="4104524"/>
            <a:ext cx="422698" cy="43025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>
            <a:extLst>
              <a:ext uri="{FF2B5EF4-FFF2-40B4-BE49-F238E27FC236}">
                <a16:creationId xmlns:a16="http://schemas.microsoft.com/office/drawing/2014/main" id="{36C7E0BE-31DD-5B31-77BF-582D76F5C691}"/>
              </a:ext>
            </a:extLst>
          </p:cNvPr>
          <p:cNvSpPr/>
          <p:nvPr/>
        </p:nvSpPr>
        <p:spPr>
          <a:xfrm>
            <a:off x="4777986" y="4531735"/>
            <a:ext cx="1092632" cy="6309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92D22D89-1EC0-0400-A4C6-14CF4C23940B}"/>
              </a:ext>
            </a:extLst>
          </p:cNvPr>
          <p:cNvSpPr txBox="1"/>
          <p:nvPr/>
        </p:nvSpPr>
        <p:spPr>
          <a:xfrm>
            <a:off x="4731468" y="4529833"/>
            <a:ext cx="11850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2"/>
                </a:solidFill>
              </a:rPr>
              <a:t>LH_1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947D0719-D013-8772-B21C-66D1FE5B9BE2}"/>
              </a:ext>
            </a:extLst>
          </p:cNvPr>
          <p:cNvSpPr/>
          <p:nvPr/>
        </p:nvSpPr>
        <p:spPr>
          <a:xfrm>
            <a:off x="6353775" y="4530999"/>
            <a:ext cx="1092632" cy="6309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EB9FAA19-761B-5346-9B63-B442667AC20D}"/>
              </a:ext>
            </a:extLst>
          </p:cNvPr>
          <p:cNvSpPr txBox="1"/>
          <p:nvPr/>
        </p:nvSpPr>
        <p:spPr>
          <a:xfrm>
            <a:off x="6307257" y="4529097"/>
            <a:ext cx="11850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2"/>
                </a:solidFill>
              </a:rPr>
              <a:t>LH_2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AB5765A-3CDD-A840-E1ED-E2903656EF70}"/>
              </a:ext>
            </a:extLst>
          </p:cNvPr>
          <p:cNvSpPr/>
          <p:nvPr/>
        </p:nvSpPr>
        <p:spPr>
          <a:xfrm>
            <a:off x="8678780" y="4543610"/>
            <a:ext cx="1483349" cy="6309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A459F476-71D2-7FAC-4836-B45B40C2DD8D}"/>
              </a:ext>
            </a:extLst>
          </p:cNvPr>
          <p:cNvSpPr txBox="1"/>
          <p:nvPr/>
        </p:nvSpPr>
        <p:spPr>
          <a:xfrm>
            <a:off x="8632263" y="4529833"/>
            <a:ext cx="155676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chemeClr val="accent2"/>
                </a:solidFill>
              </a:rPr>
              <a:t>LH_999</a:t>
            </a:r>
          </a:p>
        </p:txBody>
      </p:sp>
      <p:cxnSp>
        <p:nvCxnSpPr>
          <p:cNvPr id="148" name="Elbow Connector 147">
            <a:extLst>
              <a:ext uri="{FF2B5EF4-FFF2-40B4-BE49-F238E27FC236}">
                <a16:creationId xmlns:a16="http://schemas.microsoft.com/office/drawing/2014/main" id="{F28AA7AE-A487-6273-DCC5-4587AFCF5B49}"/>
              </a:ext>
            </a:extLst>
          </p:cNvPr>
          <p:cNvCxnSpPr>
            <a:cxnSpLocks/>
            <a:stCxn id="114" idx="2"/>
            <a:endCxn id="142" idx="0"/>
          </p:cNvCxnSpPr>
          <p:nvPr/>
        </p:nvCxnSpPr>
        <p:spPr>
          <a:xfrm rot="16200000" flipH="1">
            <a:off x="4565777" y="3771606"/>
            <a:ext cx="423440" cy="109301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Elbow Connector 150">
            <a:extLst>
              <a:ext uri="{FF2B5EF4-FFF2-40B4-BE49-F238E27FC236}">
                <a16:creationId xmlns:a16="http://schemas.microsoft.com/office/drawing/2014/main" id="{6D298BD8-0DFA-2F40-FF9B-9F5C0ACCDDD3}"/>
              </a:ext>
            </a:extLst>
          </p:cNvPr>
          <p:cNvCxnSpPr>
            <a:cxnSpLocks/>
            <a:stCxn id="114" idx="2"/>
            <a:endCxn id="144" idx="0"/>
          </p:cNvCxnSpPr>
          <p:nvPr/>
        </p:nvCxnSpPr>
        <p:spPr>
          <a:xfrm rot="16200000" flipH="1">
            <a:off x="5354039" y="2983343"/>
            <a:ext cx="422704" cy="266880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Elbow Connector 153">
            <a:extLst>
              <a:ext uri="{FF2B5EF4-FFF2-40B4-BE49-F238E27FC236}">
                <a16:creationId xmlns:a16="http://schemas.microsoft.com/office/drawing/2014/main" id="{7D08F5A2-50A9-45F9-BD9A-BEB7E1675C8E}"/>
              </a:ext>
            </a:extLst>
          </p:cNvPr>
          <p:cNvCxnSpPr>
            <a:cxnSpLocks/>
            <a:stCxn id="114" idx="2"/>
            <a:endCxn id="147" idx="0"/>
          </p:cNvCxnSpPr>
          <p:nvPr/>
        </p:nvCxnSpPr>
        <p:spPr>
          <a:xfrm rot="16200000" flipH="1">
            <a:off x="6609098" y="1728285"/>
            <a:ext cx="423440" cy="517965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Elbow Connector 156">
            <a:extLst>
              <a:ext uri="{FF2B5EF4-FFF2-40B4-BE49-F238E27FC236}">
                <a16:creationId xmlns:a16="http://schemas.microsoft.com/office/drawing/2014/main" id="{856581E8-A0B4-D4CA-D5F8-9AA778BCFE40}"/>
              </a:ext>
            </a:extLst>
          </p:cNvPr>
          <p:cNvCxnSpPr>
            <a:cxnSpLocks/>
            <a:stCxn id="66" idx="2"/>
            <a:endCxn id="79" idx="0"/>
          </p:cNvCxnSpPr>
          <p:nvPr/>
        </p:nvCxnSpPr>
        <p:spPr>
          <a:xfrm rot="16200000" flipH="1">
            <a:off x="4877667" y="4084029"/>
            <a:ext cx="267290" cy="242311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8D108289-AE85-5D18-23EB-DCC49384BD31}"/>
              </a:ext>
            </a:extLst>
          </p:cNvPr>
          <p:cNvCxnSpPr/>
          <p:nvPr/>
        </p:nvCxnSpPr>
        <p:spPr>
          <a:xfrm>
            <a:off x="2766137" y="940496"/>
            <a:ext cx="518577" cy="36809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996C8758-2572-3E49-5DF2-DA4811E997EF}"/>
              </a:ext>
            </a:extLst>
          </p:cNvPr>
          <p:cNvCxnSpPr>
            <a:cxnSpLocks/>
          </p:cNvCxnSpPr>
          <p:nvPr/>
        </p:nvCxnSpPr>
        <p:spPr>
          <a:xfrm flipV="1">
            <a:off x="2789895" y="1981227"/>
            <a:ext cx="486709" cy="3003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578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322</Words>
  <Application>Microsoft Macintosh PowerPoint</Application>
  <PresentationFormat>Widescreen</PresentationFormat>
  <Paragraphs>91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Villaescusa-Navarro</dc:creator>
  <cp:lastModifiedBy>Francisco Villaescusa-Navarro</cp:lastModifiedBy>
  <cp:revision>33</cp:revision>
  <dcterms:created xsi:type="dcterms:W3CDTF">2020-12-29T01:15:57Z</dcterms:created>
  <dcterms:modified xsi:type="dcterms:W3CDTF">2024-04-03T17:35:15Z</dcterms:modified>
</cp:coreProperties>
</file>