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9"/>
  </p:notesMasterIdLst>
  <p:handoutMasterIdLst>
    <p:handoutMasterId r:id="rId50"/>
  </p:handoutMasterIdLst>
  <p:sldIdLst>
    <p:sldId id="256" r:id="rId2"/>
    <p:sldId id="318" r:id="rId3"/>
    <p:sldId id="332" r:id="rId4"/>
    <p:sldId id="319" r:id="rId5"/>
    <p:sldId id="333" r:id="rId6"/>
    <p:sldId id="354" r:id="rId7"/>
    <p:sldId id="320" r:id="rId8"/>
    <p:sldId id="322" r:id="rId9"/>
    <p:sldId id="376" r:id="rId10"/>
    <p:sldId id="294" r:id="rId11"/>
    <p:sldId id="381" r:id="rId12"/>
    <p:sldId id="375" r:id="rId13"/>
    <p:sldId id="297" r:id="rId14"/>
    <p:sldId id="350" r:id="rId15"/>
    <p:sldId id="369" r:id="rId16"/>
    <p:sldId id="370" r:id="rId17"/>
    <p:sldId id="372" r:id="rId18"/>
    <p:sldId id="299" r:id="rId19"/>
    <p:sldId id="371" r:id="rId20"/>
    <p:sldId id="373" r:id="rId21"/>
    <p:sldId id="300" r:id="rId22"/>
    <p:sldId id="298" r:id="rId23"/>
    <p:sldId id="351" r:id="rId24"/>
    <p:sldId id="352" r:id="rId25"/>
    <p:sldId id="377" r:id="rId26"/>
    <p:sldId id="323" r:id="rId27"/>
    <p:sldId id="283" r:id="rId28"/>
    <p:sldId id="301" r:id="rId29"/>
    <p:sldId id="324" r:id="rId30"/>
    <p:sldId id="367" r:id="rId31"/>
    <p:sldId id="378" r:id="rId32"/>
    <p:sldId id="285" r:id="rId33"/>
    <p:sldId id="286" r:id="rId34"/>
    <p:sldId id="287" r:id="rId35"/>
    <p:sldId id="374" r:id="rId36"/>
    <p:sldId id="327" r:id="rId37"/>
    <p:sldId id="289" r:id="rId38"/>
    <p:sldId id="288" r:id="rId39"/>
    <p:sldId id="379" r:id="rId40"/>
    <p:sldId id="368" r:id="rId41"/>
    <p:sldId id="355" r:id="rId42"/>
    <p:sldId id="382" r:id="rId43"/>
    <p:sldId id="292" r:id="rId44"/>
    <p:sldId id="343" r:id="rId45"/>
    <p:sldId id="293" r:id="rId46"/>
    <p:sldId id="380" r:id="rId47"/>
    <p:sldId id="280" r:id="rId4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agres de Oliveira Thais" initials="MdOT" lastIdx="0" clrIdx="0">
    <p:extLst>
      <p:ext uri="{19B8F6BF-5375-455C-9EA6-DF929625EA0E}">
        <p15:presenceInfo xmlns:p15="http://schemas.microsoft.com/office/powerpoint/2012/main" userId="S-1-5-21-2935066115-4120494562-2009044711-217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E8EB"/>
    <a:srgbClr val="BBE3FF"/>
    <a:srgbClr val="008000"/>
    <a:srgbClr val="B0FC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52" autoAdjust="0"/>
    <p:restoredTop sz="90834" autoAdjust="0"/>
  </p:normalViewPr>
  <p:slideViewPr>
    <p:cSldViewPr snapToGrid="0">
      <p:cViewPr varScale="1">
        <p:scale>
          <a:sx n="80" d="100"/>
          <a:sy n="80" d="100"/>
        </p:scale>
        <p:origin x="120" y="52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20849-2BC4-41D6-8D2F-4996E80086D3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11B12-1C25-4C65-8D8D-D9133A0A7308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3639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C5D73-CAB3-4932-A1F3-6AF093A139B6}" type="datetimeFigureOut">
              <a:rPr lang="en-GB" smtClean="0"/>
              <a:t>06/06/2019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0B8DD-294F-474F-9AF2-553AD5DFF6E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3988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0B8DD-294F-474F-9AF2-553AD5DFF6E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7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0B8DD-294F-474F-9AF2-553AD5DFF6E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586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60B8DD-294F-474F-9AF2-553AD5DFF6E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9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00" y="5191997"/>
            <a:ext cx="12206400" cy="16670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9667" y="1196976"/>
            <a:ext cx="10752667" cy="2160017"/>
          </a:xfrm>
        </p:spPr>
        <p:txBody>
          <a:bodyPr lIns="72000" rIns="72000" anchor="b" anchorCtr="0">
            <a:noAutofit/>
          </a:bodyPr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noProof="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19667" y="3645024"/>
            <a:ext cx="10752667" cy="1656184"/>
          </a:xfrm>
        </p:spPr>
        <p:txBody>
          <a:bodyPr lIns="72000" rIns="72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6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90628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full page zonder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12192000" cy="676930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on the pictogram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image</a:t>
            </a:r>
          </a:p>
        </p:txBody>
      </p:sp>
      <p:sp>
        <p:nvSpPr>
          <p:cNvPr id="12" name="Tijdelijke aanduiding voor afbeelding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024562"/>
            <a:ext cx="12216000" cy="8334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nl-BE" dirty="0"/>
              <a:t>Copy the small bleu </a:t>
            </a:r>
            <a:r>
              <a:rPr lang="nl-BE" dirty="0" err="1"/>
              <a:t>footer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another</a:t>
            </a:r>
            <a:r>
              <a:rPr lang="nl-BE" dirty="0"/>
              <a:t> slide </a:t>
            </a:r>
            <a:r>
              <a:rPr lang="nl-BE" dirty="0" err="1"/>
              <a:t>and</a:t>
            </a:r>
            <a:r>
              <a:rPr lang="nl-BE" dirty="0"/>
              <a:t> paste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here</a:t>
            </a:r>
            <a:r>
              <a:rPr lang="nl-BE" dirty="0"/>
              <a:t>. Make </a:t>
            </a:r>
            <a:r>
              <a:rPr lang="nl-BE" dirty="0" err="1"/>
              <a:t>sure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the picture is </a:t>
            </a:r>
            <a:r>
              <a:rPr lang="nl-BE" dirty="0" err="1"/>
              <a:t>positioned</a:t>
            </a:r>
            <a:r>
              <a:rPr lang="nl-BE" dirty="0"/>
              <a:t> </a:t>
            </a:r>
            <a:r>
              <a:rPr lang="nl-BE" dirty="0" err="1"/>
              <a:t>behind</a:t>
            </a:r>
            <a:r>
              <a:rPr lang="nl-BE" dirty="0"/>
              <a:t> the </a:t>
            </a:r>
            <a:r>
              <a:rPr lang="nl-BE" dirty="0" err="1"/>
              <a:t>footer</a:t>
            </a:r>
            <a:r>
              <a:rPr lang="nl-BE" dirty="0"/>
              <a:t>.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30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on the pictogram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image</a:t>
            </a:r>
          </a:p>
          <a:p>
            <a:endParaRPr lang="nl-NL" dirty="0"/>
          </a:p>
        </p:txBody>
      </p:sp>
      <p:sp>
        <p:nvSpPr>
          <p:cNvPr id="12" name="Tijdelijke aanduiding voor afbeelding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024562"/>
            <a:ext cx="12216000" cy="8334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nl-BE" dirty="0"/>
              <a:t>Copy the small bleu </a:t>
            </a:r>
            <a:r>
              <a:rPr lang="nl-BE" dirty="0" err="1"/>
              <a:t>footer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another</a:t>
            </a:r>
            <a:r>
              <a:rPr lang="nl-BE" dirty="0"/>
              <a:t> slide </a:t>
            </a:r>
            <a:r>
              <a:rPr lang="nl-BE" dirty="0" err="1"/>
              <a:t>and</a:t>
            </a:r>
            <a:r>
              <a:rPr lang="nl-BE" dirty="0"/>
              <a:t> paste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here</a:t>
            </a:r>
            <a:r>
              <a:rPr lang="nl-BE" dirty="0"/>
              <a:t>. Make </a:t>
            </a:r>
            <a:r>
              <a:rPr lang="nl-BE" dirty="0" err="1"/>
              <a:t>sure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the picture is </a:t>
            </a:r>
            <a:r>
              <a:rPr lang="nl-BE" dirty="0" err="1"/>
              <a:t>positioned</a:t>
            </a:r>
            <a:r>
              <a:rPr lang="nl-BE" dirty="0"/>
              <a:t> </a:t>
            </a:r>
            <a:r>
              <a:rPr lang="nl-BE" dirty="0" err="1"/>
              <a:t>behind</a:t>
            </a:r>
            <a:r>
              <a:rPr lang="nl-BE" dirty="0"/>
              <a:t> the </a:t>
            </a:r>
            <a:r>
              <a:rPr lang="nl-BE" dirty="0" err="1"/>
              <a:t>footer</a:t>
            </a:r>
            <a:r>
              <a:rPr lang="nl-BE" dirty="0"/>
              <a:t>.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Ondertitel 2"/>
          <p:cNvSpPr>
            <a:spLocks noGrp="1"/>
          </p:cNvSpPr>
          <p:nvPr>
            <p:ph type="subTitle" idx="14" hasCustomPrompt="1"/>
          </p:nvPr>
        </p:nvSpPr>
        <p:spPr>
          <a:xfrm>
            <a:off x="719667" y="3645024"/>
            <a:ext cx="5376000" cy="472813"/>
          </a:xfrm>
          <a:solidFill>
            <a:schemeClr val="accent4">
              <a:alpha val="75000"/>
            </a:schemeClr>
          </a:solidFill>
        </p:spPr>
        <p:txBody>
          <a:bodyPr lIns="72000" tIns="36000" rIns="72000" bIns="36000">
            <a:sp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Click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text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2348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, tekst en afbeelding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192011" y="0"/>
            <a:ext cx="5999989" cy="676930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on the pictogram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image</a:t>
            </a:r>
          </a:p>
        </p:txBody>
      </p:sp>
      <p:sp>
        <p:nvSpPr>
          <p:cNvPr id="12" name="Tijdelijke aanduiding voor afbeelding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024562"/>
            <a:ext cx="12216000" cy="8334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nl-BE" dirty="0"/>
              <a:t>Copy the small bleu </a:t>
            </a:r>
            <a:r>
              <a:rPr lang="nl-BE" dirty="0" err="1"/>
              <a:t>footer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another</a:t>
            </a:r>
            <a:r>
              <a:rPr lang="nl-BE" dirty="0"/>
              <a:t> slide </a:t>
            </a:r>
            <a:r>
              <a:rPr lang="nl-BE" dirty="0" err="1"/>
              <a:t>and</a:t>
            </a:r>
            <a:r>
              <a:rPr lang="nl-BE" dirty="0"/>
              <a:t> paste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here</a:t>
            </a:r>
            <a:r>
              <a:rPr lang="nl-BE" dirty="0"/>
              <a:t>. Make </a:t>
            </a:r>
            <a:r>
              <a:rPr lang="nl-BE" dirty="0" err="1"/>
              <a:t>sure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the picture is </a:t>
            </a:r>
            <a:r>
              <a:rPr lang="nl-BE" dirty="0" err="1"/>
              <a:t>positioned</a:t>
            </a:r>
            <a:r>
              <a:rPr lang="nl-BE" dirty="0"/>
              <a:t> </a:t>
            </a:r>
            <a:r>
              <a:rPr lang="nl-BE" dirty="0" err="1"/>
              <a:t>behind</a:t>
            </a:r>
            <a:r>
              <a:rPr lang="nl-BE" dirty="0"/>
              <a:t> the </a:t>
            </a:r>
            <a:r>
              <a:rPr lang="nl-BE" dirty="0" err="1"/>
              <a:t>footer</a:t>
            </a:r>
            <a:r>
              <a:rPr lang="nl-BE" dirty="0"/>
              <a:t>.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720000" y="360001"/>
            <a:ext cx="5280000" cy="9361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3" name="Tijdelijke aanduiding voor inhoud 2"/>
          <p:cNvSpPr>
            <a:spLocks noGrp="1"/>
          </p:cNvSpPr>
          <p:nvPr>
            <p:ph sz="half" idx="14"/>
          </p:nvPr>
        </p:nvSpPr>
        <p:spPr>
          <a:xfrm>
            <a:off x="720000" y="1440000"/>
            <a:ext cx="5280323" cy="4860000"/>
          </a:xfrm>
        </p:spPr>
        <p:txBody>
          <a:bodyPr/>
          <a:lstStyle>
            <a:lvl1pPr>
              <a:defRPr sz="2400"/>
            </a:lvl1pPr>
            <a:lvl2pPr marL="285750" indent="-285750">
              <a:defRPr sz="2000"/>
            </a:lvl2pPr>
            <a:lvl3pPr marL="538163" indent="-228600">
              <a:defRPr sz="1800"/>
            </a:lvl3pPr>
            <a:lvl4pPr marL="804863" indent="-228600">
              <a:defRPr sz="1600"/>
            </a:lvl4pPr>
            <a:lvl5pPr marL="1084263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282545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, tekst en afbeelding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5999989" cy="676930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/>
              <a:t>Click on the pictogram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image</a:t>
            </a:r>
          </a:p>
        </p:txBody>
      </p:sp>
      <p:sp>
        <p:nvSpPr>
          <p:cNvPr id="12" name="Tijdelijke aanduiding voor afbeelding 1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024562"/>
            <a:ext cx="12216000" cy="833438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nl-BE" dirty="0"/>
              <a:t>Copy the small bleu </a:t>
            </a:r>
            <a:r>
              <a:rPr lang="nl-BE" dirty="0" err="1"/>
              <a:t>footer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another</a:t>
            </a:r>
            <a:r>
              <a:rPr lang="nl-BE" dirty="0"/>
              <a:t> slide </a:t>
            </a:r>
            <a:r>
              <a:rPr lang="nl-BE" dirty="0" err="1"/>
              <a:t>and</a:t>
            </a:r>
            <a:r>
              <a:rPr lang="nl-BE" dirty="0"/>
              <a:t> paste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here</a:t>
            </a:r>
            <a:r>
              <a:rPr lang="nl-BE" dirty="0"/>
              <a:t>. Make </a:t>
            </a:r>
            <a:r>
              <a:rPr lang="nl-BE" dirty="0" err="1"/>
              <a:t>sure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the picture is </a:t>
            </a:r>
            <a:r>
              <a:rPr lang="nl-BE" dirty="0" err="1"/>
              <a:t>positioned</a:t>
            </a:r>
            <a:r>
              <a:rPr lang="nl-BE" dirty="0"/>
              <a:t> </a:t>
            </a:r>
            <a:r>
              <a:rPr lang="nl-BE" dirty="0" err="1"/>
              <a:t>behind</a:t>
            </a:r>
            <a:r>
              <a:rPr lang="nl-BE" dirty="0"/>
              <a:t> the </a:t>
            </a:r>
            <a:r>
              <a:rPr lang="nl-BE" dirty="0" err="1"/>
              <a:t>footer</a:t>
            </a:r>
            <a:r>
              <a:rPr lang="nl-BE" dirty="0"/>
              <a:t>.</a:t>
            </a:r>
            <a:endParaRPr lang="nl-NL" dirty="0"/>
          </a:p>
          <a:p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6480000" y="360001"/>
            <a:ext cx="5280000" cy="9361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9" name="Tijdelijke aanduiding voor inhoud 2"/>
          <p:cNvSpPr>
            <a:spLocks noGrp="1"/>
          </p:cNvSpPr>
          <p:nvPr>
            <p:ph sz="half" idx="14"/>
          </p:nvPr>
        </p:nvSpPr>
        <p:spPr>
          <a:xfrm>
            <a:off x="6480000" y="1440000"/>
            <a:ext cx="5280323" cy="4680000"/>
          </a:xfrm>
        </p:spPr>
        <p:txBody>
          <a:bodyPr/>
          <a:lstStyle>
            <a:lvl1pPr>
              <a:defRPr sz="2400"/>
            </a:lvl1pPr>
            <a:lvl2pPr marL="285750" indent="-285750">
              <a:defRPr sz="2000"/>
            </a:lvl2pPr>
            <a:lvl3pPr marL="538163" indent="-228600">
              <a:defRPr sz="1800"/>
            </a:lvl3pPr>
            <a:lvl4pPr marL="804863" indent="-228600">
              <a:defRPr sz="1600"/>
            </a:lvl4pPr>
            <a:lvl5pPr marL="1084263" indent="-228600"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7372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afbeelding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 hasCustomPrompt="1"/>
          </p:nvPr>
        </p:nvSpPr>
        <p:spPr>
          <a:xfrm>
            <a:off x="-12328" y="-6037"/>
            <a:ext cx="12204327" cy="6852793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Click on the pictogram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insert</a:t>
            </a:r>
            <a:r>
              <a:rPr lang="nl-NL" dirty="0"/>
              <a:t> </a:t>
            </a:r>
            <a:r>
              <a:rPr lang="nl-NL" dirty="0" err="1"/>
              <a:t>an</a:t>
            </a:r>
            <a:r>
              <a:rPr lang="nl-NL" dirty="0"/>
              <a:t> image</a:t>
            </a:r>
          </a:p>
        </p:txBody>
      </p:sp>
      <p:sp>
        <p:nvSpPr>
          <p:cNvPr id="8" name="Tijdelijke aanduiding voor afbeelding 7"/>
          <p:cNvSpPr>
            <a:spLocks noGrp="1"/>
          </p:cNvSpPr>
          <p:nvPr>
            <p:ph type="pic" sz="quarter" idx="13" hasCustomPrompt="1"/>
          </p:nvPr>
        </p:nvSpPr>
        <p:spPr>
          <a:xfrm>
            <a:off x="-12327" y="5197560"/>
            <a:ext cx="12216000" cy="166261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nl-BE" dirty="0"/>
              <a:t>Copy the large, bleu </a:t>
            </a:r>
            <a:r>
              <a:rPr lang="nl-BE" dirty="0" err="1"/>
              <a:t>curved</a:t>
            </a:r>
            <a:r>
              <a:rPr lang="nl-BE" dirty="0"/>
              <a:t> logo </a:t>
            </a:r>
            <a:r>
              <a:rPr lang="nl-BE" dirty="0" err="1"/>
              <a:t>footer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another</a:t>
            </a:r>
            <a:r>
              <a:rPr lang="nl-BE" dirty="0"/>
              <a:t> slide </a:t>
            </a:r>
            <a:r>
              <a:rPr lang="nl-BE" dirty="0" err="1"/>
              <a:t>and</a:t>
            </a:r>
            <a:r>
              <a:rPr lang="nl-BE" dirty="0"/>
              <a:t> paste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here</a:t>
            </a:r>
            <a:r>
              <a:rPr lang="nl-BE" dirty="0"/>
              <a:t>. Make </a:t>
            </a:r>
            <a:r>
              <a:rPr lang="nl-BE" dirty="0" err="1"/>
              <a:t>sure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the picture is </a:t>
            </a:r>
            <a:r>
              <a:rPr lang="nl-BE" dirty="0" err="1"/>
              <a:t>positioned</a:t>
            </a:r>
            <a:r>
              <a:rPr lang="nl-BE" dirty="0"/>
              <a:t> </a:t>
            </a:r>
            <a:r>
              <a:rPr lang="nl-BE" dirty="0" err="1"/>
              <a:t>behind</a:t>
            </a:r>
            <a:r>
              <a:rPr lang="nl-BE" dirty="0"/>
              <a:t> the </a:t>
            </a:r>
            <a:r>
              <a:rPr lang="nl-BE" dirty="0" err="1"/>
              <a:t>footer</a:t>
            </a:r>
            <a:r>
              <a:rPr lang="nl-BE" dirty="0"/>
              <a:t>.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19667" y="2730293"/>
            <a:ext cx="10752667" cy="626701"/>
          </a:xfrm>
          <a:solidFill>
            <a:schemeClr val="accent4">
              <a:alpha val="75000"/>
            </a:schemeClr>
          </a:solidFill>
        </p:spPr>
        <p:txBody>
          <a:bodyPr lIns="72000" tIns="36000" rIns="72000" bIns="36000" anchor="b" anchorCtr="0">
            <a:sp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719667" y="3645024"/>
            <a:ext cx="10752667" cy="472813"/>
          </a:xfrm>
          <a:solidFill>
            <a:schemeClr val="accent4">
              <a:alpha val="75000"/>
            </a:schemeClr>
          </a:solidFill>
        </p:spPr>
        <p:txBody>
          <a:bodyPr lIns="72000" tIns="36000" rIns="72000" bIns="36000">
            <a:sp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13510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667" y="1700808"/>
            <a:ext cx="10752667" cy="1656184"/>
          </a:xfrm>
        </p:spPr>
        <p:txBody>
          <a:bodyPr lIns="72000" rIns="72000" anchor="b" anchorCtr="0">
            <a:noAutofit/>
          </a:bodyPr>
          <a:lstStyle>
            <a:lvl1pPr algn="l">
              <a:defRPr sz="3600" b="1" cap="none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19667" y="1196976"/>
            <a:ext cx="10752667" cy="503833"/>
          </a:xfrm>
        </p:spPr>
        <p:txBody>
          <a:bodyPr lIns="72000" rIns="72000" anchor="b">
            <a:noAutofit/>
          </a:bodyPr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0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19403" y="1196976"/>
            <a:ext cx="10753195" cy="4895850"/>
          </a:xfrm>
        </p:spPr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216000" indent="-216000">
              <a:defRPr sz="26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76000" indent="-216000">
              <a:defRPr sz="24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936000" indent="-216000">
              <a:defRPr sz="22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1296000" indent="-216000">
              <a:defRPr>
                <a:latin typeface="Cambria" panose="02040503050406030204" pitchFamily="18" charset="0"/>
                <a:ea typeface="Cambria" panose="02040503050406030204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634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19667" y="1196976"/>
            <a:ext cx="5280323" cy="4895849"/>
          </a:xfrm>
        </p:spPr>
        <p:txBody>
          <a:bodyPr/>
          <a:lstStyle>
            <a:lvl1pPr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285750" indent="-285750">
              <a:defRPr sz="24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38163" indent="-228600"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8048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10842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2011" y="1196976"/>
            <a:ext cx="5280323" cy="4895849"/>
          </a:xfrm>
        </p:spPr>
        <p:txBody>
          <a:bodyPr/>
          <a:lstStyle>
            <a:lvl1pPr>
              <a:defRPr sz="28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285750" indent="-285750">
              <a:defRPr sz="24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38163" indent="-228600"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8048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10842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190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719403" y="1196976"/>
            <a:ext cx="5277115" cy="791865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000" rIns="72000" anchor="b"/>
          <a:lstStyle>
            <a:lvl1pPr marL="0" indent="0">
              <a:buNone/>
              <a:defRPr sz="2400" b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719403" y="2060849"/>
            <a:ext cx="5277115" cy="4031977"/>
          </a:xfrm>
        </p:spPr>
        <p:txBody>
          <a:bodyPr/>
          <a:lstStyle>
            <a:lvl1pPr>
              <a:defRPr sz="24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285750" indent="-285750"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381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804863" indent="-228600">
              <a:defRPr sz="16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1084263" indent="-228600">
              <a:defRPr sz="1600">
                <a:latin typeface="Cambria" panose="02040503050406030204" pitchFamily="18" charset="0"/>
                <a:ea typeface="Cambria" panose="020405030504060302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196976"/>
            <a:ext cx="5278967" cy="791865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2000" rIns="72000" anchor="b"/>
          <a:lstStyle>
            <a:lvl1pPr marL="0" indent="0">
              <a:buNone/>
              <a:defRPr sz="2400" b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7" y="2060849"/>
            <a:ext cx="5278967" cy="4031977"/>
          </a:xfrm>
        </p:spPr>
        <p:txBody>
          <a:bodyPr/>
          <a:lstStyle>
            <a:lvl1pPr>
              <a:defRPr sz="24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285750" indent="-285750">
              <a:defRPr sz="2000">
                <a:latin typeface="Cambria" panose="02040503050406030204" pitchFamily="18" charset="0"/>
                <a:ea typeface="Cambria" panose="02040503050406030204" pitchFamily="18" charset="0"/>
              </a:defRPr>
            </a:lvl2pPr>
            <a:lvl3pPr marL="538163" indent="-228600">
              <a:defRPr sz="1800">
                <a:latin typeface="Cambria" panose="02040503050406030204" pitchFamily="18" charset="0"/>
                <a:ea typeface="Cambria" panose="02040503050406030204" pitchFamily="18" charset="0"/>
              </a:defRPr>
            </a:lvl3pPr>
            <a:lvl4pPr marL="804863" indent="-228600">
              <a:defRPr sz="1600">
                <a:latin typeface="Cambria" panose="02040503050406030204" pitchFamily="18" charset="0"/>
                <a:ea typeface="Cambria" panose="02040503050406030204" pitchFamily="18" charset="0"/>
              </a:defRPr>
            </a:lvl4pPr>
            <a:lvl5pPr marL="1084263" indent="-228600">
              <a:defRPr sz="1600">
                <a:latin typeface="Cambria" panose="02040503050406030204" pitchFamily="18" charset="0"/>
                <a:ea typeface="Cambria" panose="020405030504060302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7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015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975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24563"/>
            <a:ext cx="12216000" cy="8350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667" y="5013176"/>
            <a:ext cx="10752667" cy="566738"/>
          </a:xfrm>
        </p:spPr>
        <p:txBody>
          <a:bodyPr anchor="b">
            <a:normAutofit/>
          </a:bodyPr>
          <a:lstStyle>
            <a:lvl1pPr algn="l">
              <a:defRPr sz="2400" b="0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719667" y="5590456"/>
            <a:ext cx="10752667" cy="411257"/>
          </a:xfrm>
        </p:spPr>
        <p:txBody>
          <a:bodyPr>
            <a:spAutoFit/>
          </a:bodyPr>
          <a:lstStyle>
            <a:lvl1pPr marL="0" indent="0">
              <a:buNone/>
              <a:defRPr sz="2200">
                <a:solidFill>
                  <a:schemeClr val="accent3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 hasCustomPrompt="1"/>
          </p:nvPr>
        </p:nvSpPr>
        <p:spPr>
          <a:xfrm>
            <a:off x="727557" y="1"/>
            <a:ext cx="10744776" cy="4984577"/>
          </a:xfrm>
        </p:spPr>
        <p:txBody>
          <a:bodyPr/>
          <a:lstStyle>
            <a:lvl1pPr>
              <a:defRPr baseline="0"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pPr lvl="0"/>
            <a:r>
              <a:rPr lang="en-US" dirty="0"/>
              <a:t>Click on the pictogram to insert an illustration, a graph, a table or a movie</a:t>
            </a:r>
          </a:p>
        </p:txBody>
      </p:sp>
    </p:spTree>
    <p:extLst>
      <p:ext uri="{BB962C8B-B14F-4D97-AF65-F5344CB8AC3E}">
        <p14:creationId xmlns:p14="http://schemas.microsoft.com/office/powerpoint/2010/main" val="45110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19403" y="116633"/>
            <a:ext cx="10753195" cy="936105"/>
          </a:xfrm>
          <a:prstGeom prst="rect">
            <a:avLst/>
          </a:prstGeom>
        </p:spPr>
        <p:txBody>
          <a:bodyPr vert="horz" lIns="0" tIns="36000" rIns="0" bIns="3600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19403" y="1196976"/>
            <a:ext cx="10753195" cy="4895850"/>
          </a:xfrm>
          <a:prstGeom prst="rect">
            <a:avLst/>
          </a:prstGeom>
        </p:spPr>
        <p:txBody>
          <a:bodyPr vert="horz" lIns="0" tIns="36000" rIns="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9648395" y="6327740"/>
            <a:ext cx="1344149" cy="2270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960096" y="6562118"/>
            <a:ext cx="4032448" cy="2071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-5808" y="6602882"/>
            <a:ext cx="615408" cy="2572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6CCA9D5-3960-4316-AE1C-94B5CD273B04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442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600" kern="1200">
          <a:solidFill>
            <a:schemeClr val="tx2"/>
          </a:solidFill>
          <a:latin typeface="+mn-lt"/>
          <a:ea typeface="+mn-ea"/>
          <a:cs typeface="+mn-cs"/>
        </a:defRPr>
      </a:lvl1pPr>
      <a:lvl2pPr marL="712788" indent="-285750" algn="l" defTabSz="914400" rtl="0" eaLnBrk="1" latinLnBrk="0" hangingPunct="1">
        <a:spcBef>
          <a:spcPct val="20000"/>
        </a:spcBef>
        <a:buSzPct val="85000"/>
        <a:buFont typeface="Wingdings" panose="05000000000000000000" pitchFamily="2" charset="2"/>
        <a:buChar char="§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84263" indent="-228600" algn="l" defTabSz="914400" rtl="0" eaLnBrk="1" latinLnBrk="0" hangingPunct="1">
        <a:spcBef>
          <a:spcPct val="20000"/>
        </a:spcBef>
        <a:buSzPct val="85000"/>
        <a:buFont typeface="Wingdings" panose="05000000000000000000" pitchFamily="2" charset="2"/>
        <a:buChar char="§"/>
        <a:defRPr sz="2200" kern="1200">
          <a:solidFill>
            <a:schemeClr val="tx2"/>
          </a:solidFill>
          <a:latin typeface="+mn-lt"/>
          <a:ea typeface="+mn-ea"/>
          <a:cs typeface="+mn-cs"/>
        </a:defRPr>
      </a:lvl3pPr>
      <a:lvl4pPr marL="1433513" indent="-228600" algn="l" defTabSz="914400" rtl="0" eaLnBrk="1" latinLnBrk="0" hangingPunct="1">
        <a:spcBef>
          <a:spcPct val="20000"/>
        </a:spcBef>
        <a:buSzPct val="85000"/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797050" indent="-228600" algn="l" defTabSz="914400" rtl="0" eaLnBrk="1" latinLnBrk="0" hangingPunct="1">
        <a:spcBef>
          <a:spcPct val="20000"/>
        </a:spcBef>
        <a:buSzPct val="85000"/>
        <a:buFont typeface="Wingdings" panose="05000000000000000000" pitchFamily="2" charset="2"/>
        <a:buChar char="§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em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emf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microsoft.com/office/2007/relationships/hdphoto" Target="../media/hdphoto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microsoft.com/office/2007/relationships/hdphoto" Target="../media/hdphoto1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emf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mp4"/><Relationship Id="rId13" Type="http://schemas.openxmlformats.org/officeDocument/2006/relationships/image" Target="../media/image69.png"/><Relationship Id="rId3" Type="http://schemas.microsoft.com/office/2007/relationships/media" Target="../media/media3.mp4"/><Relationship Id="rId7" Type="http://schemas.microsoft.com/office/2007/relationships/media" Target="../media/media5.mp4"/><Relationship Id="rId12" Type="http://schemas.openxmlformats.org/officeDocument/2006/relationships/image" Target="../media/image68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video" Target="../media/media4.mp4"/><Relationship Id="rId11" Type="http://schemas.openxmlformats.org/officeDocument/2006/relationships/image" Target="../media/image67.png"/><Relationship Id="rId5" Type="http://schemas.microsoft.com/office/2007/relationships/media" Target="../media/media4.mp4"/><Relationship Id="rId10" Type="http://schemas.openxmlformats.org/officeDocument/2006/relationships/image" Target="../media/image66.png"/><Relationship Id="rId4" Type="http://schemas.openxmlformats.org/officeDocument/2006/relationships/video" Target="../media/media3.mp4"/><Relationship Id="rId9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gif"/><Relationship Id="rId7" Type="http://schemas.openxmlformats.org/officeDocument/2006/relationships/image" Target="../media/image83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5" Type="http://schemas.openxmlformats.org/officeDocument/2006/relationships/image" Target="../media/image81.emf"/><Relationship Id="rId4" Type="http://schemas.openxmlformats.org/officeDocument/2006/relationships/image" Target="../media/image80.emf"/><Relationship Id="rId9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78.png"/><Relationship Id="rId7" Type="http://schemas.microsoft.com/office/2007/relationships/hdphoto" Target="../media/hdphoto2.wdp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10" Type="http://schemas.openxmlformats.org/officeDocument/2006/relationships/image" Target="../media/image96.png"/><Relationship Id="rId4" Type="http://schemas.openxmlformats.org/officeDocument/2006/relationships/image" Target="../media/image91.png"/><Relationship Id="rId9" Type="http://schemas.openxmlformats.org/officeDocument/2006/relationships/image" Target="../media/image9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101.gif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0.gif"/><Relationship Id="rId5" Type="http://schemas.openxmlformats.org/officeDocument/2006/relationships/image" Target="../media/image19.gif"/><Relationship Id="rId4" Type="http://schemas.openxmlformats.org/officeDocument/2006/relationships/image" Target="../media/image9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4" Type="http://schemas.openxmlformats.org/officeDocument/2006/relationships/image" Target="../media/image1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8.avi"/><Relationship Id="rId1" Type="http://schemas.microsoft.com/office/2007/relationships/media" Target="../media/media8.avi"/><Relationship Id="rId4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2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emf"/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336A931-F7F1-4D61-99F0-147F5E666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9174" y="561336"/>
            <a:ext cx="10314409" cy="1225027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Practical on MULTEM image simulations software</a:t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EMAT workshop 2019</a:t>
            </a:r>
            <a:endParaRPr lang="en-US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500552-5DEB-4B2B-AAA0-C4640EAE5C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12" y="2341096"/>
            <a:ext cx="2728271" cy="277553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94DC6B8-6B38-4B3A-ADAA-5D665521DD24}"/>
              </a:ext>
            </a:extLst>
          </p:cNvPr>
          <p:cNvSpPr/>
          <p:nvPr/>
        </p:nvSpPr>
        <p:spPr>
          <a:xfrm>
            <a:off x="4796767" y="4088873"/>
            <a:ext cx="2002130" cy="7848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GB" sz="15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Dr</a:t>
            </a:r>
            <a:r>
              <a:rPr lang="en-GB" sz="1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.</a:t>
            </a:r>
            <a:r>
              <a:rPr lang="en-GB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 Ivan Lobato</a:t>
            </a:r>
          </a:p>
          <a:p>
            <a:pPr algn="ctr"/>
            <a:r>
              <a:rPr lang="en-GB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Annelies De wael</a:t>
            </a:r>
          </a:p>
          <a:p>
            <a:pPr algn="ctr"/>
            <a:r>
              <a:rPr lang="en-GB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cs typeface="Arial" charset="0"/>
              </a:rPr>
              <a:t>Thomas Friedrich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A60659-F031-4CF8-8898-D758E2D821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6174" y="2677983"/>
            <a:ext cx="1288984" cy="128754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6428FF3-2C2B-4373-99CB-6165B834DF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4819" y="2672638"/>
            <a:ext cx="1283152" cy="128754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1FC354A-3663-48EB-BBCD-4619C2E6A37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798" b="2034"/>
          <a:stretch/>
        </p:blipFill>
        <p:spPr>
          <a:xfrm>
            <a:off x="9094819" y="4088873"/>
            <a:ext cx="1283152" cy="1290273"/>
          </a:xfrm>
          <a:prstGeom prst="rect">
            <a:avLst/>
          </a:prstGeom>
        </p:spPr>
      </p:pic>
      <p:pic>
        <p:nvPicPr>
          <p:cNvPr id="13" name="mov8">
            <a:hlinkClick r:id="" action="ppaction://media"/>
            <a:extLst>
              <a:ext uri="{FF2B5EF4-FFF2-40B4-BE49-F238E27FC236}">
                <a16:creationId xmlns:a16="http://schemas.microsoft.com/office/drawing/2014/main" id="{F7B148CC-58F8-44F3-BCE3-1F7C17D6BD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l="11982" r="13565"/>
          <a:stretch/>
        </p:blipFill>
        <p:spPr>
          <a:xfrm>
            <a:off x="7701082" y="4075555"/>
            <a:ext cx="1294076" cy="130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1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3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1: Acceleration voltage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80 kV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74" y="2098675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300 kV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122" y="2098675"/>
            <a:ext cx="3959225" cy="3959225"/>
          </a:xfrm>
        </p:spPr>
      </p:pic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3D36B983-8BF5-4A4A-939A-A8929784F3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9" t="41100" r="40735" b="40897"/>
          <a:stretch/>
        </p:blipFill>
        <p:spPr>
          <a:xfrm>
            <a:off x="3584594" y="4282440"/>
            <a:ext cx="1793805" cy="177387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Content Placeholder 9">
            <a:extLst>
              <a:ext uri="{FF2B5EF4-FFF2-40B4-BE49-F238E27FC236}">
                <a16:creationId xmlns:a16="http://schemas.microsoft.com/office/drawing/2014/main" id="{DB090F8B-E395-4DB4-8CD1-0C02E8E65A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23" t="45002" r="44785" b="44906"/>
          <a:stretch/>
        </p:blipFill>
        <p:spPr>
          <a:xfrm>
            <a:off x="9102544" y="4262510"/>
            <a:ext cx="1793803" cy="1793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800BF9F4-6639-4482-9068-D3DB2BCB5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23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2a: Defocus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9403" y="1512921"/>
            <a:ext cx="3504043" cy="79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defocus = -100 Å</a:t>
            </a:r>
            <a:endParaRPr lang="en-US" sz="2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284931" y="1512921"/>
            <a:ext cx="3505273" cy="79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Defocus (Scherzer) = -14.03 Å</a:t>
            </a:r>
            <a:endParaRPr lang="en-US" sz="2000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4E06581-095C-4AD7-ADBE-4727DFACB056}"/>
              </a:ext>
            </a:extLst>
          </p:cNvPr>
          <p:cNvSpPr txBox="1">
            <a:spLocks/>
          </p:cNvSpPr>
          <p:nvPr/>
        </p:nvSpPr>
        <p:spPr>
          <a:xfrm>
            <a:off x="7851648" y="1512921"/>
            <a:ext cx="3505272" cy="791865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sz="2000" dirty="0"/>
              <a:t>defocus = 100 Å</a:t>
            </a: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56FEF8-7115-4322-B31A-91DA646E4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03" y="2394362"/>
            <a:ext cx="3490731" cy="34826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45D52A4-EB08-48AE-8483-B951819B2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931" y="2394362"/>
            <a:ext cx="3482642" cy="34826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0EFEC5-6B3E-4C72-BD6A-1863310D78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1199" y="2394363"/>
            <a:ext cx="3466499" cy="34826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7911DCA-642D-4D35-B1AA-0D1A3CCA93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377" t="36845" r="37099" b="38631"/>
          <a:stretch/>
        </p:blipFill>
        <p:spPr>
          <a:xfrm>
            <a:off x="2750820" y="4421072"/>
            <a:ext cx="1459314" cy="14559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1CA9C09-AC26-4AC6-BFCE-38F147D490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55" t="38631" r="38507" b="38631"/>
          <a:stretch/>
        </p:blipFill>
        <p:spPr>
          <a:xfrm>
            <a:off x="6417715" y="4527146"/>
            <a:ext cx="1349858" cy="13498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A7DBE4D3-3081-48B2-B3D4-47017A6545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834" t="38631" r="38428" b="38631"/>
          <a:stretch/>
        </p:blipFill>
        <p:spPr>
          <a:xfrm>
            <a:off x="9984096" y="4527146"/>
            <a:ext cx="1343602" cy="13498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1E24E9-5EF0-4C07-88E9-394999A09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11</a:t>
            </a:fld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80B2C7-ABFA-40A5-BC4E-58655FF09A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1BE219-40F8-4E52-8B81-2E5BB1D40E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8E79A7AD-B95A-4AF9-8EE3-8DB39986F5EB}"/>
              </a:ext>
            </a:extLst>
          </p:cNvPr>
          <p:cNvSpPr/>
          <p:nvPr/>
        </p:nvSpPr>
        <p:spPr>
          <a:xfrm>
            <a:off x="5148265" y="1009156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85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2b: Spherical aberration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9403" y="1512921"/>
            <a:ext cx="3504043" cy="79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C</a:t>
            </a:r>
            <a:r>
              <a:rPr lang="nl-BE" sz="2000" baseline="-25000" dirty="0"/>
              <a:t>s</a:t>
            </a:r>
            <a:r>
              <a:rPr lang="nl-BE" sz="2000" dirty="0"/>
              <a:t> = 0.01 mm, Scherzer defocus -44.4 Å</a:t>
            </a:r>
            <a:endParaRPr lang="en-US" sz="20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81" y="2340863"/>
            <a:ext cx="3504043" cy="3504043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284931" y="1512921"/>
            <a:ext cx="3505273" cy="79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C</a:t>
            </a:r>
            <a:r>
              <a:rPr lang="nl-BE" sz="2000" baseline="-25000" dirty="0"/>
              <a:t>s</a:t>
            </a:r>
            <a:r>
              <a:rPr lang="nl-BE" sz="2000" dirty="0"/>
              <a:t> = 0.1 mm, defocus -44.4 Å</a:t>
            </a:r>
            <a:endParaRPr lang="en-US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756" y="2340371"/>
            <a:ext cx="3505448" cy="3505448"/>
          </a:xfr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34E06581-095C-4AD7-ADBE-4727DFACB056}"/>
              </a:ext>
            </a:extLst>
          </p:cNvPr>
          <p:cNvSpPr txBox="1">
            <a:spLocks/>
          </p:cNvSpPr>
          <p:nvPr/>
        </p:nvSpPr>
        <p:spPr>
          <a:xfrm>
            <a:off x="7851648" y="1512921"/>
            <a:ext cx="3505272" cy="791865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sz="2000" dirty="0"/>
              <a:t>C</a:t>
            </a:r>
            <a:r>
              <a:rPr lang="nl-BE" sz="2000" baseline="-25000" dirty="0"/>
              <a:t>s</a:t>
            </a:r>
            <a:r>
              <a:rPr lang="nl-BE" sz="2000" dirty="0"/>
              <a:t> = 0.1 mm, Scherzer defocus -140.4 Å</a:t>
            </a:r>
            <a:endParaRPr lang="en-US" sz="2000" dirty="0"/>
          </a:p>
        </p:txBody>
      </p:sp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2B87ECE4-C698-47E0-8E37-9B40F2E6FE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648" y="2339458"/>
            <a:ext cx="3505448" cy="3505448"/>
          </a:xfrm>
          <a:prstGeom prst="rect">
            <a:avLst/>
          </a:prstGeom>
        </p:spPr>
      </p:pic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282B236F-E7FB-4FF5-BEF7-65520388AF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54" t="41094" r="40733" b="41094"/>
          <a:stretch/>
        </p:blipFill>
        <p:spPr>
          <a:xfrm>
            <a:off x="3021178" y="4642638"/>
            <a:ext cx="1202268" cy="120226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A4BB7D9C-BF78-49FC-A682-4A1FC1A0C7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3" t="40572" r="40883" b="41464"/>
          <a:stretch/>
        </p:blipFill>
        <p:spPr>
          <a:xfrm>
            <a:off x="6544028" y="4612821"/>
            <a:ext cx="1202270" cy="12022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3" name="Content Placeholder 5">
            <a:extLst>
              <a:ext uri="{FF2B5EF4-FFF2-40B4-BE49-F238E27FC236}">
                <a16:creationId xmlns:a16="http://schemas.microsoft.com/office/drawing/2014/main" id="{A22EFF6A-243A-4429-8C7D-4A725A6C3D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93" t="41097" r="40901" b="41097"/>
          <a:stretch/>
        </p:blipFill>
        <p:spPr>
          <a:xfrm>
            <a:off x="10154650" y="4642636"/>
            <a:ext cx="1202270" cy="120227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D548B17-483F-4454-9686-0CFB3A092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12</a:t>
            </a:fld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395FE95-96F7-4820-8BED-49A68326D74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7177D0E-1DA7-4651-B4C9-A25D176CA7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7B0BB1C6-3113-4574-8CB7-CE0CE063C170}"/>
              </a:ext>
            </a:extLst>
          </p:cNvPr>
          <p:cNvSpPr/>
          <p:nvPr/>
        </p:nvSpPr>
        <p:spPr>
          <a:xfrm>
            <a:off x="4360865" y="1012181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5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2c: Two-fold astigmatism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9403" y="1551111"/>
            <a:ext cx="5277115" cy="632467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12</a:t>
            </a:r>
            <a:r>
              <a:rPr lang="nl-BE" dirty="0"/>
              <a:t> = 20 Å: module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552" y="2241559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93367" y="1551111"/>
            <a:ext cx="5278967" cy="632467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12</a:t>
            </a:r>
            <a:r>
              <a:rPr lang="nl-BE" dirty="0"/>
              <a:t> = 20 Å: phase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23" y="2241559"/>
            <a:ext cx="3959225" cy="3959225"/>
          </a:xfrm>
        </p:spPr>
      </p:pic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57E4BFFC-9AB5-42B6-A27D-EFB2AF31E1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6" t="40840" r="40584" b="40840"/>
          <a:stretch/>
        </p:blipFill>
        <p:spPr>
          <a:xfrm>
            <a:off x="3580253" y="4445847"/>
            <a:ext cx="1754937" cy="175493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Content Placeholder 9">
            <a:extLst>
              <a:ext uri="{FF2B5EF4-FFF2-40B4-BE49-F238E27FC236}">
                <a16:creationId xmlns:a16="http://schemas.microsoft.com/office/drawing/2014/main" id="{A937BCE5-8FF9-42DB-AED1-BBB5FBBF14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6" t="40844" r="41142" b="40844"/>
          <a:stretch/>
        </p:blipFill>
        <p:spPr>
          <a:xfrm>
            <a:off x="9057922" y="4445847"/>
            <a:ext cx="1754937" cy="175493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C223CBF-D161-4229-BE5E-25F46452C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13</a:t>
            </a:fld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C979FA1-4177-42FE-BAC7-EC239E67C2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A690385-084E-4882-A174-B65009351C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92C00B39-D372-4FDA-9A28-6C6DCB9A6602}"/>
              </a:ext>
            </a:extLst>
          </p:cNvPr>
          <p:cNvSpPr/>
          <p:nvPr/>
        </p:nvSpPr>
        <p:spPr>
          <a:xfrm>
            <a:off x="5865473" y="1032677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5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2c: Two-fold astigmatism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64606" y="1489961"/>
            <a:ext cx="5277115" cy="69751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12</a:t>
            </a:r>
            <a:r>
              <a:rPr lang="nl-BE" dirty="0"/>
              <a:t> = 20 Å, </a:t>
            </a:r>
            <a:r>
              <a:rPr lang="el-GR" dirty="0"/>
              <a:t>φ</a:t>
            </a:r>
            <a:r>
              <a:rPr lang="nl-BE" baseline="-25000" dirty="0"/>
              <a:t>12</a:t>
            </a:r>
            <a:r>
              <a:rPr lang="nl-BE" dirty="0"/>
              <a:t> = 45°</a:t>
            </a:r>
            <a:r>
              <a:rPr lang="en-US" dirty="0"/>
              <a:t>: module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344" y="2271623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38570" y="1489961"/>
            <a:ext cx="5278967" cy="69751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12</a:t>
            </a:r>
            <a:r>
              <a:rPr lang="nl-BE" dirty="0"/>
              <a:t> = 20 Å, </a:t>
            </a:r>
            <a:r>
              <a:rPr lang="el-GR" dirty="0"/>
              <a:t>φ</a:t>
            </a:r>
            <a:r>
              <a:rPr lang="nl-BE" baseline="-25000" dirty="0"/>
              <a:t>12</a:t>
            </a:r>
            <a:r>
              <a:rPr lang="nl-BE" dirty="0"/>
              <a:t> = 45°: phase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440" y="2270036"/>
            <a:ext cx="3959225" cy="3959225"/>
          </a:xfrm>
        </p:spPr>
      </p:pic>
      <p:pic>
        <p:nvPicPr>
          <p:cNvPr id="8" name="Content Placeholder 2">
            <a:extLst>
              <a:ext uri="{FF2B5EF4-FFF2-40B4-BE49-F238E27FC236}">
                <a16:creationId xmlns:a16="http://schemas.microsoft.com/office/drawing/2014/main" id="{69639E12-BA98-41F3-B16F-D86E869F1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1" t="40600" r="40660" b="40600"/>
          <a:stretch/>
        </p:blipFill>
        <p:spPr>
          <a:xfrm>
            <a:off x="3864851" y="4788839"/>
            <a:ext cx="1417131" cy="14171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" name="Content Placeholder 8">
            <a:extLst>
              <a:ext uri="{FF2B5EF4-FFF2-40B4-BE49-F238E27FC236}">
                <a16:creationId xmlns:a16="http://schemas.microsoft.com/office/drawing/2014/main" id="{52000896-52D6-4915-9C63-1FBEB93D36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64" t="40605" r="40545" b="40605"/>
          <a:stretch/>
        </p:blipFill>
        <p:spPr>
          <a:xfrm>
            <a:off x="9340533" y="4788838"/>
            <a:ext cx="1417133" cy="141713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8BB45F-A191-424D-A420-666E22041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5808" y="6662151"/>
            <a:ext cx="615408" cy="257295"/>
          </a:xfrm>
        </p:spPr>
        <p:txBody>
          <a:bodyPr/>
          <a:lstStyle/>
          <a:p>
            <a:fld id="{B6CCA9D5-3960-4316-AE1C-94B5CD273B04}" type="slidenum">
              <a:rPr lang="en-GB" smtClean="0"/>
              <a:t>14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3BE5EA-4A20-4F9C-8AC4-972E74BB0F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D626F1-756D-44D9-A506-AA9CABC4A8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2788FCF-9090-46E2-97B4-7BB8A6D9ABE5}"/>
              </a:ext>
            </a:extLst>
          </p:cNvPr>
          <p:cNvSpPr/>
          <p:nvPr/>
        </p:nvSpPr>
        <p:spPr>
          <a:xfrm>
            <a:off x="7084673" y="1017138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99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2d: Three-fold astigmatism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9403" y="1593711"/>
            <a:ext cx="5277115" cy="6406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23</a:t>
            </a:r>
            <a:r>
              <a:rPr lang="nl-BE" dirty="0"/>
              <a:t> = 25000 Å</a:t>
            </a:r>
            <a:r>
              <a:rPr lang="en-US" dirty="0"/>
              <a:t>: module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93367" y="1593711"/>
            <a:ext cx="5278967" cy="6406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23</a:t>
            </a:r>
            <a:r>
              <a:rPr lang="nl-BE" dirty="0"/>
              <a:t> = 25000 Å</a:t>
            </a:r>
            <a:r>
              <a:rPr lang="en-US" dirty="0"/>
              <a:t>: phase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911EE2-3AF5-40DD-90E1-12D33D036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416" y="2293944"/>
            <a:ext cx="3869494" cy="38425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2D5F95B-A301-4ECC-9C0C-DA46DE746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052" y="2293944"/>
            <a:ext cx="3824823" cy="38425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9DD723C-4A49-4052-826C-ACE5B80CE8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72" t="34132" r="34816" b="36056"/>
          <a:stretch/>
        </p:blipFill>
        <p:spPr>
          <a:xfrm>
            <a:off x="3750253" y="4549986"/>
            <a:ext cx="1597657" cy="15865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4ABDB4C-B8A4-4ACC-8E80-3446F260B6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33" t="33582" r="34755" b="36606"/>
          <a:stretch/>
        </p:blipFill>
        <p:spPr>
          <a:xfrm>
            <a:off x="9180661" y="4549985"/>
            <a:ext cx="1579215" cy="158655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8800C152-A4E9-40A5-BF5B-45ACC2557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DB69A33-2122-4935-8D4C-AEDE77CCAD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9EF9963-36DF-4DBC-92D2-5E1050A37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91F8DF09-1F05-4CF4-BCF7-7293185A322C}"/>
              </a:ext>
            </a:extLst>
          </p:cNvPr>
          <p:cNvSpPr/>
          <p:nvPr/>
        </p:nvSpPr>
        <p:spPr>
          <a:xfrm>
            <a:off x="7838206" y="1045246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25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2e: Coma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5211" y="1600203"/>
            <a:ext cx="5277115" cy="616041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21</a:t>
            </a:r>
            <a:r>
              <a:rPr lang="nl-BE" dirty="0"/>
              <a:t> = 25000 Å</a:t>
            </a:r>
            <a:r>
              <a:rPr lang="en-US" dirty="0"/>
              <a:t>: module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99175" y="1600203"/>
            <a:ext cx="5278967" cy="616041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C</a:t>
            </a:r>
            <a:r>
              <a:rPr lang="nl-BE" baseline="-25000" dirty="0"/>
              <a:t>21</a:t>
            </a:r>
            <a:r>
              <a:rPr lang="nl-BE" dirty="0"/>
              <a:t> = 25000 Å</a:t>
            </a:r>
            <a:r>
              <a:rPr lang="en-US" dirty="0"/>
              <a:t>: phase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706F50A-DDC6-4FEC-89E1-61756C81A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02" y="2284279"/>
            <a:ext cx="3869494" cy="38964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1EF1418-6ED5-495E-81B0-51EEC2D6E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822" y="2284279"/>
            <a:ext cx="3923674" cy="389645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2DD29CA-7AC5-43DE-B36A-710D19351D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90" t="44969" r="32311" b="20232"/>
          <a:stretch/>
        </p:blipFill>
        <p:spPr>
          <a:xfrm>
            <a:off x="3629624" y="4471740"/>
            <a:ext cx="1697171" cy="1708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5067ACB-805C-485D-99FC-6536DB13E6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470" t="32600" r="34730" b="32600"/>
          <a:stretch/>
        </p:blipFill>
        <p:spPr>
          <a:xfrm>
            <a:off x="9079563" y="4471740"/>
            <a:ext cx="1720933" cy="1708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37F29DC-D844-4BF0-A5F0-FC2E79427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754082"/>
            <a:ext cx="615408" cy="257295"/>
          </a:xfrm>
        </p:spPr>
        <p:txBody>
          <a:bodyPr/>
          <a:lstStyle/>
          <a:p>
            <a:fld id="{B6CCA9D5-3960-4316-AE1C-94B5CD273B04}" type="slidenum">
              <a:rPr lang="en-GB" smtClean="0"/>
              <a:t>16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DE6C07-DDBA-4324-8E77-ADD9DE9C4B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29723" b="-1"/>
          <a:stretch/>
        </p:blipFill>
        <p:spPr>
          <a:xfrm>
            <a:off x="1404767" y="890891"/>
            <a:ext cx="1901703" cy="4572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6C7F96-5E04-44F2-B809-FA9A20BF8F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26640" y="890891"/>
            <a:ext cx="7601058" cy="50284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B15F4FD-C21B-488C-8B24-47CF9D82213D}"/>
              </a:ext>
            </a:extLst>
          </p:cNvPr>
          <p:cNvSpPr/>
          <p:nvPr/>
        </p:nvSpPr>
        <p:spPr>
          <a:xfrm>
            <a:off x="9808984" y="1048492"/>
            <a:ext cx="262089" cy="277978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89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403" y="116633"/>
            <a:ext cx="10753195" cy="936105"/>
          </a:xfrm>
        </p:spPr>
        <p:txBody>
          <a:bodyPr/>
          <a:lstStyle/>
          <a:p>
            <a:pPr algn="ctr"/>
            <a:r>
              <a:rPr lang="en-GB" dirty="0"/>
              <a:t>Apertures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B15AC0B-D4D4-4B52-94BD-F0D4EC4BE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57" y="2226125"/>
            <a:ext cx="3559749" cy="260909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969B7DE-1F47-428F-9B4D-981BE65EE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2915" y="2219186"/>
            <a:ext cx="3885886" cy="2616033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E0F1359A-464E-4775-9978-F5510C1F2CF1}"/>
              </a:ext>
            </a:extLst>
          </p:cNvPr>
          <p:cNvGrpSpPr/>
          <p:nvPr/>
        </p:nvGrpSpPr>
        <p:grpSpPr>
          <a:xfrm>
            <a:off x="8111784" y="2138215"/>
            <a:ext cx="3643688" cy="2667744"/>
            <a:chOff x="6937787" y="1399920"/>
            <a:chExt cx="3298719" cy="227599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FCB140D-24C2-4462-BDF7-70EF31DC94CB}"/>
                </a:ext>
              </a:extLst>
            </p:cNvPr>
            <p:cNvGrpSpPr/>
            <p:nvPr/>
          </p:nvGrpSpPr>
          <p:grpSpPr>
            <a:xfrm>
              <a:off x="6963891" y="1478585"/>
              <a:ext cx="3272615" cy="2197327"/>
              <a:chOff x="4821174" y="1726680"/>
              <a:chExt cx="6134100" cy="358353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E2FA6AD0-E355-4AD1-8D8E-B7B3360A8E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21174" y="1726680"/>
                <a:ext cx="6134100" cy="3583533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53334468-5C35-4CE8-8BD3-80712E6BE3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49577" y="1726680"/>
                <a:ext cx="1005697" cy="811454"/>
              </a:xfrm>
              <a:prstGeom prst="rect">
                <a:avLst/>
              </a:prstGeom>
            </p:spPr>
          </p:pic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E6A74D7-092D-447C-B733-AE7DEABDD4E0}"/>
                </a:ext>
              </a:extLst>
            </p:cNvPr>
            <p:cNvSpPr txBox="1"/>
            <p:nvPr/>
          </p:nvSpPr>
          <p:spPr>
            <a:xfrm>
              <a:off x="6937787" y="1399920"/>
              <a:ext cx="6254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1D84751-EEC1-4343-AC75-53EB7286F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7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4553817C-2245-4881-A22F-F0ABC764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938" y="1609725"/>
            <a:ext cx="3454572" cy="550566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7 mrad</a:t>
            </a:r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E69E132-14C9-4AB5-BF0D-6E3A033CC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38" y="2200275"/>
            <a:ext cx="3454572" cy="347875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E84A1D9-5B4A-4989-A0A5-6BFD119ED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661" y="2200275"/>
            <a:ext cx="3470678" cy="34787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88F0A5F-3F58-433F-988D-687D70216C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1490" y="2200275"/>
            <a:ext cx="3462597" cy="3478758"/>
          </a:xfrm>
          <a:prstGeom prst="rect">
            <a:avLst/>
          </a:prstGeom>
        </p:spPr>
      </p:pic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D1F1074E-4018-454E-AC0E-87F3A37356CC}"/>
              </a:ext>
            </a:extLst>
          </p:cNvPr>
          <p:cNvSpPr txBox="1">
            <a:spLocks/>
          </p:cNvSpPr>
          <p:nvPr/>
        </p:nvSpPr>
        <p:spPr>
          <a:xfrm>
            <a:off x="4376767" y="1609725"/>
            <a:ext cx="3454572" cy="550566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dirty="0"/>
              <a:t>21 mrad</a:t>
            </a:r>
            <a:endParaRPr lang="en-US" dirty="0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0577719B-F76C-4B84-9732-72CF22D84D95}"/>
              </a:ext>
            </a:extLst>
          </p:cNvPr>
          <p:cNvSpPr txBox="1">
            <a:spLocks/>
          </p:cNvSpPr>
          <p:nvPr/>
        </p:nvSpPr>
        <p:spPr>
          <a:xfrm>
            <a:off x="7907596" y="1609725"/>
            <a:ext cx="3454572" cy="550566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dirty="0"/>
              <a:t>50 mrad</a:t>
            </a:r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214C74F-D86C-4AD0-81B9-321361E3AA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346" t="38195" r="38045" b="38195"/>
          <a:stretch/>
        </p:blipFill>
        <p:spPr>
          <a:xfrm>
            <a:off x="2767503" y="4143376"/>
            <a:ext cx="1524981" cy="153565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8CA83FC-0732-4861-AE5A-6ACCF5B2A9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107" t="38195" r="38284" b="38195"/>
          <a:stretch/>
        </p:blipFill>
        <p:spPr>
          <a:xfrm>
            <a:off x="6291222" y="4143374"/>
            <a:ext cx="1532092" cy="1535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D054057-8F76-4990-A8F4-FE33CD5102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437" t="38195" r="37955" b="38195"/>
          <a:stretch/>
        </p:blipFill>
        <p:spPr>
          <a:xfrm>
            <a:off x="9817535" y="4143374"/>
            <a:ext cx="1528527" cy="15356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44" name="Titel 1">
            <a:extLst>
              <a:ext uri="{FF2B5EF4-FFF2-40B4-BE49-F238E27FC236}">
                <a16:creationId xmlns:a16="http://schemas.microsoft.com/office/drawing/2014/main" id="{7CABB0ED-7221-4CAA-AB84-CB21F7B2A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6325" y="191575"/>
            <a:ext cx="9848850" cy="936105"/>
          </a:xfrm>
        </p:spPr>
        <p:txBody>
          <a:bodyPr>
            <a:normAutofit fontScale="90000"/>
          </a:bodyPr>
          <a:lstStyle/>
          <a:p>
            <a:r>
              <a:rPr lang="en-GB" dirty="0"/>
              <a:t>Exercise 3a: Aperture outer radius</a:t>
            </a:r>
            <a:br>
              <a:rPr lang="en-GB" dirty="0"/>
            </a:br>
            <a:r>
              <a:rPr lang="en-GB" dirty="0"/>
              <a:t> </a:t>
            </a:r>
            <a:r>
              <a:rPr lang="nl-BE" dirty="0"/>
              <a:t>C</a:t>
            </a:r>
            <a:r>
              <a:rPr lang="nl-BE" baseline="-25000" dirty="0"/>
              <a:t>30</a:t>
            </a:r>
            <a:r>
              <a:rPr lang="nl-BE" dirty="0"/>
              <a:t> = 0.001mm C</a:t>
            </a:r>
            <a:r>
              <a:rPr lang="nl-BE" baseline="-25000" dirty="0"/>
              <a:t>10</a:t>
            </a:r>
            <a:r>
              <a:rPr lang="nl-BE" dirty="0"/>
              <a:t> = -14.03Å and C</a:t>
            </a:r>
            <a:r>
              <a:rPr lang="nl-BE" baseline="-25000" dirty="0"/>
              <a:t>12</a:t>
            </a:r>
            <a:r>
              <a:rPr lang="nl-BE" dirty="0"/>
              <a:t> = 0.0Å</a:t>
            </a:r>
            <a:endParaRPr lang="en-GB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073B63E9-F455-4008-BE9D-C9534DA92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45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76325" y="191575"/>
            <a:ext cx="9848850" cy="936105"/>
          </a:xfrm>
        </p:spPr>
        <p:txBody>
          <a:bodyPr>
            <a:normAutofit fontScale="90000"/>
          </a:bodyPr>
          <a:lstStyle/>
          <a:p>
            <a:r>
              <a:rPr lang="en-GB" dirty="0"/>
              <a:t>Exercise 3b: Aperture outer radius</a:t>
            </a:r>
            <a:br>
              <a:rPr lang="en-GB" dirty="0"/>
            </a:br>
            <a:r>
              <a:rPr lang="en-GB" dirty="0"/>
              <a:t> </a:t>
            </a:r>
            <a:r>
              <a:rPr lang="nl-BE" dirty="0"/>
              <a:t>C</a:t>
            </a:r>
            <a:r>
              <a:rPr lang="nl-BE" baseline="-25000" dirty="0"/>
              <a:t>30</a:t>
            </a:r>
            <a:r>
              <a:rPr lang="nl-BE" dirty="0"/>
              <a:t> = 0.001mm C</a:t>
            </a:r>
            <a:r>
              <a:rPr lang="nl-BE" baseline="-25000" dirty="0"/>
              <a:t>10</a:t>
            </a:r>
            <a:r>
              <a:rPr lang="nl-BE" dirty="0"/>
              <a:t> = -14.03Å and C</a:t>
            </a:r>
            <a:r>
              <a:rPr lang="nl-BE" baseline="-25000" dirty="0"/>
              <a:t>12</a:t>
            </a:r>
            <a:r>
              <a:rPr lang="nl-BE" dirty="0"/>
              <a:t> = 20Å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45938" y="1552575"/>
            <a:ext cx="3454572" cy="550566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7 mrad</a:t>
            </a:r>
            <a:endParaRPr lang="en-US" dirty="0"/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8F8FB713-F213-4F98-9EEC-C7097478EEA2}"/>
              </a:ext>
            </a:extLst>
          </p:cNvPr>
          <p:cNvSpPr txBox="1">
            <a:spLocks/>
          </p:cNvSpPr>
          <p:nvPr/>
        </p:nvSpPr>
        <p:spPr>
          <a:xfrm>
            <a:off x="4376767" y="1552575"/>
            <a:ext cx="3454572" cy="550566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dirty="0"/>
              <a:t>21 mrad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1211953A-575F-4685-9F78-D5B502741366}"/>
              </a:ext>
            </a:extLst>
          </p:cNvPr>
          <p:cNvSpPr txBox="1">
            <a:spLocks/>
          </p:cNvSpPr>
          <p:nvPr/>
        </p:nvSpPr>
        <p:spPr>
          <a:xfrm>
            <a:off x="7907596" y="1552575"/>
            <a:ext cx="3454572" cy="550566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dirty="0"/>
              <a:t>50 mrad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5732102-2627-4BEF-B7CF-F5497330F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38" y="2147592"/>
            <a:ext cx="3450011" cy="34340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9E2749-81CF-487D-9A6D-C9B55E1E1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242" y="2147592"/>
            <a:ext cx="3442015" cy="34340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426003-05F4-4AE1-BAEC-D2C97DFD8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9600" y="2147592"/>
            <a:ext cx="3442053" cy="343405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474FEEC-1C7D-4405-B30C-75542DBC5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171" t="36370" r="36570" b="36370"/>
          <a:stretch/>
        </p:blipFill>
        <p:spPr>
          <a:xfrm>
            <a:off x="2755300" y="4048125"/>
            <a:ext cx="1540650" cy="15335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2A577D9-B666-4938-AB79-073AA3EA89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71" t="36370" r="36970" b="36370"/>
          <a:stretch/>
        </p:blipFill>
        <p:spPr>
          <a:xfrm>
            <a:off x="6272180" y="4048125"/>
            <a:ext cx="1537078" cy="15335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18BC9D8-E508-4DAB-8BA8-5CB01F050D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761" t="36371" r="35980" b="36370"/>
          <a:stretch/>
        </p:blipFill>
        <p:spPr>
          <a:xfrm>
            <a:off x="9804574" y="4048141"/>
            <a:ext cx="1537079" cy="153350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F3B1951-0F43-4DC1-B03C-7BE62F04B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1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8B817C2-719E-4295-B264-5E55BE08D236}"/>
              </a:ext>
            </a:extLst>
          </p:cNvPr>
          <p:cNvSpPr txBox="1">
            <a:spLocks/>
          </p:cNvSpPr>
          <p:nvPr/>
        </p:nvSpPr>
        <p:spPr>
          <a:xfrm>
            <a:off x="1199626" y="242375"/>
            <a:ext cx="9144000" cy="5513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Why do we need simulations?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cs typeface="Arial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E2D5CFB-80CD-4DC0-BF50-AAB2694042FF}"/>
              </a:ext>
            </a:extLst>
          </p:cNvPr>
          <p:cNvSpPr/>
          <p:nvPr/>
        </p:nvSpPr>
        <p:spPr>
          <a:xfrm>
            <a:off x="482424" y="5507099"/>
            <a:ext cx="97252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Verdana" panose="020B0604030504040204" pitchFamily="34" charset="0"/>
              </a:rPr>
              <a:t>The quantum mechanical nature of the electron-specimen interaction requires that the experimental data must be compared and complemented by numerical simulations.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8F590E-5EE3-4C37-8D72-8A7EA656B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658" y="1064382"/>
            <a:ext cx="2984787" cy="400105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0AE3EDF-52AD-4A0E-A1CB-791D431B7B02}"/>
              </a:ext>
            </a:extLst>
          </p:cNvPr>
          <p:cNvSpPr/>
          <p:nvPr/>
        </p:nvSpPr>
        <p:spPr>
          <a:xfrm>
            <a:off x="7919132" y="992397"/>
            <a:ext cx="2761863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dirty="0"/>
              <a:t>HRTEM SrTiO3[110]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527CEF0-3904-4860-A46E-D3CC9EF386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21216"/>
          <a:stretch/>
        </p:blipFill>
        <p:spPr>
          <a:xfrm>
            <a:off x="9282375" y="1683103"/>
            <a:ext cx="1509614" cy="135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72346D-6707-47C8-96EF-0E09E4B845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873"/>
          <a:stretch/>
        </p:blipFill>
        <p:spPr>
          <a:xfrm>
            <a:off x="7844712" y="1663150"/>
            <a:ext cx="1526570" cy="1390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0F9FC96-5ADB-44EC-A296-3BD5180632F1}"/>
              </a:ext>
            </a:extLst>
          </p:cNvPr>
          <p:cNvSpPr txBox="1"/>
          <p:nvPr/>
        </p:nvSpPr>
        <p:spPr>
          <a:xfrm>
            <a:off x="7928056" y="1361729"/>
            <a:ext cx="1316024" cy="3077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Experimental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5D3E4F-B366-44ED-B3A1-04E0200EED4B}"/>
              </a:ext>
            </a:extLst>
          </p:cNvPr>
          <p:cNvSpPr txBox="1"/>
          <p:nvPr/>
        </p:nvSpPr>
        <p:spPr>
          <a:xfrm>
            <a:off x="9393369" y="1361729"/>
            <a:ext cx="1287626" cy="3077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Simulation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7640D55-1054-4AAF-B033-D093B5B94F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2601" y="3950836"/>
            <a:ext cx="1316024" cy="134358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AFB066D-7952-4E1A-9F98-EB1370727E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8078" b="-17060"/>
          <a:stretch/>
        </p:blipFill>
        <p:spPr>
          <a:xfrm>
            <a:off x="9318949" y="3976465"/>
            <a:ext cx="1477898" cy="129654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454BE0FF-5357-45FA-AC2E-7487B07C633E}"/>
              </a:ext>
            </a:extLst>
          </p:cNvPr>
          <p:cNvSpPr/>
          <p:nvPr/>
        </p:nvSpPr>
        <p:spPr>
          <a:xfrm>
            <a:off x="7844712" y="3232109"/>
            <a:ext cx="2952135" cy="3385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dirty="0"/>
              <a:t>STEM Au nanorod[110]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FEDCCB3-E8C3-47AF-8126-37829B7AFC58}"/>
              </a:ext>
            </a:extLst>
          </p:cNvPr>
          <p:cNvSpPr txBox="1"/>
          <p:nvPr/>
        </p:nvSpPr>
        <p:spPr>
          <a:xfrm>
            <a:off x="7853636" y="3601441"/>
            <a:ext cx="1316024" cy="3077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Experimental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9E575BA-2CD2-4FBC-AEC9-E77125CC2D6E}"/>
              </a:ext>
            </a:extLst>
          </p:cNvPr>
          <p:cNvSpPr txBox="1"/>
          <p:nvPr/>
        </p:nvSpPr>
        <p:spPr>
          <a:xfrm>
            <a:off x="9318949" y="3601441"/>
            <a:ext cx="1477898" cy="30777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Atom counting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0C5F428-25CD-4699-A282-DD81815D0BF7}"/>
              </a:ext>
            </a:extLst>
          </p:cNvPr>
          <p:cNvSpPr/>
          <p:nvPr/>
        </p:nvSpPr>
        <p:spPr>
          <a:xfrm>
            <a:off x="2959858" y="3318334"/>
            <a:ext cx="609600" cy="616343"/>
          </a:xfrm>
          <a:prstGeom prst="ellipse">
            <a:avLst/>
          </a:prstGeom>
          <a:solidFill>
            <a:srgbClr val="F42818">
              <a:alpha val="30196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EE0A3BF4-42EF-4FEC-8900-5A9073731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75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9" grpId="0" animBg="1"/>
      <p:bldP spid="20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Aperture inner radius – Bessel beam</a:t>
            </a:r>
          </a:p>
        </p:txBody>
      </p:sp>
      <p:pic>
        <p:nvPicPr>
          <p:cNvPr id="4" name="bessel_beam_l">
            <a:hlinkClick r:id="" action="ppaction://media"/>
            <a:extLst>
              <a:ext uri="{FF2B5EF4-FFF2-40B4-BE49-F238E27FC236}">
                <a16:creationId xmlns:a16="http://schemas.microsoft.com/office/drawing/2014/main" id="{683831C2-5C87-471C-9936-D8ADAF2B71A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0"/>
          <a:srcRect l="33609" t="6661" r="36650" b="1715"/>
          <a:stretch/>
        </p:blipFill>
        <p:spPr>
          <a:xfrm>
            <a:off x="5754191" y="1116875"/>
            <a:ext cx="1999932" cy="4830193"/>
          </a:xfrm>
          <a:prstGeom prst="rect">
            <a:avLst/>
          </a:prstGeom>
        </p:spPr>
      </p:pic>
      <p:pic>
        <p:nvPicPr>
          <p:cNvPr id="5" name="normal_beam">
            <a:hlinkClick r:id="" action="ppaction://media"/>
            <a:extLst>
              <a:ext uri="{FF2B5EF4-FFF2-40B4-BE49-F238E27FC236}">
                <a16:creationId xmlns:a16="http://schemas.microsoft.com/office/drawing/2014/main" id="{D1192C8B-BA6D-4D76-A4C8-1FBFE1880EF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1"/>
          <a:srcRect l="19474" t="7397" r="15466" b="10839"/>
          <a:stretch/>
        </p:blipFill>
        <p:spPr>
          <a:xfrm>
            <a:off x="2417491" y="1852385"/>
            <a:ext cx="3200400" cy="3153230"/>
          </a:xfrm>
          <a:prstGeom prst="rect">
            <a:avLst/>
          </a:prstGeom>
        </p:spPr>
      </p:pic>
      <p:pic>
        <p:nvPicPr>
          <p:cNvPr id="6" name="normal_beam_l">
            <a:hlinkClick r:id="" action="ppaction://media"/>
            <a:extLst>
              <a:ext uri="{FF2B5EF4-FFF2-40B4-BE49-F238E27FC236}">
                <a16:creationId xmlns:a16="http://schemas.microsoft.com/office/drawing/2014/main" id="{0FBAD82D-36F6-454B-8FE8-18E9015B464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2"/>
          <a:srcRect l="34101" t="6152" r="36351" b="1715"/>
          <a:stretch/>
        </p:blipFill>
        <p:spPr>
          <a:xfrm>
            <a:off x="344806" y="1116875"/>
            <a:ext cx="1986914" cy="4856977"/>
          </a:xfrm>
          <a:prstGeom prst="rect">
            <a:avLst/>
          </a:prstGeom>
        </p:spPr>
      </p:pic>
      <p:pic>
        <p:nvPicPr>
          <p:cNvPr id="7" name="bessel_beam">
            <a:hlinkClick r:id="" action="ppaction://media"/>
            <a:extLst>
              <a:ext uri="{FF2B5EF4-FFF2-40B4-BE49-F238E27FC236}">
                <a16:creationId xmlns:a16="http://schemas.microsoft.com/office/drawing/2014/main" id="{2BA4F822-18D0-41EF-AFE2-FD9A1EBF9A5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 rotWithShape="1">
          <a:blip r:embed="rId13"/>
          <a:srcRect l="19230" t="6465" r="15710" b="10379"/>
          <a:stretch/>
        </p:blipFill>
        <p:spPr>
          <a:xfrm>
            <a:off x="7844246" y="1852385"/>
            <a:ext cx="3200401" cy="320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1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4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34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8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29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3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4: Aperture inner radius – Bessel beam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Module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Phase 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005538-7D4D-46FD-909E-9F30EED4E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343" y="2133079"/>
            <a:ext cx="3957638" cy="39668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98C0C6E-53F0-4DDA-A7C6-B47F183DD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4020" y="2133079"/>
            <a:ext cx="3957659" cy="396683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772988A-B281-49C2-B9F8-AFC53F3680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491" t="39842" r="39192" b="39842"/>
          <a:stretch/>
        </p:blipFill>
        <p:spPr>
          <a:xfrm>
            <a:off x="3619631" y="4362451"/>
            <a:ext cx="1718328" cy="1722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879F511-715B-49A5-9CF7-7A7FB21A37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816" t="39842" r="39868" b="39842"/>
          <a:stretch/>
        </p:blipFill>
        <p:spPr>
          <a:xfrm>
            <a:off x="9093318" y="4362451"/>
            <a:ext cx="1718339" cy="1722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5CB9BD9-F9C8-44DD-A21C-D5AD793A3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91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5a: Vortex beam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0: module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097881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0: phase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23" y="2089795"/>
            <a:ext cx="3959225" cy="3959225"/>
          </a:xfrm>
        </p:spPr>
      </p:pic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177E4EAE-71B5-4E83-999F-66C62C240F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87" t="41875" r="41748" b="41760"/>
          <a:stretch/>
        </p:blipFill>
        <p:spPr>
          <a:xfrm>
            <a:off x="3759200" y="4473030"/>
            <a:ext cx="1575990" cy="15759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2" name="Content Placeholder 9">
            <a:extLst>
              <a:ext uri="{FF2B5EF4-FFF2-40B4-BE49-F238E27FC236}">
                <a16:creationId xmlns:a16="http://schemas.microsoft.com/office/drawing/2014/main" id="{629D6F3B-A11C-4CFB-8B58-262AD4C089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78" t="41821" r="42178" b="41935"/>
          <a:stretch/>
        </p:blipFill>
        <p:spPr>
          <a:xfrm>
            <a:off x="9247871" y="4477533"/>
            <a:ext cx="1564988" cy="1564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4536B35-F1D3-4778-BB6E-ADC9E8FE1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22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5b: Vortex beam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1: module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097881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1: phase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383" y="2097087"/>
            <a:ext cx="3959225" cy="3959225"/>
          </a:xfrm>
        </p:spPr>
      </p:pic>
      <p:pic>
        <p:nvPicPr>
          <p:cNvPr id="10" name="Content Placeholder 2">
            <a:extLst>
              <a:ext uri="{FF2B5EF4-FFF2-40B4-BE49-F238E27FC236}">
                <a16:creationId xmlns:a16="http://schemas.microsoft.com/office/drawing/2014/main" id="{D19D73DB-5DE0-4F27-BEC6-15F3974ECD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9" t="40243" r="40426" b="40242"/>
          <a:stretch/>
        </p:blipFill>
        <p:spPr>
          <a:xfrm>
            <a:off x="3772696" y="4483100"/>
            <a:ext cx="1564083" cy="156408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DAA6631F-E0A2-4F82-8E27-AF003B37D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3" t="40236" r="40980" b="40237"/>
          <a:stretch/>
        </p:blipFill>
        <p:spPr>
          <a:xfrm>
            <a:off x="9359918" y="4482286"/>
            <a:ext cx="1565691" cy="15656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644C6F6-DAEC-4D41-9F2B-58A85CC49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0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5c: Vortex beam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2: module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097088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m = 2: phase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7" y="2095501"/>
            <a:ext cx="3959225" cy="3959225"/>
          </a:xfrm>
        </p:spPr>
      </p:pic>
      <p:pic>
        <p:nvPicPr>
          <p:cNvPr id="10" name="Content Placeholder 2">
            <a:extLst>
              <a:ext uri="{FF2B5EF4-FFF2-40B4-BE49-F238E27FC236}">
                <a16:creationId xmlns:a16="http://schemas.microsoft.com/office/drawing/2014/main" id="{50DE2D3B-FCC0-4683-A69B-B6E275341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82" t="40213" r="39943" b="40213"/>
          <a:stretch/>
        </p:blipFill>
        <p:spPr>
          <a:xfrm>
            <a:off x="3695700" y="4407296"/>
            <a:ext cx="1641079" cy="16410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Content Placeholder 8">
            <a:extLst>
              <a:ext uri="{FF2B5EF4-FFF2-40B4-BE49-F238E27FC236}">
                <a16:creationId xmlns:a16="http://schemas.microsoft.com/office/drawing/2014/main" id="{9B75A568-9605-4B4A-945A-93494350CA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3" t="39997" r="40090" b="40436"/>
          <a:stretch/>
        </p:blipFill>
        <p:spPr>
          <a:xfrm>
            <a:off x="9171383" y="4407296"/>
            <a:ext cx="1641079" cy="16410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E1ED56D-C853-4F3B-8305-87314412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71082C2-2CF7-4001-A190-B9D62F5F6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Introducing a sample in our simulations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02FC526-5B82-4A48-B4B5-24F81954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666" y="3356992"/>
            <a:ext cx="10752667" cy="955235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Simulating interactions with the specimen</a:t>
            </a:r>
          </a:p>
          <a:p>
            <a:r>
              <a:rPr lang="en-GB" dirty="0"/>
              <a:t>For speed, we work with simulation type “EWRS”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BD9E6BB-EB80-49A1-9ED2-EF927F4E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490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4F27361C-AE61-4374-8887-2D649752A36F}"/>
              </a:ext>
            </a:extLst>
          </p:cNvPr>
          <p:cNvGrpSpPr/>
          <p:nvPr/>
        </p:nvGrpSpPr>
        <p:grpSpPr>
          <a:xfrm>
            <a:off x="867978" y="1556711"/>
            <a:ext cx="2635820" cy="2866561"/>
            <a:chOff x="867978" y="1556711"/>
            <a:chExt cx="2635820" cy="286656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3DE52B5-ADA8-44CF-8C67-E7515E09E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6975" y="1556711"/>
              <a:ext cx="2616823" cy="2866561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B8197A3-98ED-4D50-A5FC-8177CF4ACB87}"/>
                </a:ext>
              </a:extLst>
            </p:cNvPr>
            <p:cNvSpPr/>
            <p:nvPr/>
          </p:nvSpPr>
          <p:spPr>
            <a:xfrm>
              <a:off x="867978" y="2456329"/>
              <a:ext cx="2626855" cy="439271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401892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nl-BE" dirty="0" err="1"/>
              <a:t>Electron</a:t>
            </a:r>
            <a:r>
              <a:rPr lang="nl-BE" dirty="0"/>
              <a:t> specimen interaction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A4852BA-2AC0-488B-8E2A-C90286A311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527" y="1600200"/>
            <a:ext cx="5968502" cy="335728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3296C4B-DB83-44E9-899F-6AA8C5AD34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2509" y="2608965"/>
            <a:ext cx="5567865" cy="13397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8701B5C-4117-442A-BA7A-FB4BFBA7159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4979" y="2671444"/>
            <a:ext cx="5742926" cy="121479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AC5021-E282-430E-9E40-86D914448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329" y="1555801"/>
            <a:ext cx="2623921" cy="27591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E44078-9F38-44AA-9383-3E8CFB9751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4237" y="1598628"/>
            <a:ext cx="2616822" cy="2759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F59AAE-584A-48A9-8033-BBAF505661D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5994" y="5340397"/>
            <a:ext cx="5857875" cy="457200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A39C4C-7191-4D3E-9786-9951C6D3DB4B}"/>
              </a:ext>
            </a:extLst>
          </p:cNvPr>
          <p:cNvSpPr/>
          <p:nvPr/>
        </p:nvSpPr>
        <p:spPr>
          <a:xfrm>
            <a:off x="876943" y="4953923"/>
            <a:ext cx="263872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99E166-2039-4883-A7E8-6C4248F24DE2}"/>
              </a:ext>
            </a:extLst>
          </p:cNvPr>
          <p:cNvSpPr/>
          <p:nvPr/>
        </p:nvSpPr>
        <p:spPr>
          <a:xfrm>
            <a:off x="865994" y="1104414"/>
            <a:ext cx="2671567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01E083-EBFD-487D-A49C-5FACC1A5DA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3438" y="1520974"/>
            <a:ext cx="2622570" cy="2853005"/>
          </a:xfrm>
          <a:prstGeom prst="rect">
            <a:avLst/>
          </a:prstGeom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181868D-E375-4377-A67A-8A4D82937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5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Exercise 6: </a:t>
            </a:r>
            <a:r>
              <a:rPr lang="en-US" dirty="0"/>
              <a:t>Electron specimen interaction</a:t>
            </a:r>
            <a:endParaRPr lang="nl-B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solidFill>
            <a:schemeClr val="accent4">
              <a:lumMod val="75000"/>
            </a:schemeClr>
          </a:solidFill>
        </p:spPr>
        <p:txBody>
          <a:bodyPr anchor="ctr"/>
          <a:lstStyle/>
          <a:p>
            <a:pPr algn="ctr"/>
            <a:r>
              <a:rPr lang="nl-BE" dirty="0"/>
              <a:t>Multislice approximation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53" y="2097881"/>
            <a:ext cx="3957638" cy="3957638"/>
          </a:xfrm>
        </p:spPr>
      </p:pic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solidFill>
            <a:schemeClr val="accent4">
              <a:lumMod val="75000"/>
            </a:schemeClr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Weak phase object approximation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7" y="2097881"/>
            <a:ext cx="3959225" cy="3959225"/>
          </a:xfrm>
          <a:prstGeom prst="rect">
            <a:avLst/>
          </a:prstGeom>
        </p:spPr>
      </p:pic>
      <p:pic>
        <p:nvPicPr>
          <p:cNvPr id="13" name="Content Placeholder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" t="2491" r="76563" b="77495"/>
          <a:stretch/>
        </p:blipFill>
        <p:spPr>
          <a:xfrm>
            <a:off x="3505212" y="4043839"/>
            <a:ext cx="2011679" cy="2011680"/>
          </a:xfrm>
          <a:prstGeom prst="rect">
            <a:avLst/>
          </a:prstGeom>
          <a:ln w="12700">
            <a:solidFill>
              <a:schemeClr val="accent4"/>
            </a:solidFill>
          </a:ln>
        </p:spPr>
      </p:pic>
      <p:pic>
        <p:nvPicPr>
          <p:cNvPr id="14" name="Content Placeholder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" t="3821" r="78412" b="78511"/>
          <a:stretch/>
        </p:blipFill>
        <p:spPr>
          <a:xfrm>
            <a:off x="8741715" y="4043839"/>
            <a:ext cx="2070747" cy="201168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F8B1EAA6-FADE-41BD-99F3-44A117CAC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275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Exercise 6: </a:t>
            </a:r>
            <a:r>
              <a:rPr lang="en-US" dirty="0"/>
              <a:t>Electron specimen interaction</a:t>
            </a:r>
            <a:endParaRPr lang="nl-BE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159516" y="985308"/>
            <a:ext cx="4927405" cy="699557"/>
          </a:xfrm>
          <a:solidFill>
            <a:schemeClr val="accent4">
              <a:lumMod val="75000"/>
            </a:schemeClr>
          </a:solidFill>
        </p:spPr>
        <p:txBody>
          <a:bodyPr anchor="ctr"/>
          <a:lstStyle/>
          <a:p>
            <a:pPr algn="ctr"/>
            <a:r>
              <a:rPr lang="nl-BE" dirty="0" err="1"/>
              <a:t>Phase</a:t>
            </a:r>
            <a:r>
              <a:rPr lang="nl-BE" dirty="0"/>
              <a:t> object </a:t>
            </a:r>
            <a:r>
              <a:rPr lang="nl-BE" dirty="0" err="1"/>
              <a:t>approximation</a:t>
            </a:r>
            <a:endParaRPr lang="nl-BE" dirty="0"/>
          </a:p>
          <a:p>
            <a:pPr algn="ctr"/>
            <a:r>
              <a:rPr lang="nl-BE" dirty="0"/>
              <a:t>image intensity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6374920" y="985308"/>
            <a:ext cx="4927405" cy="699557"/>
          </a:xfrm>
          <a:solidFill>
            <a:schemeClr val="accent4">
              <a:lumMod val="75000"/>
            </a:schemeClr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 err="1"/>
              <a:t>Phase</a:t>
            </a:r>
            <a:r>
              <a:rPr lang="nl-BE" dirty="0"/>
              <a:t> object </a:t>
            </a:r>
            <a:r>
              <a:rPr lang="nl-BE" dirty="0" err="1"/>
              <a:t>approximation</a:t>
            </a:r>
            <a:endParaRPr lang="nl-BE" dirty="0"/>
          </a:p>
          <a:p>
            <a:pPr algn="ctr"/>
            <a:r>
              <a:rPr lang="nl-BE" dirty="0" err="1"/>
              <a:t>phase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905" y="1885422"/>
            <a:ext cx="3957638" cy="3957638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011" y="1885422"/>
            <a:ext cx="3959225" cy="3959225"/>
          </a:xfr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5DCF8D2F-ECB9-46A3-BEC1-32C390B0CB30}"/>
              </a:ext>
            </a:extLst>
          </p:cNvPr>
          <p:cNvSpPr/>
          <p:nvPr/>
        </p:nvSpPr>
        <p:spPr>
          <a:xfrm>
            <a:off x="4724740" y="4902199"/>
            <a:ext cx="880534" cy="898526"/>
          </a:xfrm>
          <a:prstGeom prst="ellipse">
            <a:avLst/>
          </a:prstGeom>
          <a:solidFill>
            <a:srgbClr val="FF00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10</a:t>
            </a:r>
            <a:r>
              <a:rPr lang="en-US" baseline="30000" dirty="0"/>
              <a:t>-16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A5BDE70-23B2-4BC6-AC08-ACDED962736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295" y="5908972"/>
            <a:ext cx="2633439" cy="633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87D47DE-3886-43F9-A354-B174A43D9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08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604A184-EE78-4123-BE5A-DBEDCC989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491" y="2306199"/>
            <a:ext cx="4697767" cy="307575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9CE318E-DCF3-4807-8827-A0DBE3C6FAB6}"/>
              </a:ext>
            </a:extLst>
          </p:cNvPr>
          <p:cNvGrpSpPr/>
          <p:nvPr/>
        </p:nvGrpSpPr>
        <p:grpSpPr>
          <a:xfrm>
            <a:off x="886975" y="1556711"/>
            <a:ext cx="2616823" cy="2866561"/>
            <a:chOff x="886975" y="1556711"/>
            <a:chExt cx="2616823" cy="286656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3DE52B5-ADA8-44CF-8C67-E7515E09E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6975" y="1556711"/>
              <a:ext cx="2616823" cy="2866561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B8197A3-98ED-4D50-A5FC-8177CF4ACB87}"/>
                </a:ext>
              </a:extLst>
            </p:cNvPr>
            <p:cNvSpPr/>
            <p:nvPr/>
          </p:nvSpPr>
          <p:spPr>
            <a:xfrm>
              <a:off x="904905" y="2832847"/>
              <a:ext cx="2546507" cy="277906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401892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Extra information: </a:t>
            </a:r>
            <a:r>
              <a:rPr lang="en-US" sz="4000" dirty="0"/>
              <a:t>electron scattering parameterization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A39C4C-7191-4D3E-9786-9951C6D3DB4B}"/>
              </a:ext>
            </a:extLst>
          </p:cNvPr>
          <p:cNvSpPr/>
          <p:nvPr/>
        </p:nvSpPr>
        <p:spPr>
          <a:xfrm>
            <a:off x="876943" y="4953923"/>
            <a:ext cx="263872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99E166-2039-4883-A7E8-6C4248F24DE2}"/>
              </a:ext>
            </a:extLst>
          </p:cNvPr>
          <p:cNvSpPr/>
          <p:nvPr/>
        </p:nvSpPr>
        <p:spPr>
          <a:xfrm>
            <a:off x="865994" y="1104414"/>
            <a:ext cx="2671567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0CB1EA-38AB-4C49-9F33-BC4257D15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509" y="5509168"/>
            <a:ext cx="5505450" cy="5524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2DD74D6-DC55-4AC7-950A-B1127C6AF1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38422"/>
          <a:stretch/>
        </p:blipFill>
        <p:spPr>
          <a:xfrm>
            <a:off x="6760863" y="1474695"/>
            <a:ext cx="3678594" cy="73164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B87AAB1-810D-4120-A8BD-2CEE5781717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-1" r="-24571"/>
          <a:stretch/>
        </p:blipFill>
        <p:spPr>
          <a:xfrm>
            <a:off x="6760863" y="3189454"/>
            <a:ext cx="3678594" cy="83604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AF86CEA-648D-4A25-8D48-C0C44653541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0863" y="2274816"/>
            <a:ext cx="3678594" cy="85722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51B4306-34CF-4822-9249-1211465452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1" r="-54047"/>
          <a:stretch/>
        </p:blipFill>
        <p:spPr>
          <a:xfrm>
            <a:off x="6760863" y="4092676"/>
            <a:ext cx="3678594" cy="76263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8B490AB-8FAD-4FF4-A579-49A388F76D59}"/>
              </a:ext>
            </a:extLst>
          </p:cNvPr>
          <p:cNvGrpSpPr/>
          <p:nvPr/>
        </p:nvGrpSpPr>
        <p:grpSpPr>
          <a:xfrm>
            <a:off x="886975" y="1541894"/>
            <a:ext cx="2598840" cy="2859811"/>
            <a:chOff x="1146952" y="1577232"/>
            <a:chExt cx="2598840" cy="285981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4357D78-4800-4068-A598-ACF2764D8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146952" y="1577232"/>
              <a:ext cx="2598840" cy="2859811"/>
            </a:xfrm>
            <a:prstGeom prst="rect">
              <a:avLst/>
            </a:prstGeom>
          </p:spPr>
        </p:pic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F4ECC21-BDC9-4E39-BC6B-69461F36B9A8}"/>
                </a:ext>
              </a:extLst>
            </p:cNvPr>
            <p:cNvSpPr/>
            <p:nvPr/>
          </p:nvSpPr>
          <p:spPr>
            <a:xfrm>
              <a:off x="1631576" y="3085355"/>
              <a:ext cx="2061883" cy="461594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CEA0B72-439A-4B8D-A904-C865BDA761C6}"/>
              </a:ext>
            </a:extLst>
          </p:cNvPr>
          <p:cNvGrpSpPr/>
          <p:nvPr/>
        </p:nvGrpSpPr>
        <p:grpSpPr>
          <a:xfrm>
            <a:off x="878738" y="1537585"/>
            <a:ext cx="2598840" cy="2859811"/>
            <a:chOff x="3635713" y="3985928"/>
            <a:chExt cx="2598840" cy="285981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F9396B8B-EE2C-4F18-A7AB-17CB044247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635713" y="3985928"/>
              <a:ext cx="2598840" cy="2859811"/>
            </a:xfrm>
            <a:prstGeom prst="rect">
              <a:avLst/>
            </a:prstGeom>
          </p:spPr>
        </p:pic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11E5EE3-CB13-4AA3-8566-14E07F79080F}"/>
                </a:ext>
              </a:extLst>
            </p:cNvPr>
            <p:cNvSpPr/>
            <p:nvPr/>
          </p:nvSpPr>
          <p:spPr>
            <a:xfrm>
              <a:off x="4128720" y="5917598"/>
              <a:ext cx="2105833" cy="184946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4A9CEF2-CF62-49AA-9F6D-CCC16D3A5544}"/>
              </a:ext>
            </a:extLst>
          </p:cNvPr>
          <p:cNvGrpSpPr/>
          <p:nvPr/>
        </p:nvGrpSpPr>
        <p:grpSpPr>
          <a:xfrm>
            <a:off x="865994" y="1546203"/>
            <a:ext cx="2598840" cy="2859811"/>
            <a:chOff x="4418912" y="3524017"/>
            <a:chExt cx="2598840" cy="2859811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191F241E-C217-4D1A-8CA9-447188FC4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18912" y="3524017"/>
              <a:ext cx="2598840" cy="2859811"/>
            </a:xfrm>
            <a:prstGeom prst="rect">
              <a:avLst/>
            </a:prstGeom>
          </p:spPr>
        </p:pic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451BE8C-5BB8-495F-91D5-385D55B7306E}"/>
                </a:ext>
              </a:extLst>
            </p:cNvPr>
            <p:cNvSpPr/>
            <p:nvPr/>
          </p:nvSpPr>
          <p:spPr>
            <a:xfrm>
              <a:off x="4882973" y="5590481"/>
              <a:ext cx="2105833" cy="184946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EB0337C-5CF6-45C1-9F38-093789B813F5}"/>
              </a:ext>
            </a:extLst>
          </p:cNvPr>
          <p:cNvGrpSpPr/>
          <p:nvPr/>
        </p:nvGrpSpPr>
        <p:grpSpPr>
          <a:xfrm>
            <a:off x="856469" y="1525465"/>
            <a:ext cx="2598840" cy="2859811"/>
            <a:chOff x="8999877" y="3998189"/>
            <a:chExt cx="2598840" cy="2859811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4F5676E4-D1B0-4693-B2A8-9BCB0F16A8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999877" y="3998189"/>
              <a:ext cx="2598840" cy="2859811"/>
            </a:xfrm>
            <a:prstGeom prst="rect">
              <a:avLst/>
            </a:prstGeom>
          </p:spPr>
        </p:pic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4939DF93-A697-491B-B1D0-C5276DB03AB4}"/>
                </a:ext>
              </a:extLst>
            </p:cNvPr>
            <p:cNvSpPr/>
            <p:nvPr/>
          </p:nvSpPr>
          <p:spPr>
            <a:xfrm>
              <a:off x="9463938" y="6208090"/>
              <a:ext cx="2105833" cy="184946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C89BB89-7926-41D8-A9C9-34F90C18E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194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377406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How to perform accurate and fast simulations?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608FB9-7566-464E-81DD-67FC110E7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1562" y="1582911"/>
            <a:ext cx="1621612" cy="16039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8BEDC5-E90E-4932-B149-C022C01B1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6725" y="2047875"/>
            <a:ext cx="3867150" cy="9334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B691D8-EE45-43B9-9574-76D4CAA73A1B}"/>
              </a:ext>
            </a:extLst>
          </p:cNvPr>
          <p:cNvSpPr/>
          <p:nvPr/>
        </p:nvSpPr>
        <p:spPr>
          <a:xfrm>
            <a:off x="5444712" y="1581473"/>
            <a:ext cx="3889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2"/>
              </a:buClr>
            </a:pPr>
            <a:r>
              <a:rPr lang="en-US" b="1" dirty="0">
                <a:latin typeface="Cambria" panose="02040503050406030204" pitchFamily="18" charset="0"/>
              </a:rPr>
              <a:t>High-energy Schrödinger equation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E5C398-6E78-488B-A9FE-3DA9CA5946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3093" y="4303701"/>
            <a:ext cx="2111421" cy="60906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86DC4DE-9AB2-423F-AA5C-FC4B5B5490F7}"/>
              </a:ext>
            </a:extLst>
          </p:cNvPr>
          <p:cNvSpPr/>
          <p:nvPr/>
        </p:nvSpPr>
        <p:spPr>
          <a:xfrm>
            <a:off x="5546725" y="2996182"/>
            <a:ext cx="22445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Cambria" panose="02040503050406030204" pitchFamily="18" charset="0"/>
              </a:rPr>
              <a:t>Multislice method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Cambria" panose="02040503050406030204" pitchFamily="18" charset="0"/>
              </a:rPr>
              <a:t>Bloch method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6E5F91-8235-46AD-9709-5CB39E1C7818}"/>
              </a:ext>
            </a:extLst>
          </p:cNvPr>
          <p:cNvSpPr/>
          <p:nvPr/>
        </p:nvSpPr>
        <p:spPr>
          <a:xfrm>
            <a:off x="5546725" y="4912766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Cambria" panose="02040503050406030204" pitchFamily="18" charset="0"/>
              </a:rPr>
              <a:t>Linear superposition</a:t>
            </a:r>
          </a:p>
          <a:p>
            <a:pPr marL="285750" indent="-285750"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dirty="0">
                <a:latin typeface="Cambria" panose="02040503050406030204" pitchFamily="18" charset="0"/>
              </a:rPr>
              <a:t>DFT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8EAE06-6B23-45D3-A90D-DF136CB5FC91}"/>
              </a:ext>
            </a:extLst>
          </p:cNvPr>
          <p:cNvSpPr/>
          <p:nvPr/>
        </p:nvSpPr>
        <p:spPr>
          <a:xfrm>
            <a:off x="5546725" y="3809887"/>
            <a:ext cx="2225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2"/>
              </a:buClr>
            </a:pPr>
            <a:r>
              <a:rPr lang="en-US" b="1" dirty="0">
                <a:latin typeface="Cambria" panose="02040503050406030204" pitchFamily="18" charset="0"/>
              </a:rPr>
              <a:t>Specimen potential</a:t>
            </a:r>
          </a:p>
        </p:txBody>
      </p:sp>
      <p:pic>
        <p:nvPicPr>
          <p:cNvPr id="10" name="Picture 8">
            <a:extLst>
              <a:ext uri="{FF2B5EF4-FFF2-40B4-BE49-F238E27FC236}">
                <a16:creationId xmlns:a16="http://schemas.microsoft.com/office/drawing/2014/main" id="{9E87B58E-AFD4-4AC0-B72E-EC0AA5C9C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111" y="3510062"/>
            <a:ext cx="3241589" cy="256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CF7007BD-268C-4D1C-9276-605424544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77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401892"/>
            <a:ext cx="10606134" cy="639762"/>
          </a:xfrm>
        </p:spPr>
        <p:txBody>
          <a:bodyPr>
            <a:noAutofit/>
          </a:bodyPr>
          <a:lstStyle/>
          <a:p>
            <a:r>
              <a:rPr lang="fr-F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Exercise</a:t>
            </a:r>
            <a: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7: Electron phonon interaction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99E166-2039-4883-A7E8-6C4248F24DE2}"/>
              </a:ext>
            </a:extLst>
          </p:cNvPr>
          <p:cNvSpPr/>
          <p:nvPr/>
        </p:nvSpPr>
        <p:spPr>
          <a:xfrm>
            <a:off x="828157" y="1192701"/>
            <a:ext cx="2671567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2DE8DB-A949-4509-82E8-E0027C9C5F53}"/>
              </a:ext>
            </a:extLst>
          </p:cNvPr>
          <p:cNvGrpSpPr/>
          <p:nvPr/>
        </p:nvGrpSpPr>
        <p:grpSpPr>
          <a:xfrm>
            <a:off x="850054" y="1574832"/>
            <a:ext cx="2649670" cy="2605356"/>
            <a:chOff x="3900176" y="1522326"/>
            <a:chExt cx="2324100" cy="23622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BB586FB-6CF5-4457-BFE0-4A7CF2ED6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0176" y="1522326"/>
              <a:ext cx="2324100" cy="2362200"/>
            </a:xfrm>
            <a:prstGeom prst="rect">
              <a:avLst/>
            </a:prstGeom>
          </p:spPr>
        </p:pic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725EE3DB-95FE-4FF7-8ABB-2FB1A444EE02}"/>
                </a:ext>
              </a:extLst>
            </p:cNvPr>
            <p:cNvSpPr/>
            <p:nvPr/>
          </p:nvSpPr>
          <p:spPr>
            <a:xfrm>
              <a:off x="3934582" y="3016861"/>
              <a:ext cx="2223909" cy="184946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F9E3054-9AFA-4F40-8298-D3A615DC11B5}"/>
              </a:ext>
            </a:extLst>
          </p:cNvPr>
          <p:cNvGrpSpPr/>
          <p:nvPr/>
        </p:nvGrpSpPr>
        <p:grpSpPr>
          <a:xfrm>
            <a:off x="860412" y="1574832"/>
            <a:ext cx="2628954" cy="2714102"/>
            <a:chOff x="908607" y="1488988"/>
            <a:chExt cx="2628954" cy="2714102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FE16511-7991-4EE9-AD8B-6DCBE081B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8607" y="1488988"/>
              <a:ext cx="2628954" cy="2714102"/>
            </a:xfrm>
            <a:prstGeom prst="rect">
              <a:avLst/>
            </a:prstGeom>
          </p:spPr>
        </p:pic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CFFD4DF-E39D-42FC-99AD-45A70D673391}"/>
                </a:ext>
              </a:extLst>
            </p:cNvPr>
            <p:cNvSpPr/>
            <p:nvPr/>
          </p:nvSpPr>
          <p:spPr>
            <a:xfrm>
              <a:off x="942750" y="3132037"/>
              <a:ext cx="2535444" cy="679422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A39E0DE5-4725-4050-8C3A-E0D4177F9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798" y="5075570"/>
            <a:ext cx="10506075" cy="1381125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B226FD4-CFB0-4003-B338-859281CF3D78}"/>
              </a:ext>
            </a:extLst>
          </p:cNvPr>
          <p:cNvSpPr/>
          <p:nvPr/>
        </p:nvSpPr>
        <p:spPr>
          <a:xfrm>
            <a:off x="860412" y="4406276"/>
            <a:ext cx="263872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1ED175E-389F-4069-8697-033FA6858DC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822" y="1782430"/>
            <a:ext cx="2388950" cy="24384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0DABDDE-CF00-41D1-818A-41EBD96843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996" y="1788859"/>
            <a:ext cx="2438400" cy="24384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CF08DB8-0230-41C8-9CCD-2587740750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684" y="1788859"/>
            <a:ext cx="2438400" cy="2438400"/>
          </a:xfrm>
          <a:prstGeom prst="rect">
            <a:avLst/>
          </a:prstGeom>
        </p:spPr>
      </p:pic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2C2B374F-B805-49AF-BB11-764A37078E2B}"/>
              </a:ext>
            </a:extLst>
          </p:cNvPr>
          <p:cNvSpPr/>
          <p:nvPr/>
        </p:nvSpPr>
        <p:spPr>
          <a:xfrm>
            <a:off x="3834823" y="1424422"/>
            <a:ext cx="238895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e-phonon interaction</a:t>
            </a: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BD1888CE-3AD2-463E-B301-752AD7F60082}"/>
              </a:ext>
            </a:extLst>
          </p:cNvPr>
          <p:cNvSpPr/>
          <p:nvPr/>
        </p:nvSpPr>
        <p:spPr>
          <a:xfrm>
            <a:off x="6313684" y="1424421"/>
            <a:ext cx="243840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Single image configuration</a:t>
            </a:r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E053CEE4-9B2F-4A46-97C3-36E64F8DA44E}"/>
              </a:ext>
            </a:extLst>
          </p:cNvPr>
          <p:cNvSpPr/>
          <p:nvPr/>
        </p:nvSpPr>
        <p:spPr>
          <a:xfrm>
            <a:off x="8841996" y="1424421"/>
            <a:ext cx="243840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average image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AC69380A-4E86-4263-A994-86EBED8B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57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71082C2-2CF7-4001-A190-B9D62F5F6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Specimen specific simulation settings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02FC526-5B82-4A48-B4B5-24F81954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666" y="3356992"/>
            <a:ext cx="10752667" cy="477253"/>
          </a:xfrm>
        </p:spPr>
        <p:txBody>
          <a:bodyPr/>
          <a:lstStyle/>
          <a:p>
            <a:r>
              <a:rPr lang="en-GB" dirty="0"/>
              <a:t>For speed, we still work with simulation type “EWRS”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BD9E6BB-EB80-49A1-9ED2-EF927F4E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2873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 err="1"/>
              <a:t>Exercise</a:t>
            </a:r>
            <a:r>
              <a:rPr lang="nl-BE" dirty="0"/>
              <a:t> 8: Adding vacuum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Without recentering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133079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93367" y="1196976"/>
            <a:ext cx="5278967" cy="79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With recentering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7" y="2131492"/>
            <a:ext cx="3959225" cy="3959225"/>
          </a:xfrm>
        </p:spPr>
      </p:pic>
      <p:pic>
        <p:nvPicPr>
          <p:cNvPr id="13" name="Content Placeholder 8">
            <a:extLst>
              <a:ext uri="{FF2B5EF4-FFF2-40B4-BE49-F238E27FC236}">
                <a16:creationId xmlns:a16="http://schemas.microsoft.com/office/drawing/2014/main" id="{2D9094F3-6E38-4A36-96A2-CC3A122D3A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27" t="9926" b="69301"/>
          <a:stretch/>
        </p:blipFill>
        <p:spPr>
          <a:xfrm>
            <a:off x="4714874" y="2131492"/>
            <a:ext cx="621905" cy="245003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E04D7AF-3B32-4613-954E-400763945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37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Exercise</a:t>
            </a:r>
            <a:r>
              <a:rPr lang="nl-BE" dirty="0"/>
              <a:t> 9: Rotation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Rotation of crystal does not change zone axis orientation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Rotation of </a:t>
            </a:r>
            <a:r>
              <a:rPr lang="nl-BE" b="1" dirty="0"/>
              <a:t>nano</a:t>
            </a:r>
            <a:r>
              <a:rPr lang="nl-BE" dirty="0"/>
              <a:t>crystal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098675"/>
            <a:ext cx="3957638" cy="3957638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6" y="2097088"/>
            <a:ext cx="3959225" cy="3959225"/>
          </a:xfr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27AB81E-DFD3-432C-9470-93464C57C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30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110">
            <a:extLst>
              <a:ext uri="{FF2B5EF4-FFF2-40B4-BE49-F238E27FC236}">
                <a16:creationId xmlns:a16="http://schemas.microsoft.com/office/drawing/2014/main" id="{00D763C1-E3D2-4BAC-AC2A-7CA763667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3503">
            <a:off x="717881" y="1358626"/>
            <a:ext cx="3243703" cy="4923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Exercise</a:t>
            </a:r>
            <a:r>
              <a:rPr lang="nl-BE" dirty="0"/>
              <a:t> 10: Crystal by thickness</a:t>
            </a:r>
            <a:endParaRPr lang="en-US" dirty="0"/>
          </a:p>
        </p:txBody>
      </p:sp>
      <p:pic>
        <p:nvPicPr>
          <p:cNvPr id="7" name="exercise_3">
            <a:hlinkClick r:id="" action="ppaction://media"/>
            <a:extLst>
              <a:ext uri="{FF2B5EF4-FFF2-40B4-BE49-F238E27FC236}">
                <a16:creationId xmlns:a16="http://schemas.microsoft.com/office/drawing/2014/main" id="{7C2FB587-238C-4DC4-8503-130E6A48628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0646" t="3928" r="27166" b="10886"/>
          <a:stretch/>
        </p:blipFill>
        <p:spPr>
          <a:xfrm>
            <a:off x="5100108" y="986783"/>
            <a:ext cx="5024967" cy="5243647"/>
          </a:xfrm>
          <a:prstGeom prst="rect">
            <a:avLst/>
          </a:prstGeom>
        </p:spPr>
      </p:pic>
      <p:grpSp>
        <p:nvGrpSpPr>
          <p:cNvPr id="110" name="Group 109">
            <a:extLst>
              <a:ext uri="{FF2B5EF4-FFF2-40B4-BE49-F238E27FC236}">
                <a16:creationId xmlns:a16="http://schemas.microsoft.com/office/drawing/2014/main" id="{CD64FAB3-620C-4EAB-B4F2-8AA79CF50D5D}"/>
              </a:ext>
            </a:extLst>
          </p:cNvPr>
          <p:cNvGrpSpPr/>
          <p:nvPr/>
        </p:nvGrpSpPr>
        <p:grpSpPr>
          <a:xfrm>
            <a:off x="1388409" y="1470728"/>
            <a:ext cx="1949829" cy="4476208"/>
            <a:chOff x="1388408" y="1331027"/>
            <a:chExt cx="1949829" cy="4476208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C9222D8F-23FA-4425-9B36-69F4A5F73AD7}"/>
                </a:ext>
              </a:extLst>
            </p:cNvPr>
            <p:cNvGrpSpPr/>
            <p:nvPr/>
          </p:nvGrpSpPr>
          <p:grpSpPr>
            <a:xfrm>
              <a:off x="1452148" y="1331027"/>
              <a:ext cx="1886089" cy="560525"/>
              <a:chOff x="1452148" y="1331027"/>
              <a:chExt cx="1886089" cy="560525"/>
            </a:xfrm>
          </p:grpSpPr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9C4453F4-CFC8-4C46-BEB9-185809E3BC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E8C2E17C-2022-4FE4-8198-B23AF3E849BA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68" name="Group 67">
                  <a:extLst>
                    <a:ext uri="{FF2B5EF4-FFF2-40B4-BE49-F238E27FC236}">
                      <a16:creationId xmlns:a16="http://schemas.microsoft.com/office/drawing/2014/main" id="{A868BE27-096F-41FA-AF87-9F7D86BDB824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70" name="Straight Connector 69">
                    <a:extLst>
                      <a:ext uri="{FF2B5EF4-FFF2-40B4-BE49-F238E27FC236}">
                        <a16:creationId xmlns:a16="http://schemas.microsoft.com/office/drawing/2014/main" id="{0E5E1AFF-1249-4D3F-8624-29ED390C37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70">
                    <a:extLst>
                      <a:ext uri="{FF2B5EF4-FFF2-40B4-BE49-F238E27FC236}">
                        <a16:creationId xmlns:a16="http://schemas.microsoft.com/office/drawing/2014/main" id="{7F8A3593-86C6-423C-AC50-FEB30A5A52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7BF53FA5-65F1-48A2-91A6-5EFCA1E079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27F2D8C8-2AFC-42E9-AF62-1379C4072656}"/>
                </a:ext>
              </a:extLst>
            </p:cNvPr>
            <p:cNvGrpSpPr/>
            <p:nvPr/>
          </p:nvGrpSpPr>
          <p:grpSpPr>
            <a:xfrm>
              <a:off x="1442347" y="2144032"/>
              <a:ext cx="1886089" cy="560525"/>
              <a:chOff x="1452148" y="1331027"/>
              <a:chExt cx="1886089" cy="560525"/>
            </a:xfrm>
          </p:grpSpPr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807F6E84-7FBD-44FA-BADB-94F55C677C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172C87A1-1995-457F-B36B-04A88A34CFF6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A57E7D99-AA65-4DE3-A3D6-CFAF70A0E225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80" name="Straight Connector 79">
                    <a:extLst>
                      <a:ext uri="{FF2B5EF4-FFF2-40B4-BE49-F238E27FC236}">
                        <a16:creationId xmlns:a16="http://schemas.microsoft.com/office/drawing/2014/main" id="{449EA117-18BB-4BBA-A542-779B935238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80">
                    <a:extLst>
                      <a:ext uri="{FF2B5EF4-FFF2-40B4-BE49-F238E27FC236}">
                        <a16:creationId xmlns:a16="http://schemas.microsoft.com/office/drawing/2014/main" id="{7620B114-5677-4801-B487-EEEFD103A9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B921E88D-8904-478A-8484-C8BD04AFF9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23FA74B2-5F1D-4D8B-B5CE-E9813EA33CD7}"/>
                </a:ext>
              </a:extLst>
            </p:cNvPr>
            <p:cNvGrpSpPr/>
            <p:nvPr/>
          </p:nvGrpSpPr>
          <p:grpSpPr>
            <a:xfrm>
              <a:off x="1432546" y="2912107"/>
              <a:ext cx="1886089" cy="560525"/>
              <a:chOff x="1452148" y="1331027"/>
              <a:chExt cx="1886089" cy="560525"/>
            </a:xfrm>
          </p:grpSpPr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303AC0D4-7FC1-402B-9820-5B0CE4A9B7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7C18A08E-14AE-4A26-A27D-A34CD969EFB6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85" name="Group 84">
                  <a:extLst>
                    <a:ext uri="{FF2B5EF4-FFF2-40B4-BE49-F238E27FC236}">
                      <a16:creationId xmlns:a16="http://schemas.microsoft.com/office/drawing/2014/main" id="{6834C09E-ACF8-413C-A0CE-E44EACA004AA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87" name="Straight Connector 86">
                    <a:extLst>
                      <a:ext uri="{FF2B5EF4-FFF2-40B4-BE49-F238E27FC236}">
                        <a16:creationId xmlns:a16="http://schemas.microsoft.com/office/drawing/2014/main" id="{37D8FC29-C1FF-4168-A48A-84F787ACB8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Straight Connector 87">
                    <a:extLst>
                      <a:ext uri="{FF2B5EF4-FFF2-40B4-BE49-F238E27FC236}">
                        <a16:creationId xmlns:a16="http://schemas.microsoft.com/office/drawing/2014/main" id="{907F7789-F9D7-4DEF-A42F-5CA2908FE41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6" name="Straight Connector 85">
                  <a:extLst>
                    <a:ext uri="{FF2B5EF4-FFF2-40B4-BE49-F238E27FC236}">
                      <a16:creationId xmlns:a16="http://schemas.microsoft.com/office/drawing/2014/main" id="{4EC88A6B-A25B-40D0-BAE2-1DF95CCE5F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B735D705-CD5A-4296-BE07-A280820A669E}"/>
                </a:ext>
              </a:extLst>
            </p:cNvPr>
            <p:cNvGrpSpPr/>
            <p:nvPr/>
          </p:nvGrpSpPr>
          <p:grpSpPr>
            <a:xfrm>
              <a:off x="1398209" y="3693612"/>
              <a:ext cx="1886089" cy="560525"/>
              <a:chOff x="1452148" y="1331027"/>
              <a:chExt cx="1886089" cy="560525"/>
            </a:xfrm>
          </p:grpSpPr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CF3AB7C7-7EAD-43FA-907A-D0A65750F4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DAE620E1-244F-45F4-89F8-031DA38886AB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4947580D-6ECD-4511-AEDC-756FA5619548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94" name="Straight Connector 93">
                    <a:extLst>
                      <a:ext uri="{FF2B5EF4-FFF2-40B4-BE49-F238E27FC236}">
                        <a16:creationId xmlns:a16="http://schemas.microsoft.com/office/drawing/2014/main" id="{24258A1A-6209-4BDE-A9B5-8A0AC4F967A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>
                    <a:extLst>
                      <a:ext uri="{FF2B5EF4-FFF2-40B4-BE49-F238E27FC236}">
                        <a16:creationId xmlns:a16="http://schemas.microsoft.com/office/drawing/2014/main" id="{0BF5A45F-9BF2-4D46-82ED-7A82646044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00AA152B-208D-43B2-8704-B7B5AE120C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CC42155-0F1B-431F-895B-C1695FFE51DF}"/>
                </a:ext>
              </a:extLst>
            </p:cNvPr>
            <p:cNvGrpSpPr/>
            <p:nvPr/>
          </p:nvGrpSpPr>
          <p:grpSpPr>
            <a:xfrm>
              <a:off x="1398209" y="4485201"/>
              <a:ext cx="1886089" cy="560525"/>
              <a:chOff x="1452148" y="1331027"/>
              <a:chExt cx="1886089" cy="560525"/>
            </a:xfrm>
          </p:grpSpPr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295BBAC9-0E35-4019-AAC9-4B0E681E24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401A23D2-FD37-45F4-8C60-0E3065888258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C5E6AC4D-2C74-4859-A4DF-6227EE7B31D4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101" name="Straight Connector 100">
                    <a:extLst>
                      <a:ext uri="{FF2B5EF4-FFF2-40B4-BE49-F238E27FC236}">
                        <a16:creationId xmlns:a16="http://schemas.microsoft.com/office/drawing/2014/main" id="{4BD06E41-4FD2-4767-A04A-715B6DC625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Straight Connector 101">
                    <a:extLst>
                      <a:ext uri="{FF2B5EF4-FFF2-40B4-BE49-F238E27FC236}">
                        <a16:creationId xmlns:a16="http://schemas.microsoft.com/office/drawing/2014/main" id="{0203F387-8380-4AED-A8C5-5763BC9C9B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D4B23CFA-A6CA-49AE-8CBE-695AE86A11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626D8B2A-08F3-4CCB-BAF1-833DA7872AA0}"/>
                </a:ext>
              </a:extLst>
            </p:cNvPr>
            <p:cNvGrpSpPr/>
            <p:nvPr/>
          </p:nvGrpSpPr>
          <p:grpSpPr>
            <a:xfrm>
              <a:off x="1388408" y="5246710"/>
              <a:ext cx="1886089" cy="560525"/>
              <a:chOff x="1452148" y="1331027"/>
              <a:chExt cx="1886089" cy="560525"/>
            </a:xfrm>
          </p:grpSpPr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79380CC7-91C8-46D9-B239-F9364C10BD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1949" y="1531831"/>
                <a:ext cx="709751" cy="359721"/>
              </a:xfrm>
              <a:prstGeom prst="line">
                <a:avLst/>
              </a:prstGeom>
              <a:ln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BC329B66-18A4-4649-BD75-73EF462F0B84}"/>
                  </a:ext>
                </a:extLst>
              </p:cNvPr>
              <p:cNvGrpSpPr/>
              <p:nvPr/>
            </p:nvGrpSpPr>
            <p:grpSpPr>
              <a:xfrm>
                <a:off x="1452148" y="1331027"/>
                <a:ext cx="1886089" cy="554831"/>
                <a:chOff x="1442899" y="1974057"/>
                <a:chExt cx="1886089" cy="554831"/>
              </a:xfrm>
            </p:grpSpPr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D1FE883F-4B34-42F3-9F42-043159A59870}"/>
                    </a:ext>
                  </a:extLst>
                </p:cNvPr>
                <p:cNvGrpSpPr/>
                <p:nvPr/>
              </p:nvGrpSpPr>
              <p:grpSpPr>
                <a:xfrm>
                  <a:off x="1442899" y="1974057"/>
                  <a:ext cx="1876288" cy="371475"/>
                  <a:chOff x="1442899" y="1974057"/>
                  <a:chExt cx="1876288" cy="371475"/>
                </a:xfrm>
              </p:grpSpPr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92BE6359-01E5-4F7E-A2F0-862BEBC5AA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442899" y="1981064"/>
                    <a:ext cx="1198977" cy="19469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Straight Connector 108">
                    <a:extLst>
                      <a:ext uri="{FF2B5EF4-FFF2-40B4-BE49-F238E27FC236}">
                        <a16:creationId xmlns:a16="http://schemas.microsoft.com/office/drawing/2014/main" id="{B268D535-4526-4F70-88B2-3821D4F0B9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2612750" y="1974057"/>
                    <a:ext cx="706437" cy="371475"/>
                  </a:xfrm>
                  <a:prstGeom prst="line">
                    <a:avLst/>
                  </a:prstGeom>
                  <a:ln>
                    <a:solidFill>
                      <a:schemeClr val="accent2">
                        <a:alpha val="26000"/>
                      </a:schemeClr>
                    </a:solidFill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7" name="Straight Connector 106">
                  <a:extLst>
                    <a:ext uri="{FF2B5EF4-FFF2-40B4-BE49-F238E27FC236}">
                      <a16:creationId xmlns:a16="http://schemas.microsoft.com/office/drawing/2014/main" id="{4E62EA8D-798A-4D9F-B1F4-A4D5CDC2CB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21694" y="2343150"/>
                  <a:ext cx="1207294" cy="185738"/>
                </a:xfrm>
                <a:prstGeom prst="line">
                  <a:avLst/>
                </a:prstGeom>
                <a:ln/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26EC1461-939D-45E3-AA9E-52BAB98BF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5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Exercise 11: Defocus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19403" y="1423747"/>
            <a:ext cx="3506096" cy="81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Zero defocus at last atom</a:t>
            </a:r>
            <a:endParaRPr lang="en-US" sz="20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03" y="2276427"/>
            <a:ext cx="3510446" cy="3510446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288868" y="1423746"/>
            <a:ext cx="3507327" cy="811865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sz="2000" dirty="0"/>
              <a:t>Zero defocus at first atom</a:t>
            </a:r>
            <a:endParaRPr lang="en-US" sz="2000" dirty="0"/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68" y="2275754"/>
            <a:ext cx="3511854" cy="3511854"/>
          </a:xfr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5BA2606-BC9F-4AA2-963C-533CB45A75A3}"/>
              </a:ext>
            </a:extLst>
          </p:cNvPr>
          <p:cNvSpPr txBox="1">
            <a:spLocks/>
          </p:cNvSpPr>
          <p:nvPr/>
        </p:nvSpPr>
        <p:spPr>
          <a:xfrm>
            <a:off x="7859741" y="1423746"/>
            <a:ext cx="3487652" cy="811865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sz="2000" dirty="0"/>
              <a:t>Zero defocus at middle of specimen</a:t>
            </a:r>
            <a:endParaRPr lang="en-US" sz="2000" dirty="0"/>
          </a:p>
        </p:txBody>
      </p:sp>
      <p:pic>
        <p:nvPicPr>
          <p:cNvPr id="9" name="Content Placeholder 5">
            <a:extLst>
              <a:ext uri="{FF2B5EF4-FFF2-40B4-BE49-F238E27FC236}">
                <a16:creationId xmlns:a16="http://schemas.microsoft.com/office/drawing/2014/main" id="{6EDCF33D-442D-48E8-BFE9-AD25D3541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539" y="2275754"/>
            <a:ext cx="3511854" cy="3511854"/>
          </a:xfrm>
          <a:prstGeom prst="rect">
            <a:avLst/>
          </a:prstGeom>
        </p:spPr>
      </p:pic>
      <p:pic>
        <p:nvPicPr>
          <p:cNvPr id="10" name="Content Placeholder 12">
            <a:extLst>
              <a:ext uri="{FF2B5EF4-FFF2-40B4-BE49-F238E27FC236}">
                <a16:creationId xmlns:a16="http://schemas.microsoft.com/office/drawing/2014/main" id="{235E01F0-C5A7-4758-8A5C-2A9E05B0BE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46" t="74946"/>
          <a:stretch/>
        </p:blipFill>
        <p:spPr>
          <a:xfrm>
            <a:off x="2723105" y="4279393"/>
            <a:ext cx="1506746" cy="150674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1" name="Content Placeholder 13">
            <a:extLst>
              <a:ext uri="{FF2B5EF4-FFF2-40B4-BE49-F238E27FC236}">
                <a16:creationId xmlns:a16="http://schemas.microsoft.com/office/drawing/2014/main" id="{3F10EE25-A0C8-45E6-9B8E-6D3C66126C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56" t="74956"/>
          <a:stretch/>
        </p:blipFill>
        <p:spPr>
          <a:xfrm>
            <a:off x="6293977" y="4280127"/>
            <a:ext cx="1506747" cy="150674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2" name="Content Placeholder 5">
            <a:extLst>
              <a:ext uri="{FF2B5EF4-FFF2-40B4-BE49-F238E27FC236}">
                <a16:creationId xmlns:a16="http://schemas.microsoft.com/office/drawing/2014/main" id="{39B7D89D-B86B-403B-91E6-276785336A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36" t="74936"/>
          <a:stretch/>
        </p:blipFill>
        <p:spPr>
          <a:xfrm>
            <a:off x="9863590" y="4278867"/>
            <a:ext cx="1508006" cy="150800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0F50FC6C-951E-4A9A-B63D-22A2BA0CF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13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698" y="371887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GB" dirty="0"/>
              <a:t>Exercise 12: Potential slicing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5A39C4C-7191-4D3E-9786-9951C6D3DB4B}"/>
              </a:ext>
            </a:extLst>
          </p:cNvPr>
          <p:cNvSpPr/>
          <p:nvPr/>
        </p:nvSpPr>
        <p:spPr>
          <a:xfrm>
            <a:off x="876943" y="4996258"/>
            <a:ext cx="263872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99E166-2039-4883-A7E8-6C4248F24DE2}"/>
              </a:ext>
            </a:extLst>
          </p:cNvPr>
          <p:cNvSpPr/>
          <p:nvPr/>
        </p:nvSpPr>
        <p:spPr>
          <a:xfrm>
            <a:off x="865994" y="1146749"/>
            <a:ext cx="2671567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6C1B57-4FBA-4693-B0D0-529693463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5538" b="7500"/>
          <a:stretch/>
        </p:blipFill>
        <p:spPr>
          <a:xfrm>
            <a:off x="3898900" y="1286079"/>
            <a:ext cx="2510865" cy="3710179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719D1D4D-7D10-4CA1-A922-F90EA58230EF}"/>
              </a:ext>
            </a:extLst>
          </p:cNvPr>
          <p:cNvGrpSpPr/>
          <p:nvPr/>
        </p:nvGrpSpPr>
        <p:grpSpPr>
          <a:xfrm>
            <a:off x="892374" y="1510328"/>
            <a:ext cx="2607857" cy="3300400"/>
            <a:chOff x="907806" y="1564061"/>
            <a:chExt cx="2607857" cy="33004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E0BE65A-AA17-4C2F-908D-91F45AA78F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7806" y="1564061"/>
              <a:ext cx="2607857" cy="3300400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2D7A576C-C68A-4309-A0F5-8358752AEFC6}"/>
                </a:ext>
              </a:extLst>
            </p:cNvPr>
            <p:cNvSpPr/>
            <p:nvPr/>
          </p:nvSpPr>
          <p:spPr>
            <a:xfrm>
              <a:off x="907806" y="3917575"/>
              <a:ext cx="2546507" cy="286871"/>
            </a:xfrm>
            <a:prstGeom prst="roundRect">
              <a:avLst/>
            </a:prstGeom>
            <a:solidFill>
              <a:schemeClr val="accent2">
                <a:alpha val="38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0300F59-B3C9-4A94-93FA-7E5F7DFCED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943" y="5499167"/>
            <a:ext cx="4886325" cy="3524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5D1AA7-86E4-40F0-8070-70453FF67B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373" y="1510328"/>
            <a:ext cx="2546507" cy="3321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D880D26-5AFD-49A5-A378-0BB82B871F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108" r="35024" b="7500"/>
          <a:stretch/>
        </p:blipFill>
        <p:spPr>
          <a:xfrm>
            <a:off x="6311153" y="1286079"/>
            <a:ext cx="2321859" cy="37101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390DE5-CEFA-4C54-B3CC-58102E67D5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976" r="3156" b="7500"/>
          <a:stretch/>
        </p:blipFill>
        <p:spPr>
          <a:xfrm>
            <a:off x="8633012" y="1286079"/>
            <a:ext cx="2321859" cy="37101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4326452-5946-4990-BDFC-3A7BD11B10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0577"/>
          <a:stretch/>
        </p:blipFill>
        <p:spPr>
          <a:xfrm>
            <a:off x="3898900" y="4919135"/>
            <a:ext cx="7285895" cy="377942"/>
          </a:xfrm>
          <a:prstGeom prst="rect">
            <a:avLst/>
          </a:prstGeom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87C15675-BE87-4533-B1C6-95414EC3F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92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92" y="2392846"/>
            <a:ext cx="3660496" cy="3660496"/>
          </a:xfr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Exercise 12: Potential slicing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04824" y="1645794"/>
            <a:ext cx="3637493" cy="681739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Slicing by dz</a:t>
            </a:r>
            <a:br>
              <a:rPr lang="nl-BE" dirty="0"/>
            </a:br>
            <a:r>
              <a:rPr lang="nl-BE" dirty="0"/>
              <a:t>slice thickness 2Å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4246175" y="1645942"/>
            <a:ext cx="3660679" cy="681739"/>
          </a:xfrm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Slicing by dz</a:t>
            </a:r>
            <a:br>
              <a:rPr lang="nl-BE" dirty="0"/>
            </a:br>
            <a:r>
              <a:rPr lang="nl-BE" dirty="0"/>
              <a:t>slice thickness 20Å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175" y="2392053"/>
            <a:ext cx="3661964" cy="3661964"/>
          </a:xfrm>
        </p:spPr>
      </p:pic>
      <p:pic>
        <p:nvPicPr>
          <p:cNvPr id="10" name="Content Placeholder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64" t="64353" r="14702" b="13813"/>
          <a:stretch/>
        </p:blipFill>
        <p:spPr>
          <a:xfrm>
            <a:off x="2704722" y="4588270"/>
            <a:ext cx="1465070" cy="1465072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1" name="Content Placeholder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56" t="67985" r="12938" b="13827"/>
          <a:stretch/>
        </p:blipFill>
        <p:spPr>
          <a:xfrm>
            <a:off x="6296558" y="4588151"/>
            <a:ext cx="1611579" cy="1465072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12" name="Content Placeholder 8">
            <a:extLst>
              <a:ext uri="{FF2B5EF4-FFF2-40B4-BE49-F238E27FC236}">
                <a16:creationId xmlns:a16="http://schemas.microsoft.com/office/drawing/2014/main" id="{23E8CBD2-4BFC-4BD2-8167-08721DE02C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522" y="2392053"/>
            <a:ext cx="3660495" cy="3660495"/>
          </a:xfrm>
          <a:prstGeom prst="rect">
            <a:avLst/>
          </a:prstGeom>
        </p:spPr>
      </p:pic>
      <p:pic>
        <p:nvPicPr>
          <p:cNvPr id="14" name="Content Placeholder 8">
            <a:extLst>
              <a:ext uri="{FF2B5EF4-FFF2-40B4-BE49-F238E27FC236}">
                <a16:creationId xmlns:a16="http://schemas.microsoft.com/office/drawing/2014/main" id="{75A81BC8-754F-420C-81D1-BA4B256731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75" t="67216" r="14711" b="12770"/>
          <a:stretch/>
        </p:blipFill>
        <p:spPr>
          <a:xfrm>
            <a:off x="10179597" y="4586137"/>
            <a:ext cx="1465072" cy="1465072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69166327-13DB-459F-8D76-EDC7B69CA886}"/>
              </a:ext>
            </a:extLst>
          </p:cNvPr>
          <p:cNvSpPr txBox="1">
            <a:spLocks/>
          </p:cNvSpPr>
          <p:nvPr/>
        </p:nvSpPr>
        <p:spPr>
          <a:xfrm>
            <a:off x="8010712" y="1645794"/>
            <a:ext cx="3660679" cy="681739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72000" tIns="36000" rIns="72000" bIns="3600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0" kern="120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SzPct val="85000"/>
              <a:buFont typeface="Wingdings" panose="05000000000000000000" pitchFamily="2" charset="2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BE" dirty="0"/>
              <a:t>Slicing by planes</a:t>
            </a:r>
            <a:endParaRPr lang="en-US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F985A23-49B2-4348-8A8A-FFDFCDE4E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81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  <p:bldP spid="9" grpId="0" uiExpand="1" build="p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Exercise 13: Sampling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N</a:t>
            </a:r>
            <a:r>
              <a:rPr lang="nl-BE" baseline="-25000" dirty="0"/>
              <a:t>x</a:t>
            </a:r>
            <a:r>
              <a:rPr lang="nl-BE" dirty="0"/>
              <a:t> = N</a:t>
            </a:r>
            <a:r>
              <a:rPr lang="nl-BE" baseline="-25000" dirty="0"/>
              <a:t>y</a:t>
            </a:r>
            <a:r>
              <a:rPr lang="nl-BE" dirty="0"/>
              <a:t> = 128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N</a:t>
            </a:r>
            <a:r>
              <a:rPr lang="nl-BE" baseline="-25000" dirty="0"/>
              <a:t>x</a:t>
            </a:r>
            <a:r>
              <a:rPr lang="nl-BE" dirty="0"/>
              <a:t> = N</a:t>
            </a:r>
            <a:r>
              <a:rPr lang="nl-BE" baseline="-25000" dirty="0"/>
              <a:t>y</a:t>
            </a:r>
            <a:r>
              <a:rPr lang="nl-BE" dirty="0"/>
              <a:t> = 1024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94" y="2068019"/>
            <a:ext cx="3959225" cy="3959225"/>
          </a:xfrm>
        </p:spPr>
      </p:pic>
      <p:pic>
        <p:nvPicPr>
          <p:cNvPr id="21" name="Content Placeholder 1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357270" y="2068019"/>
            <a:ext cx="3957638" cy="39532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9110" y="4009563"/>
            <a:ext cx="2245798" cy="201168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5330" y="4015563"/>
            <a:ext cx="2250988" cy="2011680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4959C7E5-33CE-41BA-BA1A-5E647A462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81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71082C2-2CF7-4001-A190-B9D62F5F6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Different imaging modes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02FC526-5B82-4A48-B4B5-24F81954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666" y="3356992"/>
            <a:ext cx="10752667" cy="477253"/>
          </a:xfrm>
        </p:spPr>
        <p:txBody>
          <a:bodyPr/>
          <a:lstStyle/>
          <a:p>
            <a:r>
              <a:rPr lang="en-GB" dirty="0"/>
              <a:t>Only a limited introduction, due to calculation time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BD9E6BB-EB80-49A1-9ED2-EF927F4E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116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E69A090-F2BC-4DCF-8A84-51DD5CF44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527" y="1886146"/>
            <a:ext cx="8657828" cy="6814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C30654-5A49-4728-84C6-1E0DBACB2F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6788" r="34324" b="80957"/>
          <a:stretch/>
        </p:blipFill>
        <p:spPr>
          <a:xfrm>
            <a:off x="4319074" y="1834865"/>
            <a:ext cx="3842733" cy="73450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377406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How to perform </a:t>
            </a:r>
            <a:r>
              <a:rPr lang="en-US" sz="3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accurate</a:t>
            </a:r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and fast simulations?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BC1EBD-FCD8-4B2D-8E01-9798D6D611FD}"/>
              </a:ext>
            </a:extLst>
          </p:cNvPr>
          <p:cNvSpPr txBox="1"/>
          <p:nvPr/>
        </p:nvSpPr>
        <p:spPr>
          <a:xfrm>
            <a:off x="1249866" y="3795166"/>
            <a:ext cx="9729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en-US" sz="2100" dirty="0">
                <a:latin typeface="Cambria" panose="02040503050406030204" pitchFamily="18" charset="0"/>
              </a:rPr>
              <a:t>High order expansions of the multislice solution of the high-energy Schrödinger equation,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en-US" sz="2100" dirty="0">
                <a:latin typeface="Cambria" panose="02040503050406030204" pitchFamily="18" charset="0"/>
              </a:rPr>
              <a:t>accurate electron scattering parameterization,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en-US" sz="2100" dirty="0">
                <a:latin typeface="Cambria" panose="02040503050406030204" pitchFamily="18" charset="0"/>
              </a:rPr>
              <a:t>correct subslicing of the 3D atomic potential,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en-US" sz="2100" dirty="0">
                <a:latin typeface="Cambria" panose="02040503050406030204" pitchFamily="18" charset="0"/>
              </a:rPr>
              <a:t>frozen phonon/atom calculations,</a:t>
            </a:r>
          </a:p>
          <a:p>
            <a:pPr marL="342900" indent="-342900"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en-US" sz="2100" dirty="0">
                <a:latin typeface="Cambria" panose="02040503050406030204" pitchFamily="18" charset="0"/>
              </a:rPr>
              <a:t>proper inclusion of the microscope aberrations,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99DFB3-4B3A-433B-8665-AA9360110E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939" y="1533048"/>
            <a:ext cx="1613948" cy="164735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68E0848-2DA3-4E29-B3BF-BAB442F1FCCE}"/>
              </a:ext>
            </a:extLst>
          </p:cNvPr>
          <p:cNvGrpSpPr/>
          <p:nvPr/>
        </p:nvGrpSpPr>
        <p:grpSpPr>
          <a:xfrm>
            <a:off x="4634254" y="1580648"/>
            <a:ext cx="3263652" cy="1562301"/>
            <a:chOff x="3506574" y="1676711"/>
            <a:chExt cx="2183174" cy="193126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BA6AA1D-8902-4B1A-B547-9AD9CC68D9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8" t="28052" r="30059" b="42627"/>
            <a:stretch/>
          </p:blipFill>
          <p:spPr>
            <a:xfrm>
              <a:off x="3506574" y="1676711"/>
              <a:ext cx="2183174" cy="193126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9240FC-E314-4A9C-B902-14D18DEFEF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810" r="43003"/>
            <a:stretch/>
          </p:blipFill>
          <p:spPr>
            <a:xfrm>
              <a:off x="4245682" y="2021199"/>
              <a:ext cx="561491" cy="2968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424A81-A4B5-41F8-BD35-1260477C69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59127" y="1533048"/>
            <a:ext cx="5762625" cy="18192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0BEB006-52E7-43EC-A337-BC6D3445E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4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75" y="116633"/>
            <a:ext cx="11258550" cy="936105"/>
          </a:xfrm>
        </p:spPr>
        <p:txBody>
          <a:bodyPr>
            <a:noAutofit/>
          </a:bodyPr>
          <a:lstStyle/>
          <a:p>
            <a:pPr algn="ctr"/>
            <a:r>
              <a:rPr lang="en-GB" sz="3000" dirty="0"/>
              <a:t>Exercise 14: High resolution transmission electron microscopy</a:t>
            </a:r>
            <a:endParaRPr lang="en-US" sz="3000" dirty="0"/>
          </a:p>
        </p:txBody>
      </p:sp>
      <p:pic>
        <p:nvPicPr>
          <p:cNvPr id="3" name="exercise_8">
            <a:hlinkClick r:id="" action="ppaction://media"/>
            <a:extLst>
              <a:ext uri="{FF2B5EF4-FFF2-40B4-BE49-F238E27FC236}">
                <a16:creationId xmlns:a16="http://schemas.microsoft.com/office/drawing/2014/main" id="{96FBB508-7707-4A7C-929A-C157B8BEC2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0494" t="2772" r="26927" b="9549"/>
          <a:stretch/>
        </p:blipFill>
        <p:spPr>
          <a:xfrm>
            <a:off x="3124199" y="838199"/>
            <a:ext cx="5324476" cy="5666415"/>
          </a:xfrm>
          <a:prstGeom prst="rect">
            <a:avLst/>
          </a:prstGeom>
        </p:spPr>
      </p:pic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9620D1D-C7D5-4552-BF9C-8185E39A7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55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Exercise 15a: Diffraction spots</a:t>
            </a:r>
          </a:p>
        </p:txBody>
      </p:sp>
      <p:pic>
        <p:nvPicPr>
          <p:cNvPr id="9" name="exercise_9">
            <a:hlinkClick r:id="" action="ppaction://media"/>
            <a:extLst>
              <a:ext uri="{FF2B5EF4-FFF2-40B4-BE49-F238E27FC236}">
                <a16:creationId xmlns:a16="http://schemas.microsoft.com/office/drawing/2014/main" id="{6EF4BDF7-7CCE-4CCA-A45A-A55F6997CD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0287" t="2168" r="26588" b="9145"/>
          <a:stretch/>
        </p:blipFill>
        <p:spPr>
          <a:xfrm>
            <a:off x="3565235" y="819728"/>
            <a:ext cx="5257801" cy="5588000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90ED57F-BCD7-4287-8E14-9A6AEE348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02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Exercise 15b: Kikuchi lines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90ED57F-BCD7-4287-8E14-9A6AEE348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42</a:t>
            </a:fld>
            <a:endParaRPr lang="en-GB"/>
          </a:p>
        </p:txBody>
      </p:sp>
      <p:pic>
        <p:nvPicPr>
          <p:cNvPr id="4" name="exercise_15">
            <a:hlinkClick r:id="" action="ppaction://media"/>
            <a:extLst>
              <a:ext uri="{FF2B5EF4-FFF2-40B4-BE49-F238E27FC236}">
                <a16:creationId xmlns:a16="http://schemas.microsoft.com/office/drawing/2014/main" id="{ADAC3D75-5A63-4F5E-A5D8-7EAFBA5B26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0985" t="1640" r="27424" b="9941"/>
          <a:stretch/>
        </p:blipFill>
        <p:spPr>
          <a:xfrm>
            <a:off x="3560618" y="1052738"/>
            <a:ext cx="5070764" cy="541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99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Exercise 16: STEM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5 scan points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20 scan points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3903" y="2238081"/>
            <a:ext cx="3957638" cy="3694161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53237" y="2221158"/>
            <a:ext cx="3959225" cy="3711084"/>
          </a:xfrm>
          <a:prstGeom prst="rect">
            <a:avLst/>
          </a:prstGeo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4D145-2733-4454-9FC6-155539F8A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8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Exercise 16: STEM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10 scan points, detector 1</a:t>
            </a:r>
          </a:p>
          <a:p>
            <a:pPr algn="ctr"/>
            <a:r>
              <a:rPr lang="nl-BE" dirty="0"/>
              <a:t>40-100 mrad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79141" y="2219722"/>
            <a:ext cx="3957638" cy="3715108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10 scan points, detector 20-20 mrad</a:t>
            </a:r>
            <a:endParaRPr lang="en-US" dirty="0"/>
          </a:p>
        </p:txBody>
      </p:sp>
      <p:pic>
        <p:nvPicPr>
          <p:cNvPr id="11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717666" y="2218570"/>
            <a:ext cx="3959225" cy="3716260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BE4A421-B7B9-4D21-B84B-B79BE11AA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89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Exercise 17: EFTEM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Sr, energy edge 1940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1" y="2097088"/>
            <a:ext cx="3957638" cy="395763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solidFill>
            <a:schemeClr val="accent4"/>
          </a:solidFill>
        </p:spPr>
        <p:txBody>
          <a:bodyPr vert="horz" lIns="72000" tIns="36000" rIns="72000" bIns="36000" rtlCol="0" anchor="ctr">
            <a:noAutofit/>
          </a:bodyPr>
          <a:lstStyle/>
          <a:p>
            <a:pPr algn="ctr"/>
            <a:r>
              <a:rPr lang="nl-BE" dirty="0"/>
              <a:t>O, energy edge 532</a:t>
            </a:r>
            <a:endParaRPr lang="en-US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237" y="2097088"/>
            <a:ext cx="3959225" cy="3959225"/>
          </a:xfrm>
        </p:spPr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966B172-79E9-4E1D-9706-B4A9CA8C1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0255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71082C2-2CF7-4001-A190-B9D62F5F6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Questions?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BD9E6BB-EB80-49A1-9ED2-EF927F4E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700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ijdelijke aanduiding voor afbeelding 2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" r="358"/>
          <a:stretch/>
        </p:blipFill>
        <p:spPr/>
      </p:pic>
      <p:pic>
        <p:nvPicPr>
          <p:cNvPr id="28" name="Afbeelding 27" descr="logo_UA_U_wit.eps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33" r="-1"/>
          <a:stretch/>
        </p:blipFill>
        <p:spPr>
          <a:xfrm>
            <a:off x="4753005" y="823914"/>
            <a:ext cx="2685991" cy="1803391"/>
          </a:xfrm>
          <a:prstGeom prst="rect">
            <a:avLst/>
          </a:prstGeo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" b="1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540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767" y="3427465"/>
            <a:ext cx="4465" cy="30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767" y="3427465"/>
            <a:ext cx="4465" cy="3069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BF229080-23D3-43E7-8DC1-D00716F83227}"/>
              </a:ext>
            </a:extLst>
          </p:cNvPr>
          <p:cNvSpPr txBox="1">
            <a:spLocks/>
          </p:cNvSpPr>
          <p:nvPr/>
        </p:nvSpPr>
        <p:spPr>
          <a:xfrm>
            <a:off x="609600" y="2160915"/>
            <a:ext cx="5530868" cy="2700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50"/>
              </a:spcAft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Cambria" pitchFamily="18" charset="0"/>
                <a:cs typeface="Arial" pitchFamily="34" charset="0"/>
              </a:rPr>
              <a:t>GPU technology,</a:t>
            </a:r>
          </a:p>
          <a:p>
            <a:pPr lvl="1">
              <a:spcAft>
                <a:spcPts val="50"/>
              </a:spcAft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Cambria" pitchFamily="18" charset="0"/>
                <a:cs typeface="Arial" pitchFamily="34" charset="0"/>
              </a:rPr>
              <a:t> Multithreading,</a:t>
            </a:r>
            <a:endParaRPr lang="nl-BE" sz="3200" dirty="0">
              <a:latin typeface="Cambria" pitchFamily="18" charset="0"/>
              <a:cs typeface="Arial" pitchFamily="34" charset="0"/>
            </a:endParaRPr>
          </a:p>
          <a:p>
            <a:pPr lvl="1">
              <a:spcAft>
                <a:spcPts val="50"/>
              </a:spcAft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nl-BE" sz="3200" dirty="0">
                <a:latin typeface="Cambria" pitchFamily="18" charset="0"/>
                <a:cs typeface="Arial" pitchFamily="34" charset="0"/>
              </a:rPr>
              <a:t>C++/Cuda C++,</a:t>
            </a:r>
            <a:r>
              <a:rPr lang="en-US" sz="3200" dirty="0">
                <a:latin typeface="Cambria" pitchFamily="18" charset="0"/>
                <a:cs typeface="Arial" pitchFamily="34" charset="0"/>
              </a:rPr>
              <a:t> </a:t>
            </a:r>
          </a:p>
          <a:p>
            <a:pPr lvl="1">
              <a:spcAft>
                <a:spcPts val="50"/>
              </a:spcAft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sz="3200" dirty="0">
                <a:latin typeface="Cambria" pitchFamily="18" charset="0"/>
                <a:cs typeface="Arial" pitchFamily="34" charset="0"/>
              </a:rPr>
              <a:t>C++ Lib., </a:t>
            </a:r>
            <a:r>
              <a:rPr lang="en-US" sz="3200" dirty="0" err="1">
                <a:latin typeface="Cambria" pitchFamily="18" charset="0"/>
                <a:cs typeface="Arial" pitchFamily="34" charset="0"/>
              </a:rPr>
              <a:t>Matlab</a:t>
            </a:r>
            <a:r>
              <a:rPr lang="en-US" sz="3200" dirty="0">
                <a:latin typeface="Cambria" pitchFamily="18" charset="0"/>
                <a:cs typeface="Arial" pitchFamily="34" charset="0"/>
              </a:rPr>
              <a:t> and GUI.</a:t>
            </a:r>
          </a:p>
        </p:txBody>
      </p:sp>
      <p:pic>
        <p:nvPicPr>
          <p:cNvPr id="18" name="Picture 4" descr="Image result for titan x pascal">
            <a:extLst>
              <a:ext uri="{FF2B5EF4-FFF2-40B4-BE49-F238E27FC236}">
                <a16:creationId xmlns:a16="http://schemas.microsoft.com/office/drawing/2014/main" id="{63EE3A16-7BCA-4742-9D21-CDF1E8D5F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127" y="1223855"/>
            <a:ext cx="4052357" cy="228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4980089-678A-4B88-8DED-03DF7598F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892" y="377406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How to perform accurate and </a:t>
            </a:r>
            <a:r>
              <a:rPr lang="en-US" sz="3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fast</a:t>
            </a:r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Arial" pitchFamily="34" charset="0"/>
              </a:rPr>
              <a:t> simulations?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Image result for multicore cpu">
            <a:extLst>
              <a:ext uri="{FF2B5EF4-FFF2-40B4-BE49-F238E27FC236}">
                <a16:creationId xmlns:a16="http://schemas.microsoft.com/office/drawing/2014/main" id="{2997A510-E47A-425F-A4DB-344C8BBD89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http://pcper.com/images/reviews/1057/desktop03.jpg">
            <a:extLst>
              <a:ext uri="{FF2B5EF4-FFF2-40B4-BE49-F238E27FC236}">
                <a16:creationId xmlns:a16="http://schemas.microsoft.com/office/drawing/2014/main" id="{63214B1B-BB4E-4926-ACB8-B759CA348A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C2A5FB-5097-49C4-8C58-409C735BFF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1127" y="3733800"/>
            <a:ext cx="4052357" cy="2124941"/>
          </a:xfrm>
          <a:prstGeom prst="rect">
            <a:avLst/>
          </a:prstGeom>
        </p:spPr>
      </p:pic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3702C6E-E337-4D52-941D-E3AA0EB58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61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9">
            <a:extLst>
              <a:ext uri="{FF2B5EF4-FFF2-40B4-BE49-F238E27FC236}">
                <a16:creationId xmlns:a16="http://schemas.microsoft.com/office/drawing/2014/main" id="{323A7D38-7707-47DF-94D8-E21D44D86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689" y="1913866"/>
            <a:ext cx="10147797" cy="29731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dirty="0"/>
              <a:t>MULTEM </a:t>
            </a:r>
            <a:r>
              <a:rPr lang="en-GB" dirty="0"/>
              <a:t>graphical</a:t>
            </a:r>
            <a:r>
              <a:rPr lang="nl-BE" dirty="0"/>
              <a:t> user interface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0917" y="1196976"/>
            <a:ext cx="6096000" cy="4895850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dirty="0"/>
              <a:t>Header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Reset parameters to default values </a:t>
            </a:r>
          </a:p>
          <a:p>
            <a:pPr marL="1033200" lvl="2" indent="-457200">
              <a:buFont typeface="Arial" panose="020B0604020202020204" pitchFamily="34" charset="0"/>
              <a:buChar char="•"/>
            </a:pPr>
            <a:r>
              <a:rPr lang="nl-BE" sz="2200" dirty="0">
                <a:solidFill>
                  <a:schemeClr val="accent2"/>
                </a:solidFill>
              </a:rPr>
              <a:t>At the start of each exercise in this tutorial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Run simulation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Stop simulation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dirty="0"/>
              <a:t>4 input screens 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General settings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Specimen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Experiment</a:t>
            </a:r>
          </a:p>
          <a:p>
            <a:pPr marL="673200" lvl="1" indent="-457200">
              <a:buFont typeface="Arial" panose="020B0604020202020204" pitchFamily="34" charset="0"/>
              <a:buChar char="•"/>
            </a:pPr>
            <a:r>
              <a:rPr lang="nl-BE" sz="2400" dirty="0"/>
              <a:t>Microscope settings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BE" dirty="0"/>
              <a:t>Simulated image </a:t>
            </a:r>
            <a:r>
              <a:rPr lang="nl-BE" dirty="0" err="1"/>
              <a:t>opens</a:t>
            </a:r>
            <a:r>
              <a:rPr lang="nl-BE" dirty="0"/>
              <a:t> in new window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74" y="1319008"/>
            <a:ext cx="962025" cy="314325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8F592FE-6D00-4747-8CFE-FA9621439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6</a:t>
            </a:fld>
            <a:endParaRPr lang="en-GB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A9F624B-EB79-4D25-917D-4DFA3426A9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88" y="1476171"/>
            <a:ext cx="5229819" cy="444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767" y="3427465"/>
            <a:ext cx="4465" cy="30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767" y="3427465"/>
            <a:ext cx="4465" cy="30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E6982C-36C0-4CE9-9E79-BFB4AF9FF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88" y="1476171"/>
            <a:ext cx="5229819" cy="444053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DB3C83D4-1F55-4463-B1BA-9E721D662DFE}"/>
              </a:ext>
            </a:extLst>
          </p:cNvPr>
          <p:cNvGrpSpPr/>
          <p:nvPr/>
        </p:nvGrpSpPr>
        <p:grpSpPr>
          <a:xfrm>
            <a:off x="6467178" y="1494101"/>
            <a:ext cx="4936846" cy="4440533"/>
            <a:chOff x="6093766" y="1331663"/>
            <a:chExt cx="5343331" cy="4651260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C2BD295-7EB5-44AE-BB56-FEEE37A55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93766" y="1331663"/>
              <a:ext cx="5343331" cy="465126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pic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22F1BB4A-40C7-4D1E-A636-4CFFD5AA423F}"/>
                </a:ext>
              </a:extLst>
            </p:cNvPr>
            <p:cNvSpPr/>
            <p:nvPr/>
          </p:nvSpPr>
          <p:spPr>
            <a:xfrm>
              <a:off x="7455159" y="5187820"/>
              <a:ext cx="2295331" cy="251927"/>
            </a:xfrm>
            <a:prstGeom prst="round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03C42EA-AF8E-4B4C-B63E-9B8107D55397}"/>
              </a:ext>
            </a:extLst>
          </p:cNvPr>
          <p:cNvSpPr/>
          <p:nvPr/>
        </p:nvSpPr>
        <p:spPr>
          <a:xfrm>
            <a:off x="4342078" y="6233550"/>
            <a:ext cx="3793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https://github.com/Ivanlh20/MULTEM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40A7B7D-8EED-4F5D-8196-5906A33668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182" y="169803"/>
            <a:ext cx="3103548" cy="90929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8D3F709-180E-4FF3-B6EE-EAB94A6101A5}"/>
              </a:ext>
            </a:extLst>
          </p:cNvPr>
          <p:cNvSpPr/>
          <p:nvPr/>
        </p:nvSpPr>
        <p:spPr>
          <a:xfrm>
            <a:off x="6449248" y="1155750"/>
            <a:ext cx="4954776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BDB9EBB-1468-4161-9E25-A7CCC55AC595}"/>
              </a:ext>
            </a:extLst>
          </p:cNvPr>
          <p:cNvSpPr/>
          <p:nvPr/>
        </p:nvSpPr>
        <p:spPr>
          <a:xfrm>
            <a:off x="627587" y="1146356"/>
            <a:ext cx="522982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2B2D50A9-0D76-4F58-A5B4-70683054D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26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DF0AE31-AEB9-4817-964A-E5C8BF3A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3104" y="151638"/>
            <a:ext cx="10606134" cy="639762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General settings</a:t>
            </a:r>
            <a:endParaRPr lang="en-US" sz="3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36B47E-95C8-4A85-8D5D-D4919FD5B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789" y="2458667"/>
            <a:ext cx="2210016" cy="10129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C2FDCC2-BB40-43EF-9877-288D844D74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7214" y="4197248"/>
            <a:ext cx="4524591" cy="904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C1E41B2-FA83-4DB4-B239-67F293B917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741"/>
          <a:stretch/>
        </p:blipFill>
        <p:spPr>
          <a:xfrm>
            <a:off x="1003104" y="1324360"/>
            <a:ext cx="2162802" cy="10037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E17B9A9-A46C-4F43-9A3B-A4B0AB52878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041" b="2997"/>
          <a:stretch/>
        </p:blipFill>
        <p:spPr>
          <a:xfrm>
            <a:off x="3311789" y="1334836"/>
            <a:ext cx="2210016" cy="10134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11D18D8-AFA0-4E14-932B-4A8BB49B24B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744"/>
          <a:stretch/>
        </p:blipFill>
        <p:spPr>
          <a:xfrm>
            <a:off x="1003104" y="2463896"/>
            <a:ext cx="2161065" cy="9845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04D1C3F-483B-4BAF-BA81-FEFC0B928B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8" t="2927" r="54107" b="9959"/>
          <a:stretch/>
        </p:blipFill>
        <p:spPr>
          <a:xfrm>
            <a:off x="6698547" y="1212381"/>
            <a:ext cx="1599587" cy="225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Related image">
            <a:extLst>
              <a:ext uri="{FF2B5EF4-FFF2-40B4-BE49-F238E27FC236}">
                <a16:creationId xmlns:a16="http://schemas.microsoft.com/office/drawing/2014/main" id="{20AF75AA-8045-4013-9DD6-B51459B1D8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641971" y="839970"/>
            <a:ext cx="2234469" cy="2979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9C87DFF-5895-4B59-9E4A-424EA2379BD6}"/>
              </a:ext>
            </a:extLst>
          </p:cNvPr>
          <p:cNvSpPr/>
          <p:nvPr/>
        </p:nvSpPr>
        <p:spPr>
          <a:xfrm>
            <a:off x="997214" y="3684010"/>
            <a:ext cx="4524591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MATLAB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3B51BEF2-965A-4344-BA7D-BAFABE7A8568}"/>
              </a:ext>
            </a:extLst>
          </p:cNvPr>
          <p:cNvSpPr/>
          <p:nvPr/>
        </p:nvSpPr>
        <p:spPr>
          <a:xfrm>
            <a:off x="997215" y="876567"/>
            <a:ext cx="4576870" cy="30081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DBCA2E2-4BF1-4039-AF3F-5513DF86E3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8340" y="3536010"/>
            <a:ext cx="2899122" cy="2361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414645D-0389-4926-A3FC-5ADC01434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334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171082C2-2CF7-4001-A190-B9D62F5F6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Simulate the electron beam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A02FC526-5B82-4A48-B4B5-24F819549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666" y="3356992"/>
            <a:ext cx="10752667" cy="503833"/>
          </a:xfrm>
        </p:spPr>
        <p:txBody>
          <a:bodyPr/>
          <a:lstStyle/>
          <a:p>
            <a:r>
              <a:rPr lang="en-GB" dirty="0"/>
              <a:t>We start without a sample by choosing simulation type “IWRS”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BD9E6BB-EB80-49A1-9ED2-EF927F4E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CA9D5-3960-4316-AE1C-94B5CD273B0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975941"/>
      </p:ext>
    </p:extLst>
  </p:cSld>
  <p:clrMapOvr>
    <a:masterClrMapping/>
  </p:clrMapOvr>
</p:sld>
</file>

<file path=ppt/theme/theme1.xml><?xml version="1.0" encoding="utf-8"?>
<a:theme xmlns:a="http://schemas.openxmlformats.org/drawingml/2006/main" name="EMAT">
  <a:themeElements>
    <a:clrScheme name="UA">
      <a:dk1>
        <a:sysClr val="windowText" lastClr="000000"/>
      </a:dk1>
      <a:lt1>
        <a:sysClr val="window" lastClr="FFFFFF"/>
      </a:lt1>
      <a:dk2>
        <a:srgbClr val="004466"/>
      </a:dk2>
      <a:lt2>
        <a:srgbClr val="BBCCCC"/>
      </a:lt2>
      <a:accent1>
        <a:srgbClr val="004466"/>
      </a:accent1>
      <a:accent2>
        <a:srgbClr val="881133"/>
      </a:accent2>
      <a:accent3>
        <a:srgbClr val="889999"/>
      </a:accent3>
      <a:accent4>
        <a:srgbClr val="3399CC"/>
      </a:accent4>
      <a:accent5>
        <a:srgbClr val="DD9911"/>
      </a:accent5>
      <a:accent6>
        <a:srgbClr val="AAAA00"/>
      </a:accent6>
      <a:hlink>
        <a:srgbClr val="004466"/>
      </a:hlink>
      <a:folHlink>
        <a:srgbClr val="881133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AT" id="{63B09746-C881-4EFF-9447-724399E875FE}" vid="{F40C151E-7145-4F81-B526-5A2A105DB4B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EMAT</Template>
  <TotalTime>10657</TotalTime>
  <Words>754</Words>
  <Application>Microsoft Office PowerPoint</Application>
  <PresentationFormat>Breedbeeld</PresentationFormat>
  <Paragraphs>209</Paragraphs>
  <Slides>47</Slides>
  <Notes>3</Notes>
  <HiddenSlides>0</HiddenSlides>
  <MMClips>9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47</vt:i4>
      </vt:variant>
    </vt:vector>
  </HeadingPairs>
  <TitlesOfParts>
    <vt:vector size="53" baseType="lpstr">
      <vt:lpstr>Arial</vt:lpstr>
      <vt:lpstr>Calibri</vt:lpstr>
      <vt:lpstr>Cambria</vt:lpstr>
      <vt:lpstr>Verdana</vt:lpstr>
      <vt:lpstr>Wingdings</vt:lpstr>
      <vt:lpstr>EMAT</vt:lpstr>
      <vt:lpstr>Practical on MULTEM image simulations software EMAT workshop 2019</vt:lpstr>
      <vt:lpstr>PowerPoint-presentatie</vt:lpstr>
      <vt:lpstr>How to perform accurate and fast simulations?</vt:lpstr>
      <vt:lpstr>How to perform accurate and fast simulations?</vt:lpstr>
      <vt:lpstr>How to perform accurate and fast simulations?</vt:lpstr>
      <vt:lpstr>MULTEM graphical user interface</vt:lpstr>
      <vt:lpstr>PowerPoint-presentatie</vt:lpstr>
      <vt:lpstr>General settings</vt:lpstr>
      <vt:lpstr>Simulate the electron beam</vt:lpstr>
      <vt:lpstr>Exercise 1: Acceleration voltage</vt:lpstr>
      <vt:lpstr>Exercise 2a: Defocus</vt:lpstr>
      <vt:lpstr>Exercise 2b: Spherical aberration</vt:lpstr>
      <vt:lpstr>Exercise 2c: Two-fold astigmatism</vt:lpstr>
      <vt:lpstr>Exercise 2c: Two-fold astigmatism</vt:lpstr>
      <vt:lpstr>Exercise 2d: Three-fold astigmatism</vt:lpstr>
      <vt:lpstr>Exercise 2e: Coma</vt:lpstr>
      <vt:lpstr>Apertures</vt:lpstr>
      <vt:lpstr>Exercise 3a: Aperture outer radius  C30 = 0.001mm C10 = -14.03Å and C12 = 0.0Å</vt:lpstr>
      <vt:lpstr>Exercise 3b: Aperture outer radius  C30 = 0.001mm C10 = -14.03Å and C12 = 20Å</vt:lpstr>
      <vt:lpstr>Aperture inner radius – Bessel beam</vt:lpstr>
      <vt:lpstr>Exercise 4: Aperture inner radius – Bessel beam</vt:lpstr>
      <vt:lpstr>Exercise 5a: Vortex beam</vt:lpstr>
      <vt:lpstr>Exercise 5b: Vortex beam</vt:lpstr>
      <vt:lpstr>Exercise 5c: Vortex beam</vt:lpstr>
      <vt:lpstr>Introducing a sample in our simulations</vt:lpstr>
      <vt:lpstr>Electron specimen interaction</vt:lpstr>
      <vt:lpstr>Exercise 6: Electron specimen interaction</vt:lpstr>
      <vt:lpstr>Exercise 6: Electron specimen interaction</vt:lpstr>
      <vt:lpstr>Extra information: electron scattering parameterization</vt:lpstr>
      <vt:lpstr>Exercise 7: Electron phonon interaction</vt:lpstr>
      <vt:lpstr>Specimen specific simulation settings</vt:lpstr>
      <vt:lpstr>Exercise 8: Adding vacuum</vt:lpstr>
      <vt:lpstr>Exercise 9: Rotation</vt:lpstr>
      <vt:lpstr>Exercise 10: Crystal by thickness</vt:lpstr>
      <vt:lpstr>Exercise 11: Defocus</vt:lpstr>
      <vt:lpstr>Exercise 12: Potential slicing</vt:lpstr>
      <vt:lpstr>Exercise 12: Potential slicing</vt:lpstr>
      <vt:lpstr>Exercise 13: Sampling</vt:lpstr>
      <vt:lpstr>Different imaging modes</vt:lpstr>
      <vt:lpstr>Exercise 14: High resolution transmission electron microscopy</vt:lpstr>
      <vt:lpstr>Exercise 15a: Diffraction spots</vt:lpstr>
      <vt:lpstr>Exercise 15b: Kikuchi lines</vt:lpstr>
      <vt:lpstr>Exercise 16: STEM</vt:lpstr>
      <vt:lpstr>Exercise 16: STEM</vt:lpstr>
      <vt:lpstr>Exercise 17: EFTEM</vt:lpstr>
      <vt:lpstr>Questions?</vt:lpstr>
      <vt:lpstr>PowerPoint-presentatie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TRAP-Meeting   Alumina oxide coated with Titanium sample analysis trough SEM</dc:title>
  <dc:creator>Milagres de Oliveira Thais</dc:creator>
  <cp:lastModifiedBy>Annelies</cp:lastModifiedBy>
  <cp:revision>688</cp:revision>
  <cp:lastPrinted>2016-12-06T15:49:53Z</cp:lastPrinted>
  <dcterms:created xsi:type="dcterms:W3CDTF">2016-05-27T14:45:39Z</dcterms:created>
  <dcterms:modified xsi:type="dcterms:W3CDTF">2019-06-06T14:28:36Z</dcterms:modified>
</cp:coreProperties>
</file>