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0287000" cy="1828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2381250"/>
            <a:ext cx="165735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F5F5F7"/>
                </a:solidFill>
                <a:latin typeface="Roboto"/>
              </a:rPr>
              <a:t>PULSE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543300"/>
            <a:ext cx="569595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5EA8FF"/>
                </a:solidFill>
                <a:latin typeface="Pretendard"/>
              </a:rPr>
              <a:t>PERSONAL FITNESS OS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286250"/>
            <a:ext cx="7810500" cy="15049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6600"/>
              </a:lnSpc>
            </a:pPr>
            <a:r>
              <a:rPr sz="7275" b="0" i="0">
                <a:solidFill>
                  <a:srgbClr val="F5F5F7"/>
                </a:solidFill>
                <a:latin typeface="Pretendard"/>
              </a:rPr>
              <a:t>TRAINING,</a:t>
            </a:r>
          </a:p>
          <a:p>
            <a:pPr algn="l">
              <a:lnSpc>
                <a:spcPts val="6600"/>
              </a:lnSpc>
            </a:pPr>
            <a:r>
              <a:rPr sz="7275" b="0" i="0">
                <a:solidFill>
                  <a:srgbClr val="F5F5F7"/>
                </a:solidFill>
                <a:latin typeface="Pretendard"/>
              </a:rPr>
              <a:t>MADE PERSONAL.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6800850"/>
            <a:ext cx="7458075" cy="10763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4725"/>
              </a:lnSpc>
            </a:pPr>
            <a:r>
              <a:rPr sz="4050" b="0" i="0">
                <a:solidFill>
                  <a:srgbClr val="9A9BA1"/>
                </a:solidFill>
                <a:latin typeface="Pretendard"/>
              </a:rPr>
              <a:t>From heart rate to recovery, see</a:t>
            </a:r>
          </a:p>
          <a:p>
            <a:pPr algn="l">
              <a:lnSpc>
                <a:spcPts val="4725"/>
              </a:lnSpc>
            </a:pPr>
            <a:r>
              <a:rPr sz="4050" b="0" i="0">
                <a:solidFill>
                  <a:srgbClr val="9A9BA1"/>
                </a:solidFill>
                <a:latin typeface="Pretendard"/>
              </a:rPr>
              <a:t>your rhythm at a glance.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8572500"/>
            <a:ext cx="4191000" cy="17240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8750" b="0" i="0">
                <a:solidFill>
                  <a:srgbClr val="F5F5F7"/>
                </a:solidFill>
                <a:latin typeface="Pretendard"/>
              </a:rPr>
              <a:t>148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71550" y="11334750"/>
            <a:ext cx="278130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F5F5F7"/>
                </a:solidFill>
                <a:latin typeface="Pretendard"/>
              </a:rPr>
              <a:t>BPM  ·  LIVE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14400" y="12858750"/>
            <a:ext cx="133350" cy="381000"/>
          </a:xfrm>
          <a:prstGeom prst="roundRect">
            <a:avLst>
              <a:gd name="adj" fmla="val 50000"/>
            </a:avLst>
          </a:prstGeom>
          <a:solidFill>
            <a:srgbClr val="F5F5F7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1428750" y="12734925"/>
            <a:ext cx="133350" cy="628650"/>
          </a:xfrm>
          <a:prstGeom prst="roundRect">
            <a:avLst>
              <a:gd name="adj" fmla="val 50000"/>
            </a:avLst>
          </a:prstGeom>
          <a:solidFill>
            <a:srgbClr val="F5F5F7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1943100" y="12506325"/>
            <a:ext cx="133350" cy="1085850"/>
          </a:xfrm>
          <a:prstGeom prst="roundRect">
            <a:avLst>
              <a:gd name="adj" fmla="val 50000"/>
            </a:avLst>
          </a:prstGeom>
          <a:solidFill>
            <a:srgbClr val="F5F5F7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457450" y="12001500"/>
            <a:ext cx="133350" cy="2095500"/>
          </a:xfrm>
          <a:prstGeom prst="roundRect">
            <a:avLst>
              <a:gd name="adj" fmla="val 50000"/>
            </a:avLst>
          </a:prstGeom>
          <a:solidFill>
            <a:srgbClr val="F5F5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2971800" y="12592050"/>
            <a:ext cx="133350" cy="923925"/>
          </a:xfrm>
          <a:prstGeom prst="roundRect">
            <a:avLst>
              <a:gd name="adj" fmla="val 50000"/>
            </a:avLst>
          </a:prstGeom>
          <a:solidFill>
            <a:srgbClr val="F5F5F7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3486150" y="12801600"/>
            <a:ext cx="133350" cy="504825"/>
          </a:xfrm>
          <a:prstGeom prst="roundRect">
            <a:avLst>
              <a:gd name="adj" fmla="val 50000"/>
            </a:avLst>
          </a:prstGeom>
          <a:solidFill>
            <a:srgbClr val="F5F5F7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4000500" y="12696825"/>
            <a:ext cx="133350" cy="714375"/>
          </a:xfrm>
          <a:prstGeom prst="roundRect">
            <a:avLst>
              <a:gd name="adj" fmla="val 50000"/>
            </a:avLst>
          </a:prstGeom>
          <a:solidFill>
            <a:srgbClr val="F5F5F7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4514850" y="12277725"/>
            <a:ext cx="133350" cy="1552575"/>
          </a:xfrm>
          <a:prstGeom prst="roundRect">
            <a:avLst>
              <a:gd name="adj" fmla="val 50000"/>
            </a:avLst>
          </a:prstGeom>
          <a:solidFill>
            <a:srgbClr val="F5F5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5029200" y="12734925"/>
            <a:ext cx="133350" cy="628650"/>
          </a:xfrm>
          <a:prstGeom prst="roundRect">
            <a:avLst>
              <a:gd name="adj" fmla="val 50000"/>
            </a:avLst>
          </a:prstGeom>
          <a:solidFill>
            <a:srgbClr val="F5F5F7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543550" y="12877800"/>
            <a:ext cx="133350" cy="352425"/>
          </a:xfrm>
          <a:prstGeom prst="roundRect">
            <a:avLst>
              <a:gd name="adj" fmla="val 50000"/>
            </a:avLst>
          </a:prstGeom>
          <a:solidFill>
            <a:srgbClr val="F5F5F7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6057900" y="12573000"/>
            <a:ext cx="133350" cy="962025"/>
          </a:xfrm>
          <a:prstGeom prst="roundRect">
            <a:avLst>
              <a:gd name="adj" fmla="val 50000"/>
            </a:avLst>
          </a:prstGeom>
          <a:solidFill>
            <a:srgbClr val="F5F5F7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6572250" y="12192000"/>
            <a:ext cx="133350" cy="1714500"/>
          </a:xfrm>
          <a:prstGeom prst="roundRect">
            <a:avLst>
              <a:gd name="adj" fmla="val 50000"/>
            </a:avLst>
          </a:prstGeom>
          <a:solidFill>
            <a:srgbClr val="F5F5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7086600" y="12649200"/>
            <a:ext cx="133350" cy="800100"/>
          </a:xfrm>
          <a:prstGeom prst="roundRect">
            <a:avLst>
              <a:gd name="adj" fmla="val 50000"/>
            </a:avLst>
          </a:prstGeom>
          <a:solidFill>
            <a:srgbClr val="F5F5F7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7600950" y="12839700"/>
            <a:ext cx="133350" cy="419100"/>
          </a:xfrm>
          <a:prstGeom prst="roundRect">
            <a:avLst>
              <a:gd name="adj" fmla="val 50000"/>
            </a:avLst>
          </a:prstGeom>
          <a:solidFill>
            <a:srgbClr val="F5F5F7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8115300" y="12744450"/>
            <a:ext cx="133350" cy="609600"/>
          </a:xfrm>
          <a:prstGeom prst="roundRect">
            <a:avLst>
              <a:gd name="adj" fmla="val 50000"/>
            </a:avLst>
          </a:prstGeom>
          <a:solidFill>
            <a:srgbClr val="F5F5F7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8629650" y="12401550"/>
            <a:ext cx="133350" cy="1295400"/>
          </a:xfrm>
          <a:prstGeom prst="roundRect">
            <a:avLst>
              <a:gd name="adj" fmla="val 50000"/>
            </a:avLst>
          </a:prstGeom>
          <a:solidFill>
            <a:srgbClr val="F5F5F7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xmlns:p14="http://schemas.microsoft.com/office/powerpoint/2010/main" spd="med" advClick="1" advTm="4688" p14:dur="1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398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86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98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98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4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5" dur="1" fill="hold">
                        <p:stCondLst>
                          <p:cond delay="0"/>
                        </p:stCondLst>
                      </p:cTn>
                      <p:tgtEl>
                        <p:spTgt spid="5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6" dur="1" fill="hold">
                        <p:stCondLst>
                          <p:cond delay="0"/>
                        </p:stCondLst>
                      </p:cTn>
                      <p:tgtEl>
                        <p:spTgt spid="6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7" dur="1" fill="hold">
                        <p:stCondLst>
                          <p:cond delay="0"/>
                        </p:stCondLst>
                      </p:cTn>
                      <p:tgtEl>
                        <p:spTgt spid="8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2857500"/>
            <a:ext cx="348615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5EA8FF"/>
                </a:solidFill>
                <a:latin typeface="Pretendard"/>
              </a:rPr>
              <a:t>THE PROBLEM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600450"/>
            <a:ext cx="7839075" cy="15049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6600"/>
              </a:lnSpc>
            </a:pPr>
            <a:r>
              <a:rPr sz="7200" b="0" i="0">
                <a:solidFill>
                  <a:srgbClr val="F5F5F7"/>
                </a:solidFill>
                <a:latin typeface="Pretendard"/>
              </a:rPr>
              <a:t>CONSISTENCY</a:t>
            </a:r>
          </a:p>
          <a:p>
            <a:pPr algn="l">
              <a:lnSpc>
                <a:spcPts val="6600"/>
              </a:lnSpc>
            </a:pPr>
            <a:r>
              <a:rPr sz="7200" b="0" i="0">
                <a:solidFill>
                  <a:srgbClr val="F5F5F7"/>
                </a:solidFill>
                <a:latin typeface="Pretendard"/>
              </a:rPr>
              <a:t>NEEDS A SYSTEM.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6115050"/>
            <a:ext cx="6477000" cy="9906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4725"/>
              </a:lnSpc>
            </a:pPr>
            <a:r>
              <a:rPr sz="4050" b="0" i="0">
                <a:solidFill>
                  <a:srgbClr val="9A9BA1"/>
                </a:solidFill>
                <a:latin typeface="Pretendard"/>
              </a:rPr>
              <a:t>When feedback arrives late,</a:t>
            </a:r>
          </a:p>
          <a:p>
            <a:pPr algn="l">
              <a:lnSpc>
                <a:spcPts val="4725"/>
              </a:lnSpc>
            </a:pPr>
            <a:r>
              <a:rPr sz="4050" b="0" i="0">
                <a:solidFill>
                  <a:srgbClr val="9A9BA1"/>
                </a:solidFill>
                <a:latin typeface="Pretendard"/>
              </a:rPr>
              <a:t>motivation follows.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9334500"/>
            <a:ext cx="1019175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9A9BA1"/>
                </a:solidFill>
                <a:latin typeface="Pretendard"/>
              </a:rPr>
              <a:t>DAY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10096500"/>
            <a:ext cx="7429500" cy="38100"/>
          </a:xfrm>
          <a:prstGeom prst="rect">
            <a:avLst/>
          </a:prstGeom>
          <a:solidFill>
            <a:srgbClr val="3034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914400" y="10096500"/>
            <a:ext cx="3714750" cy="38100"/>
          </a:xfrm>
          <a:prstGeom prst="rect">
            <a:avLst/>
          </a:prstGeom>
          <a:solidFill>
            <a:srgbClr val="147C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409700" y="9991725"/>
            <a:ext cx="247650" cy="247650"/>
          </a:xfrm>
          <a:prstGeom prst="ellipse">
            <a:avLst/>
          </a:prstGeom>
          <a:solidFill>
            <a:srgbClr val="147C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76350" y="10534650"/>
            <a:ext cx="504825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3600" b="0" i="0">
                <a:solidFill>
                  <a:srgbClr val="F5F5F7"/>
                </a:solidFill>
                <a:latin typeface="Pretendard"/>
              </a:rPr>
              <a:t>01</a:t>
            </a:r>
          </a:p>
        </p:txBody>
      </p:sp>
      <p:sp>
        <p:nvSpPr>
          <p:cNvPr id="11" name="Oval 10"/>
          <p:cNvSpPr/>
          <p:nvPr/>
        </p:nvSpPr>
        <p:spPr>
          <a:xfrm>
            <a:off x="2647950" y="9991725"/>
            <a:ext cx="247650" cy="247650"/>
          </a:xfrm>
          <a:prstGeom prst="ellipse">
            <a:avLst/>
          </a:prstGeom>
          <a:solidFill>
            <a:srgbClr val="147C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2486025" y="10534650"/>
            <a:ext cx="561975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3600" b="0" i="0">
                <a:solidFill>
                  <a:srgbClr val="F5F5F7"/>
                </a:solidFill>
                <a:latin typeface="Pretendard"/>
              </a:rPr>
              <a:t>02</a:t>
            </a:r>
          </a:p>
        </p:txBody>
      </p:sp>
      <p:sp>
        <p:nvSpPr>
          <p:cNvPr id="13" name="Oval 12"/>
          <p:cNvSpPr/>
          <p:nvPr/>
        </p:nvSpPr>
        <p:spPr>
          <a:xfrm>
            <a:off x="3886200" y="9991725"/>
            <a:ext cx="247650" cy="247650"/>
          </a:xfrm>
          <a:prstGeom prst="ellipse">
            <a:avLst/>
          </a:prstGeom>
          <a:solidFill>
            <a:srgbClr val="147C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714750" y="10534650"/>
            <a:ext cx="581025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3600" b="0" i="0">
                <a:solidFill>
                  <a:srgbClr val="F5F5F7"/>
                </a:solidFill>
                <a:latin typeface="Pretendard"/>
              </a:rPr>
              <a:t>03</a:t>
            </a:r>
          </a:p>
        </p:txBody>
      </p:sp>
      <p:sp>
        <p:nvSpPr>
          <p:cNvPr id="15" name="Oval 14"/>
          <p:cNvSpPr/>
          <p:nvPr/>
        </p:nvSpPr>
        <p:spPr>
          <a:xfrm>
            <a:off x="5172075" y="10039350"/>
            <a:ext cx="152400" cy="152400"/>
          </a:xfrm>
          <a:prstGeom prst="ellipse">
            <a:avLst/>
          </a:prstGeom>
          <a:solidFill>
            <a:srgbClr val="3034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943475" y="10534650"/>
            <a:ext cx="600075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3600" b="0" i="0">
                <a:solidFill>
                  <a:srgbClr val="6E747D"/>
                </a:solidFill>
                <a:latin typeface="Pretendard"/>
              </a:rPr>
              <a:t>04</a:t>
            </a:r>
          </a:p>
        </p:txBody>
      </p:sp>
      <p:sp>
        <p:nvSpPr>
          <p:cNvPr id="17" name="Oval 16"/>
          <p:cNvSpPr/>
          <p:nvPr/>
        </p:nvSpPr>
        <p:spPr>
          <a:xfrm>
            <a:off x="6410325" y="10039350"/>
            <a:ext cx="152400" cy="152400"/>
          </a:xfrm>
          <a:prstGeom prst="ellipse">
            <a:avLst/>
          </a:prstGeom>
          <a:solidFill>
            <a:srgbClr val="3034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191250" y="10534650"/>
            <a:ext cx="581025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3600" b="0" i="0">
                <a:solidFill>
                  <a:srgbClr val="6E747D"/>
                </a:solidFill>
                <a:latin typeface="Pretendard"/>
              </a:rPr>
              <a:t>05</a:t>
            </a:r>
          </a:p>
        </p:txBody>
      </p:sp>
      <p:sp>
        <p:nvSpPr>
          <p:cNvPr id="19" name="Oval 18"/>
          <p:cNvSpPr/>
          <p:nvPr/>
        </p:nvSpPr>
        <p:spPr>
          <a:xfrm>
            <a:off x="7648575" y="10039350"/>
            <a:ext cx="152400" cy="152400"/>
          </a:xfrm>
          <a:prstGeom prst="ellipse">
            <a:avLst/>
          </a:prstGeom>
          <a:solidFill>
            <a:srgbClr val="3034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429500" y="10534650"/>
            <a:ext cx="59055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3600" b="0" i="0">
                <a:solidFill>
                  <a:srgbClr val="6E747D"/>
                </a:solidFill>
                <a:latin typeface="Pretendard"/>
              </a:rPr>
              <a:t>06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14400" y="9791700"/>
            <a:ext cx="76200" cy="666750"/>
          </a:xfrm>
          <a:prstGeom prst="rect">
            <a:avLst/>
          </a:prstGeom>
          <a:solidFill>
            <a:srgbClr val="F5F5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14400" y="11811000"/>
            <a:ext cx="624840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9A9BA1"/>
                </a:solidFill>
                <a:latin typeface="Pretendard"/>
              </a:rPr>
              <a:t>FEEDBACK ARRIVES HERE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14400" y="12382500"/>
            <a:ext cx="6867525" cy="10382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1250" b="0" i="0">
                <a:solidFill>
                  <a:srgbClr val="5EA8FF"/>
                </a:solidFill>
                <a:latin typeface="Pretendard"/>
              </a:rPr>
              <a:t>TOO LATE</a:t>
            </a:r>
          </a:p>
        </p:txBody>
      </p:sp>
    </p:spTree>
  </p:cSld>
  <p:clrMapOvr>
    <a:masterClrMapping/>
  </p:clrMapOvr>
  <p:transition xmlns:p14="http://schemas.microsoft.com/office/powerpoint/2010/main" spd="fast" advClick="1" advTm="4219" p14:dur="46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98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86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98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98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86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98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7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98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33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98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98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67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98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333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98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98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86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3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5" dur="1" fill="hold">
                        <p:stCondLst>
                          <p:cond delay="0"/>
                        </p:stCondLst>
                      </p:cTn>
                      <p:tgtEl>
                        <p:spTgt spid="4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6" dur="1" fill="hold">
                        <p:stCondLst>
                          <p:cond delay="0"/>
                        </p:stCondLst>
                      </p:cTn>
                      <p:tgtEl>
                        <p:spTgt spid="5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7" dur="1" fill="hold">
                        <p:stCondLst>
                          <p:cond delay="0"/>
                        </p:stCondLst>
                      </p:cTn>
                      <p:tgtEl>
                        <p:spTgt spid="6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8" dur="1" fill="hold">
                        <p:stCondLst>
                          <p:cond delay="0"/>
                        </p:stCondLst>
                      </p:cTn>
                      <p:tgtEl>
                        <p:spTgt spid="8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9" dur="1" fill="hold">
                        <p:stCondLst>
                          <p:cond delay="0"/>
                        </p:stCondLst>
                      </p:cTn>
                      <p:tgtEl>
                        <p:spTgt spid="9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0" dur="1" fill="hold">
                        <p:stCondLst>
                          <p:cond delay="0"/>
                        </p:stCondLst>
                      </p:cTn>
                      <p:tgtEl>
                        <p:spTgt spid="11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1" dur="1" fill="hold">
                        <p:stCondLst>
                          <p:cond delay="0"/>
                        </p:stCondLst>
                      </p:cTn>
                      <p:tgtEl>
                        <p:spTgt spid="13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2" dur="1" fill="hold">
                        <p:stCondLst>
                          <p:cond delay="0"/>
                        </p:stCondLst>
                      </p:cTn>
                      <p:tgtEl>
                        <p:spTgt spid="15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3" dur="1" fill="hold">
                        <p:stCondLst>
                          <p:cond delay="0"/>
                        </p:stCondLst>
                      </p:cTn>
                      <p:tgtEl>
                        <p:spTgt spid="17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4" dur="1" fill="hold">
                        <p:stCondLst>
                          <p:cond delay="0"/>
                        </p:stCondLst>
                      </p:cTn>
                      <p:tgtEl>
                        <p:spTgt spid="19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5" dur="1" fill="hold">
                        <p:stCondLst>
                          <p:cond delay="0"/>
                        </p:stCondLst>
                      </p:cTn>
                      <p:tgtEl>
                        <p:spTgt spid="22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6" dur="1" fill="hold">
                        <p:stCondLst>
                          <p:cond delay="0"/>
                        </p:stCondLst>
                      </p:cTn>
                      <p:tgtEl>
                        <p:spTgt spid="23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2476500"/>
            <a:ext cx="308610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5EA8FF"/>
                </a:solidFill>
                <a:latin typeface="Pretendard"/>
              </a:rPr>
              <a:t>MEET PULSE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219450"/>
            <a:ext cx="7791450" cy="1695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7500"/>
              </a:lnSpc>
            </a:pPr>
            <a:r>
              <a:rPr sz="8025" b="0" i="0">
                <a:solidFill>
                  <a:srgbClr val="F5F5F7"/>
                </a:solidFill>
                <a:latin typeface="Pretendard"/>
              </a:rPr>
              <a:t>FIND YOUR</a:t>
            </a:r>
          </a:p>
          <a:p>
            <a:pPr algn="l">
              <a:lnSpc>
                <a:spcPts val="7500"/>
              </a:lnSpc>
            </a:pPr>
            <a:r>
              <a:rPr sz="8025" b="0" i="0">
                <a:solidFill>
                  <a:srgbClr val="F5F5F7"/>
                </a:solidFill>
                <a:latin typeface="Pretendard"/>
              </a:rPr>
              <a:t>DAILY RHYTHM.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5734050"/>
            <a:ext cx="7191375" cy="1085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4725"/>
              </a:lnSpc>
            </a:pPr>
            <a:r>
              <a:rPr sz="4050" b="0" i="0">
                <a:solidFill>
                  <a:srgbClr val="9A9BA1"/>
                </a:solidFill>
                <a:latin typeface="Pretendard"/>
              </a:rPr>
              <a:t>Turn scattered signals into one</a:t>
            </a:r>
          </a:p>
          <a:p>
            <a:pPr algn="l">
              <a:lnSpc>
                <a:spcPts val="4725"/>
              </a:lnSpc>
            </a:pPr>
            <a:r>
              <a:rPr sz="4050" b="0" i="0">
                <a:solidFill>
                  <a:srgbClr val="9A9BA1"/>
                </a:solidFill>
                <a:latin typeface="Pretendard"/>
              </a:rPr>
              <a:t>clear daily score.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7734300"/>
            <a:ext cx="1457325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9A9BA1"/>
                </a:solidFill>
                <a:latin typeface="Pretendard"/>
              </a:rPr>
              <a:t>SLEEP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24175" y="7734300"/>
            <a:ext cx="581025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r"/>
            <a:r>
              <a:rPr sz="3600" b="0" i="0">
                <a:solidFill>
                  <a:srgbClr val="F5F5F7"/>
                </a:solidFill>
                <a:latin typeface="Pretendard"/>
              </a:rPr>
              <a:t>92</a:t>
            </a:r>
          </a:p>
        </p:txBody>
      </p:sp>
      <p:sp>
        <p:nvSpPr>
          <p:cNvPr id="8" name="Rectangle 7"/>
          <p:cNvSpPr/>
          <p:nvPr/>
        </p:nvSpPr>
        <p:spPr>
          <a:xfrm>
            <a:off x="3810000" y="7943850"/>
            <a:ext cx="3676650" cy="95250"/>
          </a:xfrm>
          <a:prstGeom prst="rect">
            <a:avLst/>
          </a:prstGeom>
          <a:solidFill>
            <a:srgbClr val="147C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14400" y="8610600"/>
            <a:ext cx="190500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9A9BA1"/>
                </a:solidFill>
                <a:latin typeface="Pretendard"/>
              </a:rPr>
              <a:t>ENERGY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90850" y="8610600"/>
            <a:ext cx="51435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r"/>
            <a:r>
              <a:rPr sz="3600" b="0" i="0">
                <a:solidFill>
                  <a:srgbClr val="F5F5F7"/>
                </a:solidFill>
                <a:latin typeface="Pretendard"/>
              </a:rPr>
              <a:t>81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810000" y="8820150"/>
            <a:ext cx="3238500" cy="95250"/>
          </a:xfrm>
          <a:prstGeom prst="rect">
            <a:avLst/>
          </a:prstGeom>
          <a:solidFill>
            <a:srgbClr val="147C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914400" y="9486900"/>
            <a:ext cx="184785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9A9BA1"/>
                </a:solidFill>
                <a:latin typeface="Pretendard"/>
              </a:rPr>
              <a:t>STRESS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14650" y="9486900"/>
            <a:ext cx="59055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r"/>
            <a:r>
              <a:rPr sz="3600" b="0" i="0">
                <a:solidFill>
                  <a:srgbClr val="F5F5F7"/>
                </a:solidFill>
                <a:latin typeface="Pretendard"/>
              </a:rPr>
              <a:t>24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810000" y="9696450"/>
            <a:ext cx="962025" cy="95250"/>
          </a:xfrm>
          <a:prstGeom prst="rect">
            <a:avLst/>
          </a:prstGeom>
          <a:solidFill>
            <a:srgbClr val="147C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914400" y="10515600"/>
            <a:ext cx="6896100" cy="28575"/>
          </a:xfrm>
          <a:prstGeom prst="rect">
            <a:avLst/>
          </a:prstGeom>
          <a:solidFill>
            <a:srgbClr val="3034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2476500" y="9944100"/>
            <a:ext cx="5334000" cy="5334000"/>
          </a:xfrm>
          <a:prstGeom prst="ellipse">
            <a:avLst/>
          </a:prstGeom>
          <a:solidFill>
            <a:srgbClr val="147C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343275" y="11144250"/>
            <a:ext cx="3609975" cy="20097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21750" b="0" i="0">
                <a:solidFill>
                  <a:srgbClr val="F5F5F7"/>
                </a:solidFill>
                <a:latin typeface="Pretendard"/>
              </a:rPr>
              <a:t>84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105150" y="14039850"/>
            <a:ext cx="4076700" cy="3905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3600" b="0" i="0">
                <a:solidFill>
                  <a:srgbClr val="5EA8FF"/>
                </a:solidFill>
                <a:latin typeface="Pretendard"/>
              </a:rPr>
              <a:t>RECOVERY / 100</a:t>
            </a:r>
          </a:p>
        </p:txBody>
      </p:sp>
    </p:spTree>
  </p:cSld>
  <p:clrMapOvr>
    <a:masterClrMapping/>
  </p:clrMapOvr>
  <p:transition xmlns:p14="http://schemas.microsoft.com/office/powerpoint/2010/main" spd="fast" advClick="1" advTm="4219" p14:dur="469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398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86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98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98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86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98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86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98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86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86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98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3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5" dur="1" fill="hold">
                        <p:stCondLst>
                          <p:cond delay="0"/>
                        </p:stCondLst>
                      </p:cTn>
                      <p:tgtEl>
                        <p:spTgt spid="4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6" dur="1" fill="hold">
                        <p:stCondLst>
                          <p:cond delay="0"/>
                        </p:stCondLst>
                      </p:cTn>
                      <p:tgtEl>
                        <p:spTgt spid="5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7" dur="1" fill="hold">
                        <p:stCondLst>
                          <p:cond delay="0"/>
                        </p:stCondLst>
                      </p:cTn>
                      <p:tgtEl>
                        <p:spTgt spid="6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8" dur="1" fill="hold">
                        <p:stCondLst>
                          <p:cond delay="0"/>
                        </p:stCondLst>
                      </p:cTn>
                      <p:tgtEl>
                        <p:spTgt spid="8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9" dur="1" fill="hold">
                        <p:stCondLst>
                          <p:cond delay="0"/>
                        </p:stCondLst>
                      </p:cTn>
                      <p:tgtEl>
                        <p:spTgt spid="9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0" dur="1" fill="hold">
                        <p:stCondLst>
                          <p:cond delay="0"/>
                        </p:stCondLst>
                      </p:cTn>
                      <p:tgtEl>
                        <p:spTgt spid="11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1" dur="1" fill="hold">
                        <p:stCondLst>
                          <p:cond delay="0"/>
                        </p:stCondLst>
                      </p:cTn>
                      <p:tgtEl>
                        <p:spTgt spid="12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2" dur="1" fill="hold">
                        <p:stCondLst>
                          <p:cond delay="0"/>
                        </p:stCondLst>
                      </p:cTn>
                      <p:tgtEl>
                        <p:spTgt spid="14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3" dur="1" fill="hold">
                        <p:stCondLst>
                          <p:cond delay="0"/>
                        </p:stCondLst>
                      </p:cTn>
                      <p:tgtEl>
                        <p:spTgt spid="15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4" dur="1" fill="hold">
                        <p:stCondLst>
                          <p:cond delay="0"/>
                        </p:stCondLst>
                      </p:cTn>
                      <p:tgtEl>
                        <p:spTgt spid="18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2476500"/>
            <a:ext cx="363855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5EA8FF"/>
                </a:solidFill>
                <a:latin typeface="Pretendard"/>
              </a:rPr>
              <a:t>01 · LIVE SYNC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219450"/>
            <a:ext cx="5924550" cy="1695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7500"/>
              </a:lnSpc>
            </a:pPr>
            <a:r>
              <a:rPr sz="8100" b="0" i="0">
                <a:solidFill>
                  <a:srgbClr val="F5F5F7"/>
                </a:solidFill>
                <a:latin typeface="Pretendard"/>
              </a:rPr>
              <a:t>NEVER MISS</a:t>
            </a:r>
          </a:p>
          <a:p>
            <a:pPr algn="l">
              <a:lnSpc>
                <a:spcPts val="7500"/>
              </a:lnSpc>
            </a:pPr>
            <a:r>
              <a:rPr sz="8100" b="0" i="0">
                <a:solidFill>
                  <a:srgbClr val="F5F5F7"/>
                </a:solidFill>
                <a:latin typeface="Pretendard"/>
              </a:rPr>
              <a:t>A BEAT.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5734050"/>
            <a:ext cx="6315075" cy="1085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4725"/>
              </a:lnSpc>
            </a:pPr>
            <a:r>
              <a:rPr sz="4050" b="0" i="0">
                <a:solidFill>
                  <a:srgbClr val="9A9BA1"/>
                </a:solidFill>
                <a:latin typeface="Pretendard"/>
              </a:rPr>
              <a:t>Track heart-rate zones and</a:t>
            </a:r>
          </a:p>
          <a:p>
            <a:pPr algn="l">
              <a:lnSpc>
                <a:spcPts val="4725"/>
              </a:lnSpc>
            </a:pPr>
            <a:r>
              <a:rPr sz="4050" b="0" i="0">
                <a:solidFill>
                  <a:srgbClr val="9A9BA1"/>
                </a:solidFill>
                <a:latin typeface="Pretendard"/>
              </a:rPr>
              <a:t>workout intensity live.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10287000"/>
            <a:ext cx="4095750" cy="17049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8750" b="0" i="0">
                <a:solidFill>
                  <a:srgbClr val="F5F5F7"/>
                </a:solidFill>
                <a:latin typeface="Pretendard"/>
              </a:rPr>
              <a:t>142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914400" y="8353425"/>
            <a:ext cx="133350" cy="447675"/>
          </a:xfrm>
          <a:prstGeom prst="roundRect">
            <a:avLst>
              <a:gd name="adj" fmla="val 50000"/>
            </a:avLst>
          </a:prstGeom>
          <a:solidFill>
            <a:srgbClr val="147CE5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ounded Rectangle 7"/>
          <p:cNvSpPr/>
          <p:nvPr/>
        </p:nvSpPr>
        <p:spPr>
          <a:xfrm>
            <a:off x="1428750" y="8201025"/>
            <a:ext cx="133350" cy="742950"/>
          </a:xfrm>
          <a:prstGeom prst="roundRect">
            <a:avLst>
              <a:gd name="adj" fmla="val 50000"/>
            </a:avLst>
          </a:prstGeom>
          <a:solidFill>
            <a:srgbClr val="147CE5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ounded Rectangle 8"/>
          <p:cNvSpPr/>
          <p:nvPr/>
        </p:nvSpPr>
        <p:spPr>
          <a:xfrm>
            <a:off x="1943100" y="7934325"/>
            <a:ext cx="133350" cy="1285875"/>
          </a:xfrm>
          <a:prstGeom prst="roundRect">
            <a:avLst>
              <a:gd name="adj" fmla="val 50000"/>
            </a:avLst>
          </a:prstGeom>
          <a:solidFill>
            <a:srgbClr val="147CE5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ounded Rectangle 9"/>
          <p:cNvSpPr/>
          <p:nvPr/>
        </p:nvSpPr>
        <p:spPr>
          <a:xfrm>
            <a:off x="2457450" y="7334250"/>
            <a:ext cx="133350" cy="2476500"/>
          </a:xfrm>
          <a:prstGeom prst="roundRect">
            <a:avLst>
              <a:gd name="adj" fmla="val 50000"/>
            </a:avLst>
          </a:prstGeom>
          <a:solidFill>
            <a:srgbClr val="147C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ounded Rectangle 10"/>
          <p:cNvSpPr/>
          <p:nvPr/>
        </p:nvSpPr>
        <p:spPr>
          <a:xfrm>
            <a:off x="2971800" y="8029575"/>
            <a:ext cx="133350" cy="1085850"/>
          </a:xfrm>
          <a:prstGeom prst="roundRect">
            <a:avLst>
              <a:gd name="adj" fmla="val 50000"/>
            </a:avLst>
          </a:prstGeom>
          <a:solidFill>
            <a:srgbClr val="147CE5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3486150" y="8277225"/>
            <a:ext cx="133350" cy="590550"/>
          </a:xfrm>
          <a:prstGeom prst="roundRect">
            <a:avLst>
              <a:gd name="adj" fmla="val 50000"/>
            </a:avLst>
          </a:prstGeom>
          <a:solidFill>
            <a:srgbClr val="147CE5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4000500" y="8153400"/>
            <a:ext cx="133350" cy="838200"/>
          </a:xfrm>
          <a:prstGeom prst="roundRect">
            <a:avLst>
              <a:gd name="adj" fmla="val 50000"/>
            </a:avLst>
          </a:prstGeom>
          <a:solidFill>
            <a:srgbClr val="147CE5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ounded Rectangle 13"/>
          <p:cNvSpPr/>
          <p:nvPr/>
        </p:nvSpPr>
        <p:spPr>
          <a:xfrm>
            <a:off x="4514850" y="7658100"/>
            <a:ext cx="133350" cy="1828800"/>
          </a:xfrm>
          <a:prstGeom prst="roundRect">
            <a:avLst>
              <a:gd name="adj" fmla="val 50000"/>
            </a:avLst>
          </a:prstGeom>
          <a:solidFill>
            <a:srgbClr val="147C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ounded Rectangle 14"/>
          <p:cNvSpPr/>
          <p:nvPr/>
        </p:nvSpPr>
        <p:spPr>
          <a:xfrm>
            <a:off x="5029200" y="8201025"/>
            <a:ext cx="133350" cy="742950"/>
          </a:xfrm>
          <a:prstGeom prst="roundRect">
            <a:avLst>
              <a:gd name="adj" fmla="val 50000"/>
            </a:avLst>
          </a:prstGeom>
          <a:solidFill>
            <a:srgbClr val="147CE5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5543550" y="8362950"/>
            <a:ext cx="133350" cy="419100"/>
          </a:xfrm>
          <a:prstGeom prst="roundRect">
            <a:avLst>
              <a:gd name="adj" fmla="val 50000"/>
            </a:avLst>
          </a:prstGeom>
          <a:solidFill>
            <a:srgbClr val="147CE5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ounded Rectangle 16"/>
          <p:cNvSpPr/>
          <p:nvPr/>
        </p:nvSpPr>
        <p:spPr>
          <a:xfrm>
            <a:off x="6057900" y="8001000"/>
            <a:ext cx="133350" cy="1143000"/>
          </a:xfrm>
          <a:prstGeom prst="roundRect">
            <a:avLst>
              <a:gd name="adj" fmla="val 50000"/>
            </a:avLst>
          </a:prstGeom>
          <a:solidFill>
            <a:srgbClr val="147CE5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6572250" y="7562850"/>
            <a:ext cx="133350" cy="2028825"/>
          </a:xfrm>
          <a:prstGeom prst="roundRect">
            <a:avLst>
              <a:gd name="adj" fmla="val 50000"/>
            </a:avLst>
          </a:prstGeom>
          <a:solidFill>
            <a:srgbClr val="147C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ounded Rectangle 18"/>
          <p:cNvSpPr/>
          <p:nvPr/>
        </p:nvSpPr>
        <p:spPr>
          <a:xfrm>
            <a:off x="7086600" y="8105775"/>
            <a:ext cx="133350" cy="942975"/>
          </a:xfrm>
          <a:prstGeom prst="roundRect">
            <a:avLst>
              <a:gd name="adj" fmla="val 50000"/>
            </a:avLst>
          </a:prstGeom>
          <a:solidFill>
            <a:srgbClr val="147CE5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7600950" y="8324850"/>
            <a:ext cx="133350" cy="495300"/>
          </a:xfrm>
          <a:prstGeom prst="roundRect">
            <a:avLst>
              <a:gd name="adj" fmla="val 50000"/>
            </a:avLst>
          </a:prstGeom>
          <a:solidFill>
            <a:srgbClr val="147CE5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ounded Rectangle 20"/>
          <p:cNvSpPr/>
          <p:nvPr/>
        </p:nvSpPr>
        <p:spPr>
          <a:xfrm>
            <a:off x="8115300" y="8220075"/>
            <a:ext cx="133350" cy="714375"/>
          </a:xfrm>
          <a:prstGeom prst="roundRect">
            <a:avLst>
              <a:gd name="adj" fmla="val 50000"/>
            </a:avLst>
          </a:prstGeom>
          <a:solidFill>
            <a:srgbClr val="147CE5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ounded Rectangle 21"/>
          <p:cNvSpPr/>
          <p:nvPr/>
        </p:nvSpPr>
        <p:spPr>
          <a:xfrm>
            <a:off x="8629650" y="7810500"/>
            <a:ext cx="133350" cy="1533525"/>
          </a:xfrm>
          <a:prstGeom prst="roundRect">
            <a:avLst>
              <a:gd name="adj" fmla="val 50000"/>
            </a:avLst>
          </a:prstGeom>
          <a:solidFill>
            <a:srgbClr val="147CE5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971550" y="13068300"/>
            <a:ext cx="318135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5EA8FF"/>
                </a:solidFill>
                <a:latin typeface="Pretendard"/>
              </a:rPr>
              <a:t>BPM   ZONE 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14400" y="14287500"/>
            <a:ext cx="3686175" cy="3905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9A9BA1"/>
                </a:solidFill>
                <a:latin typeface="Pretendard"/>
              </a:rPr>
              <a:t>LIVE  /  SYNCED</a:t>
            </a:r>
          </a:p>
        </p:txBody>
      </p:sp>
    </p:spTree>
  </p:cSld>
  <p:clrMapOvr>
    <a:masterClrMapping/>
  </p:clrMapOvr>
  <p:transition xmlns:p14="http://schemas.microsoft.com/office/powerpoint/2010/main" spd="med" advClick="1" advTm="3750" p14:dur="1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398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86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98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8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98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97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98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3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5" dur="1" fill="hold">
                        <p:stCondLst>
                          <p:cond delay="0"/>
                        </p:stCondLst>
                      </p:cTn>
                      <p:tgtEl>
                        <p:spTgt spid="4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6" dur="1" fill="hold">
                        <p:stCondLst>
                          <p:cond delay="0"/>
                        </p:stCondLst>
                      </p:cTn>
                      <p:tgtEl>
                        <p:spTgt spid="5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7" dur="1" fill="hold">
                        <p:stCondLst>
                          <p:cond delay="0"/>
                        </p:stCondLst>
                      </p:cTn>
                      <p:tgtEl>
                        <p:spTgt spid="23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8" dur="1" fill="hold">
                        <p:stCondLst>
                          <p:cond delay="0"/>
                        </p:stCondLst>
                      </p:cTn>
                      <p:tgtEl>
                        <p:spTgt spid="24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2476500"/>
            <a:ext cx="560070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5EA8FF"/>
                </a:solidFill>
                <a:latin typeface="Pretendard"/>
              </a:rPr>
              <a:t>02 · ADAPTIVE COACH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219450"/>
            <a:ext cx="7648575" cy="17049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7500"/>
              </a:lnSpc>
            </a:pPr>
            <a:r>
              <a:rPr sz="8100" b="0" i="0">
                <a:solidFill>
                  <a:srgbClr val="F5F5F7"/>
                </a:solidFill>
                <a:latin typeface="Pretendard"/>
              </a:rPr>
              <a:t>AI SETS</a:t>
            </a:r>
          </a:p>
          <a:p>
            <a:pPr algn="l">
              <a:lnSpc>
                <a:spcPts val="7500"/>
              </a:lnSpc>
            </a:pPr>
            <a:r>
              <a:rPr sz="8100" b="0" i="0">
                <a:solidFill>
                  <a:srgbClr val="F5F5F7"/>
                </a:solidFill>
                <a:latin typeface="Pretendard"/>
              </a:rPr>
              <a:t>TODAY'S PACE.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5734050"/>
            <a:ext cx="7181850" cy="9810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4725"/>
              </a:lnSpc>
            </a:pPr>
            <a:r>
              <a:rPr sz="4050" b="0" i="0">
                <a:solidFill>
                  <a:srgbClr val="9A9BA1"/>
                </a:solidFill>
                <a:latin typeface="Pretendard"/>
              </a:rPr>
              <a:t>Adapt duration and intensity to</a:t>
            </a:r>
          </a:p>
          <a:p>
            <a:pPr algn="l">
              <a:lnSpc>
                <a:spcPts val="4725"/>
              </a:lnSpc>
            </a:pPr>
            <a:r>
              <a:rPr sz="4050" b="0" i="0">
                <a:solidFill>
                  <a:srgbClr val="9A9BA1"/>
                </a:solidFill>
                <a:latin typeface="Pretendard"/>
              </a:rPr>
              <a:t>your recovery.</a:t>
            </a:r>
          </a:p>
        </p:txBody>
      </p:sp>
      <p:sp>
        <p:nvSpPr>
          <p:cNvPr id="6" name="Rectangle 5"/>
          <p:cNvSpPr/>
          <p:nvPr/>
        </p:nvSpPr>
        <p:spPr>
          <a:xfrm>
            <a:off x="914400" y="8001000"/>
            <a:ext cx="7848600" cy="5334000"/>
          </a:xfrm>
          <a:prstGeom prst="rect">
            <a:avLst/>
          </a:prstGeom>
          <a:solidFill>
            <a:srgbClr val="161B2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914400" y="7962900"/>
            <a:ext cx="7848600" cy="38100"/>
          </a:xfrm>
          <a:prstGeom prst="rect">
            <a:avLst/>
          </a:prstGeom>
          <a:solidFill>
            <a:srgbClr val="147C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447800" y="8477250"/>
            <a:ext cx="2276475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9A9BA1"/>
                </a:solidFill>
                <a:latin typeface="Pretendard"/>
              </a:rPr>
              <a:t>PLANNED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47800" y="9010650"/>
            <a:ext cx="5057775" cy="5334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5700" b="0" i="0">
                <a:solidFill>
                  <a:srgbClr val="7C838D"/>
                </a:solidFill>
                <a:latin typeface="Pretendard"/>
              </a:rPr>
              <a:t>32 MIN  ·  HIGH</a:t>
            </a:r>
          </a:p>
        </p:txBody>
      </p:sp>
      <p:sp>
        <p:nvSpPr>
          <p:cNvPr id="10" name="Rectangle 9"/>
          <p:cNvSpPr/>
          <p:nvPr/>
        </p:nvSpPr>
        <p:spPr>
          <a:xfrm>
            <a:off x="1447800" y="9906000"/>
            <a:ext cx="6096000" cy="133350"/>
          </a:xfrm>
          <a:prstGeom prst="rect">
            <a:avLst/>
          </a:prstGeom>
          <a:solidFill>
            <a:srgbClr val="3034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47800" y="10763250"/>
            <a:ext cx="1724025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5EA8FF"/>
                </a:solidFill>
                <a:latin typeface="Pretendard"/>
              </a:rPr>
              <a:t>TODAY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10075" y="10763250"/>
            <a:ext cx="3819525" cy="3333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r"/>
            <a:r>
              <a:rPr sz="3600" b="0" i="0">
                <a:solidFill>
                  <a:srgbClr val="5EA8FF"/>
                </a:solidFill>
                <a:latin typeface="Pretendard"/>
              </a:rPr>
              <a:t>↓  RECOVERY 84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47800" y="11296650"/>
            <a:ext cx="3124200" cy="6953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7500" b="0" i="0">
                <a:solidFill>
                  <a:srgbClr val="F5F5F7"/>
                </a:solidFill>
                <a:latin typeface="Pretendard"/>
              </a:rPr>
              <a:t>24 MIN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447800" y="12477750"/>
            <a:ext cx="4572000" cy="133350"/>
          </a:xfrm>
          <a:prstGeom prst="rect">
            <a:avLst/>
          </a:prstGeom>
          <a:solidFill>
            <a:srgbClr val="147CE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14400" y="13906500"/>
            <a:ext cx="7572375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9A9BA1"/>
                </a:solidFill>
                <a:latin typeface="Pretendard"/>
              </a:rPr>
              <a:t>MODERATE  ·  AUTO-ADJUSTED</a:t>
            </a:r>
          </a:p>
        </p:txBody>
      </p:sp>
    </p:spTree>
  </p:cSld>
  <p:clrMapOvr>
    <a:masterClrMapping/>
  </p:clrMapOvr>
  <p:transition xmlns:p14="http://schemas.microsoft.com/office/powerpoint/2010/main" spd="fast" advClick="1" advTm="4219" p14:dur="469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398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86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98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86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398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98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0" fill="hold" grpId="0" nodeType="withEffect">
                                  <p:stCondLst>
                                    <p:cond delay="586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109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98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3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5" dur="1" fill="hold">
                        <p:stCondLst>
                          <p:cond delay="0"/>
                        </p:stCondLst>
                      </p:cTn>
                      <p:tgtEl>
                        <p:spTgt spid="4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6" dur="1" fill="hold">
                        <p:stCondLst>
                          <p:cond delay="0"/>
                        </p:stCondLst>
                      </p:cTn>
                      <p:tgtEl>
                        <p:spTgt spid="5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7" dur="1" fill="hold">
                        <p:stCondLst>
                          <p:cond delay="0"/>
                        </p:stCondLst>
                      </p:cTn>
                      <p:tgtEl>
                        <p:spTgt spid="6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8" dur="1" fill="hold">
                        <p:stCondLst>
                          <p:cond delay="0"/>
                        </p:stCondLst>
                      </p:cTn>
                      <p:tgtEl>
                        <p:spTgt spid="10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9" dur="1" fill="hold">
                        <p:stCondLst>
                          <p:cond delay="0"/>
                        </p:stCondLst>
                      </p:cTn>
                      <p:tgtEl>
                        <p:spTgt spid="12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0" dur="1" fill="hold">
                        <p:stCondLst>
                          <p:cond delay="0"/>
                        </p:stCondLst>
                      </p:cTn>
                      <p:tgtEl>
                        <p:spTgt spid="14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1" dur="1" fill="hold">
                        <p:stCondLst>
                          <p:cond delay="0"/>
                        </p:stCondLst>
                      </p:cTn>
                      <p:tgtEl>
                        <p:spTgt spid="15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2476500"/>
            <a:ext cx="497205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5EA8FF"/>
                </a:solidFill>
                <a:latin typeface="Pretendard"/>
              </a:rPr>
              <a:t>03 · SMART STREAK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219450"/>
            <a:ext cx="7753350" cy="13620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6000"/>
              </a:lnSpc>
            </a:pPr>
            <a:r>
              <a:rPr sz="6525" b="0" i="0">
                <a:solidFill>
                  <a:srgbClr val="F5F5F7"/>
                </a:solidFill>
                <a:latin typeface="Pretendard"/>
              </a:rPr>
              <a:t>TURN THREE DAYS</a:t>
            </a:r>
          </a:p>
          <a:p>
            <a:pPr algn="l">
              <a:lnSpc>
                <a:spcPts val="6000"/>
              </a:lnSpc>
            </a:pPr>
            <a:r>
              <a:rPr sz="6525" b="0" i="0">
                <a:solidFill>
                  <a:srgbClr val="F5F5F7"/>
                </a:solidFill>
                <a:latin typeface="Pretendard"/>
              </a:rPr>
              <a:t>INTO TWENTY-ONE.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5429250"/>
            <a:ext cx="7248525" cy="9715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4725"/>
              </a:lnSpc>
            </a:pPr>
            <a:r>
              <a:rPr sz="4050" b="0" i="0">
                <a:solidFill>
                  <a:srgbClr val="9A9BA1"/>
                </a:solidFill>
                <a:latin typeface="Pretendard"/>
              </a:rPr>
              <a:t>Link small wins into a habit that</a:t>
            </a:r>
          </a:p>
          <a:p>
            <a:pPr algn="l">
              <a:lnSpc>
                <a:spcPts val="4725"/>
              </a:lnSpc>
            </a:pPr>
            <a:r>
              <a:rPr sz="4050" b="0" i="0">
                <a:solidFill>
                  <a:srgbClr val="9A9BA1"/>
                </a:solidFill>
                <a:latin typeface="Pretendard"/>
              </a:rPr>
              <a:t>lasts.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7048500"/>
            <a:ext cx="3057525" cy="20478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22500" b="0" i="0">
                <a:solidFill>
                  <a:srgbClr val="F5F5F7"/>
                </a:solidFill>
                <a:latin typeface="Pretendard"/>
              </a:rPr>
              <a:t>21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90600" y="10325100"/>
            <a:ext cx="3171825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5EA8FF"/>
                </a:solidFill>
                <a:latin typeface="Pretendard"/>
              </a:rPr>
              <a:t>DAY STREAK</a:t>
            </a:r>
          </a:p>
        </p:txBody>
      </p:sp>
      <p:sp>
        <p:nvSpPr>
          <p:cNvPr id="8" name="Oval 7"/>
          <p:cNvSpPr/>
          <p:nvPr/>
        </p:nvSpPr>
        <p:spPr>
          <a:xfrm>
            <a:off x="914400" y="11144250"/>
            <a:ext cx="457200" cy="457200"/>
          </a:xfrm>
          <a:prstGeom prst="ellipse">
            <a:avLst/>
          </a:prstGeom>
          <a:solidFill>
            <a:srgbClr val="147CE5">
              <a:alpha val="5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2038350" y="11144250"/>
            <a:ext cx="457200" cy="457200"/>
          </a:xfrm>
          <a:prstGeom prst="ellipse">
            <a:avLst/>
          </a:prstGeom>
          <a:solidFill>
            <a:srgbClr val="147CE5">
              <a:alpha val="56862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3162300" y="11144250"/>
            <a:ext cx="457200" cy="457200"/>
          </a:xfrm>
          <a:prstGeom prst="ellipse">
            <a:avLst/>
          </a:prstGeom>
          <a:solidFill>
            <a:srgbClr val="147CE5">
              <a:alpha val="58823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4286250" y="11144250"/>
            <a:ext cx="457200" cy="457200"/>
          </a:xfrm>
          <a:prstGeom prst="ellipse">
            <a:avLst/>
          </a:prstGeom>
          <a:solidFill>
            <a:srgbClr val="147CE5">
              <a:alpha val="6078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Oval 11"/>
          <p:cNvSpPr/>
          <p:nvPr/>
        </p:nvSpPr>
        <p:spPr>
          <a:xfrm>
            <a:off x="5410200" y="11144250"/>
            <a:ext cx="457200" cy="457200"/>
          </a:xfrm>
          <a:prstGeom prst="ellipse">
            <a:avLst/>
          </a:prstGeom>
          <a:solidFill>
            <a:srgbClr val="147CE5">
              <a:alpha val="62745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6534150" y="11144250"/>
            <a:ext cx="457200" cy="457200"/>
          </a:xfrm>
          <a:prstGeom prst="ellipse">
            <a:avLst/>
          </a:prstGeom>
          <a:solidFill>
            <a:srgbClr val="147CE5">
              <a:alpha val="64705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7658100" y="11144250"/>
            <a:ext cx="457200" cy="457200"/>
          </a:xfrm>
          <a:prstGeom prst="ellipse">
            <a:avLst/>
          </a:prstGeom>
          <a:solidFill>
            <a:srgbClr val="147CE5">
              <a:alpha val="6666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Oval 14"/>
          <p:cNvSpPr/>
          <p:nvPr/>
        </p:nvSpPr>
        <p:spPr>
          <a:xfrm>
            <a:off x="914400" y="12363450"/>
            <a:ext cx="457200" cy="457200"/>
          </a:xfrm>
          <a:prstGeom prst="ellipse">
            <a:avLst/>
          </a:prstGeom>
          <a:solidFill>
            <a:srgbClr val="147CE5">
              <a:alpha val="68627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Oval 15"/>
          <p:cNvSpPr/>
          <p:nvPr/>
        </p:nvSpPr>
        <p:spPr>
          <a:xfrm>
            <a:off x="2038350" y="12363450"/>
            <a:ext cx="457200" cy="457200"/>
          </a:xfrm>
          <a:prstGeom prst="ellipse">
            <a:avLst/>
          </a:prstGeom>
          <a:solidFill>
            <a:srgbClr val="147CE5">
              <a:alpha val="7098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3162300" y="12363450"/>
            <a:ext cx="457200" cy="457200"/>
          </a:xfrm>
          <a:prstGeom prst="ellipse">
            <a:avLst/>
          </a:prstGeom>
          <a:solidFill>
            <a:srgbClr val="147CE5">
              <a:alpha val="7294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4286250" y="12363450"/>
            <a:ext cx="457200" cy="457200"/>
          </a:xfrm>
          <a:prstGeom prst="ellipse">
            <a:avLst/>
          </a:prstGeom>
          <a:solidFill>
            <a:srgbClr val="147CE5">
              <a:alpha val="7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5410200" y="12363450"/>
            <a:ext cx="457200" cy="457200"/>
          </a:xfrm>
          <a:prstGeom prst="ellipse">
            <a:avLst/>
          </a:prstGeom>
          <a:solidFill>
            <a:srgbClr val="147CE5">
              <a:alpha val="76862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Oval 19"/>
          <p:cNvSpPr/>
          <p:nvPr/>
        </p:nvSpPr>
        <p:spPr>
          <a:xfrm>
            <a:off x="6534150" y="12363450"/>
            <a:ext cx="457200" cy="457200"/>
          </a:xfrm>
          <a:prstGeom prst="ellipse">
            <a:avLst/>
          </a:prstGeom>
          <a:solidFill>
            <a:srgbClr val="147CE5">
              <a:alpha val="78823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7658100" y="12363450"/>
            <a:ext cx="457200" cy="457200"/>
          </a:xfrm>
          <a:prstGeom prst="ellipse">
            <a:avLst/>
          </a:prstGeom>
          <a:solidFill>
            <a:srgbClr val="147CE5">
              <a:alpha val="8078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914400" y="13582650"/>
            <a:ext cx="457200" cy="457200"/>
          </a:xfrm>
          <a:prstGeom prst="ellipse">
            <a:avLst/>
          </a:prstGeom>
          <a:solidFill>
            <a:srgbClr val="147CE5">
              <a:alpha val="82745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2038350" y="13582650"/>
            <a:ext cx="457200" cy="457200"/>
          </a:xfrm>
          <a:prstGeom prst="ellipse">
            <a:avLst/>
          </a:prstGeom>
          <a:solidFill>
            <a:srgbClr val="147CE5">
              <a:alpha val="84705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3162300" y="13582650"/>
            <a:ext cx="457200" cy="457200"/>
          </a:xfrm>
          <a:prstGeom prst="ellipse">
            <a:avLst/>
          </a:prstGeom>
          <a:solidFill>
            <a:srgbClr val="147CE5">
              <a:alpha val="8666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4286250" y="13582650"/>
            <a:ext cx="457200" cy="457200"/>
          </a:xfrm>
          <a:prstGeom prst="ellipse">
            <a:avLst/>
          </a:prstGeom>
          <a:solidFill>
            <a:srgbClr val="147CE5">
              <a:alpha val="88627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5410200" y="13582650"/>
            <a:ext cx="457200" cy="457200"/>
          </a:xfrm>
          <a:prstGeom prst="ellipse">
            <a:avLst/>
          </a:prstGeom>
          <a:solidFill>
            <a:srgbClr val="147CE5">
              <a:alpha val="9098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6534150" y="13582650"/>
            <a:ext cx="457200" cy="457200"/>
          </a:xfrm>
          <a:prstGeom prst="ellipse">
            <a:avLst/>
          </a:prstGeom>
          <a:solidFill>
            <a:srgbClr val="147CE5">
              <a:alpha val="9294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7658100" y="13582650"/>
            <a:ext cx="457200" cy="457200"/>
          </a:xfrm>
          <a:prstGeom prst="ellipse">
            <a:avLst/>
          </a:prstGeom>
          <a:solidFill>
            <a:srgbClr val="F5F5F7">
              <a:alpha val="94901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xmlns:p14="http://schemas.microsoft.com/office/powerpoint/2010/main" spd="med" advClick="1" advTm="4219" p14:dur="100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398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86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98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98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98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3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98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7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98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398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3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98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67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398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398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73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98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427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98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98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533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98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587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398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398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693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98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747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398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398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853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398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907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398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96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98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013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398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1067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398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3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5" dur="1" fill="hold">
                        <p:stCondLst>
                          <p:cond delay="0"/>
                        </p:stCondLst>
                      </p:cTn>
                      <p:tgtEl>
                        <p:spTgt spid="4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6" dur="1" fill="hold">
                        <p:stCondLst>
                          <p:cond delay="0"/>
                        </p:stCondLst>
                      </p:cTn>
                      <p:tgtEl>
                        <p:spTgt spid="5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7" dur="1" fill="hold">
                        <p:stCondLst>
                          <p:cond delay="0"/>
                        </p:stCondLst>
                      </p:cTn>
                      <p:tgtEl>
                        <p:spTgt spid="7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8" dur="1" fill="hold">
                        <p:stCondLst>
                          <p:cond delay="0"/>
                        </p:stCondLst>
                      </p:cTn>
                      <p:tgtEl>
                        <p:spTgt spid="8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9" dur="1" fill="hold">
                        <p:stCondLst>
                          <p:cond delay="0"/>
                        </p:stCondLst>
                      </p:cTn>
                      <p:tgtEl>
                        <p:spTgt spid="9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0" dur="1" fill="hold">
                        <p:stCondLst>
                          <p:cond delay="0"/>
                        </p:stCondLst>
                      </p:cTn>
                      <p:tgtEl>
                        <p:spTgt spid="10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1" dur="1" fill="hold">
                        <p:stCondLst>
                          <p:cond delay="0"/>
                        </p:stCondLst>
                      </p:cTn>
                      <p:tgtEl>
                        <p:spTgt spid="11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2" dur="1" fill="hold">
                        <p:stCondLst>
                          <p:cond delay="0"/>
                        </p:stCondLst>
                      </p:cTn>
                      <p:tgtEl>
                        <p:spTgt spid="12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3" dur="1" fill="hold">
                        <p:stCondLst>
                          <p:cond delay="0"/>
                        </p:stCondLst>
                      </p:cTn>
                      <p:tgtEl>
                        <p:spTgt spid="13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4" dur="1" fill="hold">
                        <p:stCondLst>
                          <p:cond delay="0"/>
                        </p:stCondLst>
                      </p:cTn>
                      <p:tgtEl>
                        <p:spTgt spid="14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5" dur="1" fill="hold">
                        <p:stCondLst>
                          <p:cond delay="0"/>
                        </p:stCondLst>
                      </p:cTn>
                      <p:tgtEl>
                        <p:spTgt spid="15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6" dur="1" fill="hold">
                        <p:stCondLst>
                          <p:cond delay="0"/>
                        </p:stCondLst>
                      </p:cTn>
                      <p:tgtEl>
                        <p:spTgt spid="16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7" dur="1" fill="hold">
                        <p:stCondLst>
                          <p:cond delay="0"/>
                        </p:stCondLst>
                      </p:cTn>
                      <p:tgtEl>
                        <p:spTgt spid="17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8" dur="1" fill="hold">
                        <p:stCondLst>
                          <p:cond delay="0"/>
                        </p:stCondLst>
                      </p:cTn>
                      <p:tgtEl>
                        <p:spTgt spid="18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9" dur="1" fill="hold">
                        <p:stCondLst>
                          <p:cond delay="0"/>
                        </p:stCondLst>
                      </p:cTn>
                      <p:tgtEl>
                        <p:spTgt spid="19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20" dur="1" fill="hold">
                        <p:stCondLst>
                          <p:cond delay="0"/>
                        </p:stCondLst>
                      </p:cTn>
                      <p:tgtEl>
                        <p:spTgt spid="20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21" dur="1" fill="hold">
                        <p:stCondLst>
                          <p:cond delay="0"/>
                        </p:stCondLst>
                      </p:cTn>
                      <p:tgtEl>
                        <p:spTgt spid="21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22" dur="1" fill="hold">
                        <p:stCondLst>
                          <p:cond delay="0"/>
                        </p:stCondLst>
                      </p:cTn>
                      <p:tgtEl>
                        <p:spTgt spid="22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23" dur="1" fill="hold">
                        <p:stCondLst>
                          <p:cond delay="0"/>
                        </p:stCondLst>
                      </p:cTn>
                      <p:tgtEl>
                        <p:spTgt spid="23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24" dur="1" fill="hold">
                        <p:stCondLst>
                          <p:cond delay="0"/>
                        </p:stCondLst>
                      </p:cTn>
                      <p:tgtEl>
                        <p:spTgt spid="24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25" dur="1" fill="hold">
                        <p:stCondLst>
                          <p:cond delay="0"/>
                        </p:stCondLst>
                      </p:cTn>
                      <p:tgtEl>
                        <p:spTgt spid="25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26" dur="1" fill="hold">
                        <p:stCondLst>
                          <p:cond delay="0"/>
                        </p:stCondLst>
                      </p:cTn>
                      <p:tgtEl>
                        <p:spTgt spid="26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27" dur="1" fill="hold">
                        <p:stCondLst>
                          <p:cond delay="0"/>
                        </p:stCondLst>
                      </p:cTn>
                      <p:tgtEl>
                        <p:spTgt spid="27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28" dur="1" fill="hold">
                        <p:stCondLst>
                          <p:cond delay="0"/>
                        </p:stCondLst>
                      </p:cTn>
                      <p:tgtEl>
                        <p:spTgt spid="28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2667000"/>
            <a:ext cx="3990975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5EA8FF"/>
                </a:solidFill>
                <a:latin typeface="Pretendard"/>
              </a:rPr>
              <a:t>PROOF · WEEK 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409950"/>
            <a:ext cx="6572250" cy="17049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7500"/>
              </a:lnSpc>
            </a:pPr>
            <a:r>
              <a:rPr sz="8100" b="0" i="0">
                <a:solidFill>
                  <a:srgbClr val="F5F5F7"/>
                </a:solidFill>
                <a:latin typeface="Pretendard"/>
              </a:rPr>
              <a:t>GO LONGER.</a:t>
            </a:r>
          </a:p>
          <a:p>
            <a:pPr algn="l">
              <a:lnSpc>
                <a:spcPts val="7500"/>
              </a:lnSpc>
            </a:pPr>
            <a:r>
              <a:rPr sz="8100" b="0" i="0">
                <a:solidFill>
                  <a:srgbClr val="F5F5F7"/>
                </a:solidFill>
                <a:latin typeface="Pretendard"/>
              </a:rPr>
              <a:t>GO FARTHER.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5924550"/>
            <a:ext cx="7677150" cy="1085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4725"/>
              </a:lnSpc>
            </a:pPr>
            <a:r>
              <a:rPr sz="4050" b="0" i="0">
                <a:solidFill>
                  <a:srgbClr val="9A9BA1"/>
                </a:solidFill>
                <a:latin typeface="Pretendard"/>
              </a:rPr>
              <a:t>Progress built with PULSE shows</a:t>
            </a:r>
          </a:p>
          <a:p>
            <a:pPr algn="l">
              <a:lnSpc>
                <a:spcPts val="4725"/>
              </a:lnSpc>
            </a:pPr>
            <a:r>
              <a:rPr sz="4050" b="0" i="0">
                <a:solidFill>
                  <a:srgbClr val="9A9BA1"/>
                </a:solidFill>
                <a:latin typeface="Pretendard"/>
              </a:rPr>
              <a:t>up in the numbers.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8153400"/>
            <a:ext cx="249555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9A9BA1"/>
                </a:solidFill>
                <a:latin typeface="Pretendard"/>
              </a:rPr>
              <a:t>DISTANCE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76725" y="8153400"/>
            <a:ext cx="4200525" cy="3619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r"/>
            <a:r>
              <a:rPr sz="3600" b="0" i="0">
                <a:solidFill>
                  <a:srgbClr val="5EA8FF"/>
                </a:solidFill>
                <a:latin typeface="Pretendard"/>
              </a:rPr>
              <a:t>FIRST 5K  ·  +32%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11191875"/>
            <a:ext cx="628650" cy="809625"/>
          </a:xfrm>
          <a:prstGeom prst="rect">
            <a:avLst/>
          </a:prstGeom>
          <a:solidFill>
            <a:srgbClr val="147CE5">
              <a:alpha val="52156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95350" y="12192000"/>
            <a:ext cx="66675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3600" b="0" i="0">
                <a:solidFill>
                  <a:srgbClr val="6E747D"/>
                </a:solidFill>
                <a:latin typeface="Pretendard"/>
              </a:rPr>
              <a:t>W1</a:t>
            </a:r>
          </a:p>
        </p:txBody>
      </p:sp>
      <p:sp>
        <p:nvSpPr>
          <p:cNvPr id="10" name="Rectangle 9"/>
          <p:cNvSpPr/>
          <p:nvPr/>
        </p:nvSpPr>
        <p:spPr>
          <a:xfrm>
            <a:off x="1905000" y="10934700"/>
            <a:ext cx="628650" cy="1066800"/>
          </a:xfrm>
          <a:prstGeom prst="rect">
            <a:avLst/>
          </a:prstGeom>
          <a:solidFill>
            <a:srgbClr val="147CE5">
              <a:alpha val="5647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857375" y="12192000"/>
            <a:ext cx="72390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3600" b="0" i="0">
                <a:solidFill>
                  <a:srgbClr val="6E747D"/>
                </a:solidFill>
                <a:latin typeface="Pretendard"/>
              </a:rPr>
              <a:t>W2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895600" y="10639425"/>
            <a:ext cx="628650" cy="1362075"/>
          </a:xfrm>
          <a:prstGeom prst="rect">
            <a:avLst/>
          </a:prstGeom>
          <a:solidFill>
            <a:srgbClr val="147CE5">
              <a:alpha val="6078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838450" y="12192000"/>
            <a:ext cx="74295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3600" b="0" i="0">
                <a:solidFill>
                  <a:srgbClr val="6E747D"/>
                </a:solidFill>
                <a:latin typeface="Pretendard"/>
              </a:rPr>
              <a:t>W3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886200" y="10315575"/>
            <a:ext cx="628650" cy="1685925"/>
          </a:xfrm>
          <a:prstGeom prst="rect">
            <a:avLst/>
          </a:prstGeom>
          <a:solidFill>
            <a:srgbClr val="147CE5">
              <a:alpha val="65882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819525" y="12192000"/>
            <a:ext cx="76200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3600" b="0" i="0">
                <a:solidFill>
                  <a:srgbClr val="6E747D"/>
                </a:solidFill>
                <a:latin typeface="Pretendard"/>
              </a:rPr>
              <a:t>W4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876800" y="9963150"/>
            <a:ext cx="628650" cy="2038350"/>
          </a:xfrm>
          <a:prstGeom prst="rect">
            <a:avLst/>
          </a:prstGeom>
          <a:solidFill>
            <a:srgbClr val="147CE5">
              <a:alpha val="71372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819650" y="12192000"/>
            <a:ext cx="74295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3600" b="0" i="0">
                <a:solidFill>
                  <a:srgbClr val="6E747D"/>
                </a:solidFill>
                <a:latin typeface="Pretendard"/>
              </a:rPr>
              <a:t>W5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67400" y="9572625"/>
            <a:ext cx="628650" cy="2428875"/>
          </a:xfrm>
          <a:prstGeom prst="rect">
            <a:avLst/>
          </a:prstGeom>
          <a:solidFill>
            <a:srgbClr val="147CE5">
              <a:alpha val="77254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800725" y="12192000"/>
            <a:ext cx="752475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3600" b="0" i="0">
                <a:solidFill>
                  <a:srgbClr val="6E747D"/>
                </a:solidFill>
                <a:latin typeface="Pretendard"/>
              </a:rPr>
              <a:t>W6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858000" y="9182100"/>
            <a:ext cx="628650" cy="2819400"/>
          </a:xfrm>
          <a:prstGeom prst="rect">
            <a:avLst/>
          </a:prstGeom>
          <a:solidFill>
            <a:srgbClr val="147CE5">
              <a:alpha val="83137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810375" y="12192000"/>
            <a:ext cx="72390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3600" b="0" i="0">
                <a:solidFill>
                  <a:srgbClr val="6E747D"/>
                </a:solidFill>
                <a:latin typeface="Pretendard"/>
              </a:rPr>
              <a:t>W7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848600" y="8763000"/>
            <a:ext cx="628650" cy="3238500"/>
          </a:xfrm>
          <a:prstGeom prst="rect">
            <a:avLst/>
          </a:prstGeom>
          <a:solidFill>
            <a:srgbClr val="F5F5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791450" y="12192000"/>
            <a:ext cx="74295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3600" b="0" i="0">
                <a:solidFill>
                  <a:srgbClr val="F5F5F7"/>
                </a:solidFill>
                <a:latin typeface="Pretendard"/>
              </a:rPr>
              <a:t>W8</a:t>
            </a:r>
          </a:p>
        </p:txBody>
      </p:sp>
      <p:sp>
        <p:nvSpPr>
          <p:cNvPr id="24" name="Rectangle 23"/>
          <p:cNvSpPr/>
          <p:nvPr/>
        </p:nvSpPr>
        <p:spPr>
          <a:xfrm>
            <a:off x="914400" y="12001500"/>
            <a:ext cx="7562850" cy="28575"/>
          </a:xfrm>
          <a:prstGeom prst="rect">
            <a:avLst/>
          </a:prstGeom>
          <a:solidFill>
            <a:srgbClr val="3034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14400" y="13030200"/>
            <a:ext cx="4276725" cy="10668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4800"/>
              </a:lnSpc>
            </a:pPr>
            <a:r>
              <a:rPr sz="4800" b="0" i="0">
                <a:solidFill>
                  <a:srgbClr val="F5F5F7"/>
                </a:solidFill>
                <a:latin typeface="Pretendard"/>
              </a:rPr>
              <a:t>EIGHT WEEKS.</a:t>
            </a:r>
          </a:p>
          <a:p>
            <a:pPr algn="l">
              <a:lnSpc>
                <a:spcPts val="4800"/>
              </a:lnSpc>
            </a:pPr>
            <a:r>
              <a:rPr sz="4800" b="0" i="0">
                <a:solidFill>
                  <a:srgbClr val="F5F5F7"/>
                </a:solidFill>
                <a:latin typeface="Pretendard"/>
              </a:rPr>
              <a:t>FIRST 5K.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14400" y="14573250"/>
            <a:ext cx="739140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9A9BA1"/>
                </a:solidFill>
                <a:latin typeface="Pretendard"/>
              </a:rPr>
              <a:t>ILLUSTRATIVE PROGRAM DATA</a:t>
            </a:r>
          </a:p>
        </p:txBody>
      </p:sp>
    </p:spTree>
  </p:cSld>
  <p:clrMapOvr>
    <a:masterClrMapping/>
  </p:clrMapOvr>
  <p:transition xmlns:p14="http://schemas.microsoft.com/office/powerpoint/2010/main" spd="fast" advClick="1" advTm="3750" p14:dur="46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398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86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98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98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98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86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0" fill="hold" grpId="0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86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0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86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0" fill="hold" grpId="0" nodeType="withEffect">
                                  <p:stCondLst>
                                    <p:cond delay="21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86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86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86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0" fill="hold" grpId="0" nodeType="withEffect">
                                  <p:stCondLst>
                                    <p:cond delay="42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86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0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86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86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98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3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5" dur="1" fill="hold">
                        <p:stCondLst>
                          <p:cond delay="0"/>
                        </p:stCondLst>
                      </p:cTn>
                      <p:tgtEl>
                        <p:spTgt spid="4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6" dur="1" fill="hold">
                        <p:stCondLst>
                          <p:cond delay="0"/>
                        </p:stCondLst>
                      </p:cTn>
                      <p:tgtEl>
                        <p:spTgt spid="5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7" dur="1" fill="hold">
                        <p:stCondLst>
                          <p:cond delay="0"/>
                        </p:stCondLst>
                      </p:cTn>
                      <p:tgtEl>
                        <p:spTgt spid="6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8" dur="1" fill="hold">
                        <p:stCondLst>
                          <p:cond delay="0"/>
                        </p:stCondLst>
                      </p:cTn>
                      <p:tgtEl>
                        <p:spTgt spid="7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9" dur="1" fill="hold">
                        <p:stCondLst>
                          <p:cond delay="0"/>
                        </p:stCondLst>
                      </p:cTn>
                      <p:tgtEl>
                        <p:spTgt spid="8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0" dur="1" fill="hold">
                        <p:stCondLst>
                          <p:cond delay="0"/>
                        </p:stCondLst>
                      </p:cTn>
                      <p:tgtEl>
                        <p:spTgt spid="10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1" dur="1" fill="hold">
                        <p:stCondLst>
                          <p:cond delay="0"/>
                        </p:stCondLst>
                      </p:cTn>
                      <p:tgtEl>
                        <p:spTgt spid="12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2" dur="1" fill="hold">
                        <p:stCondLst>
                          <p:cond delay="0"/>
                        </p:stCondLst>
                      </p:cTn>
                      <p:tgtEl>
                        <p:spTgt spid="14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3" dur="1" fill="hold">
                        <p:stCondLst>
                          <p:cond delay="0"/>
                        </p:stCondLst>
                      </p:cTn>
                      <p:tgtEl>
                        <p:spTgt spid="16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4" dur="1" fill="hold">
                        <p:stCondLst>
                          <p:cond delay="0"/>
                        </p:stCondLst>
                      </p:cTn>
                      <p:tgtEl>
                        <p:spTgt spid="18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5" dur="1" fill="hold">
                        <p:stCondLst>
                          <p:cond delay="0"/>
                        </p:stCondLst>
                      </p:cTn>
                      <p:tgtEl>
                        <p:spTgt spid="20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6" dur="1" fill="hold">
                        <p:stCondLst>
                          <p:cond delay="0"/>
                        </p:stCondLst>
                      </p:cTn>
                      <p:tgtEl>
                        <p:spTgt spid="22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7" dur="1" fill="hold">
                        <p:stCondLst>
                          <p:cond delay="0"/>
                        </p:stCondLst>
                      </p:cTn>
                      <p:tgtEl>
                        <p:spTgt spid="25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8" dur="1" fill="hold">
                        <p:stCondLst>
                          <p:cond delay="0"/>
                        </p:stCondLst>
                      </p:cTn>
                      <p:tgtEl>
                        <p:spTgt spid="26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4400" y="2381250"/>
            <a:ext cx="165735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F5F5F7"/>
                </a:solidFill>
                <a:latin typeface="Roboto"/>
              </a:rPr>
              <a:t>PULSE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4953000"/>
            <a:ext cx="5924550" cy="2457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10650"/>
              </a:lnSpc>
            </a:pPr>
            <a:r>
              <a:rPr sz="12000" b="0" i="0">
                <a:solidFill>
                  <a:srgbClr val="080A0E"/>
                </a:solidFill>
                <a:latin typeface="Pretendard"/>
              </a:rPr>
              <a:t>TIME TO</a:t>
            </a:r>
          </a:p>
          <a:p>
            <a:pPr algn="l">
              <a:lnSpc>
                <a:spcPts val="10650"/>
              </a:lnSpc>
            </a:pPr>
            <a:r>
              <a:rPr sz="12000" b="0" i="0">
                <a:solidFill>
                  <a:srgbClr val="080A0E"/>
                </a:solidFill>
                <a:latin typeface="Pretendard"/>
              </a:rPr>
              <a:t>MOVE.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8763000"/>
            <a:ext cx="7124700" cy="10668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4725"/>
              </a:lnSpc>
            </a:pPr>
            <a:r>
              <a:rPr sz="4050" b="0" i="0">
                <a:solidFill>
                  <a:srgbClr val="F5F5F7"/>
                </a:solidFill>
                <a:latin typeface="Pretendard"/>
              </a:rPr>
              <a:t>The fastest way to understand</a:t>
            </a:r>
          </a:p>
          <a:p>
            <a:pPr algn="l">
              <a:lnSpc>
                <a:spcPts val="4725"/>
              </a:lnSpc>
            </a:pPr>
            <a:r>
              <a:rPr sz="4050" b="0" i="0">
                <a:solidFill>
                  <a:srgbClr val="F5F5F7"/>
                </a:solidFill>
                <a:latin typeface="Pretendard"/>
              </a:rPr>
              <a:t>your body.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11239500"/>
            <a:ext cx="5876925" cy="6286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6300" b="0" i="0">
                <a:solidFill>
                  <a:srgbClr val="F5F5F7"/>
                </a:solidFill>
                <a:latin typeface="Pretendard"/>
              </a:rPr>
              <a:t>START FREE  →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12325350"/>
            <a:ext cx="5334000" cy="47625"/>
          </a:xfrm>
          <a:prstGeom prst="rect">
            <a:avLst/>
          </a:prstGeom>
          <a:solidFill>
            <a:srgbClr val="F5F5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914400" y="13049250"/>
            <a:ext cx="7658100" cy="3238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600" b="0" i="0">
                <a:solidFill>
                  <a:srgbClr val="F5F5F7"/>
                </a:solidFill>
                <a:latin typeface="Pretendard"/>
              </a:rPr>
              <a:t>7 DAYS FREE  ·  CANCEL ANYTIME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14287500"/>
            <a:ext cx="3086100" cy="3810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4050" b="0" i="0">
                <a:solidFill>
                  <a:srgbClr val="F5F5F7"/>
                </a:solidFill>
                <a:latin typeface="Pretendard"/>
              </a:rPr>
              <a:t>PULSE.APP</a:t>
            </a:r>
          </a:p>
        </p:txBody>
      </p:sp>
    </p:spTree>
  </p:cSld>
  <p:clrMapOvr>
    <a:masterClrMapping/>
  </p:clrMapOvr>
  <p:transition xmlns:p14="http://schemas.microsoft.com/office/powerpoint/2010/main" spd="fast" advClick="1" advTm="3281" p14:dur="46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86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98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86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398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98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98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4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5" dur="1" fill="hold">
                        <p:stCondLst>
                          <p:cond delay="0"/>
                        </p:stCondLst>
                      </p:cTn>
                      <p:tgtEl>
                        <p:spTgt spid="5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6" dur="1" fill="hold">
                        <p:stCondLst>
                          <p:cond delay="0"/>
                        </p:stCondLst>
                      </p:cTn>
                      <p:tgtEl>
                        <p:spTgt spid="6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7" dur="1" fill="hold">
                        <p:stCondLst>
                          <p:cond delay="0"/>
                        </p:stCondLst>
                      </p:cTn>
                      <p:tgtEl>
                        <p:spTgt spid="7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8" dur="1" fill="hold">
                        <p:stCondLst>
                          <p:cond delay="0"/>
                        </p:stCondLst>
                      </p:cTn>
                      <p:tgtEl>
                        <p:spTgt spid="8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9" dur="1" fill="hold">
                        <p:stCondLst>
                          <p:cond delay="0"/>
                        </p:stCondLst>
                      </p:cTn>
                      <p:tgtEl>
                        <p:spTgt spid="9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