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953500" y="0"/>
            <a:ext cx="3238500" cy="68580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00825" y="552450"/>
            <a:ext cx="15906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SERIES A  ·  2026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2000" y="1381125"/>
            <a:ext cx="4010025" cy="1657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6450"/>
              </a:lnSpc>
            </a:pPr>
            <a:r>
              <a:rPr sz="6900" b="0" i="0">
                <a:solidFill>
                  <a:srgbClr val="1D1D1F"/>
                </a:solidFill>
                <a:latin typeface="Roboto"/>
              </a:rPr>
              <a:t>Know what</a:t>
            </a:r>
          </a:p>
          <a:p>
            <a:pPr algn="l">
              <a:lnSpc>
                <a:spcPts val="6450"/>
              </a:lnSpc>
            </a:pPr>
            <a:r>
              <a:rPr sz="6900" b="0" i="0">
                <a:solidFill>
                  <a:srgbClr val="1D1D1F"/>
                </a:solidFill>
                <a:latin typeface="Roboto"/>
              </a:rPr>
              <a:t>changed.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9150" y="3476625"/>
            <a:ext cx="4257675" cy="3524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925" b="0" i="0">
                <a:solidFill>
                  <a:srgbClr val="0066CC"/>
                </a:solidFill>
                <a:latin typeface="Roboto"/>
              </a:rPr>
              <a:t>Decide what happens next.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9150" y="4333875"/>
            <a:ext cx="6124575" cy="5238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400"/>
              </a:lnSpc>
            </a:pPr>
            <a:r>
              <a:rPr sz="1800" b="0" i="0">
                <a:solidFill>
                  <a:srgbClr val="6E6E73"/>
                </a:solidFill>
                <a:latin typeface="Roboto"/>
              </a:rPr>
              <a:t>Vela turns product data into an explained, owned decision —</a:t>
            </a:r>
          </a:p>
          <a:p>
            <a:pPr algn="l">
              <a:lnSpc>
                <a:spcPts val="2400"/>
              </a:lnSpc>
            </a:pPr>
            <a:r>
              <a:rPr sz="1800" b="0" i="0">
                <a:solidFill>
                  <a:srgbClr val="6E6E73"/>
                </a:solidFill>
                <a:latin typeface="Roboto"/>
              </a:rPr>
              <a:t>before the moment passes.</a:t>
            </a:r>
          </a:p>
        </p:txBody>
      </p:sp>
      <p:sp>
        <p:nvSpPr>
          <p:cNvPr id="9" name="Rectangle 8"/>
          <p:cNvSpPr/>
          <p:nvPr/>
        </p:nvSpPr>
        <p:spPr>
          <a:xfrm>
            <a:off x="9334500" y="1619250"/>
            <a:ext cx="1123950" cy="571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9334500" y="2257425"/>
            <a:ext cx="1809750" cy="571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9334500" y="2895600"/>
            <a:ext cx="819150" cy="571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9334500" y="3533775"/>
            <a:ext cx="2190750" cy="571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9334500" y="4171950"/>
            <a:ext cx="1466850" cy="571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086975" y="5095875"/>
            <a:ext cx="1076325" cy="7239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7800" b="0" i="0">
                <a:solidFill>
                  <a:srgbClr val="FFFFFF"/>
                </a:solidFill>
                <a:latin typeface="Roboto"/>
              </a:rPr>
              <a:t>01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0" y="6096000"/>
            <a:ext cx="56388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DECISION INTELLIGENCE FOR PRODUCT TEAMS  ·  CONFIDENTIAL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2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2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32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32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32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9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1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11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1" dur="1" fill="hold">
                        <p:stCondLst>
                          <p:cond delay="0"/>
                        </p:stCondLst>
                      </p:cTn>
                      <p:tgtEl>
                        <p:spTgt spid="1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D1D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4953000" cy="68580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FFFFFF"/>
                </a:solidFill>
                <a:latin typeface="Roboto"/>
              </a:rPr>
              <a:t>VELA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6750" y="1428750"/>
            <a:ext cx="2933700" cy="14287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2000" b="0" i="0">
                <a:solidFill>
                  <a:srgbClr val="FFFFFF"/>
                </a:solidFill>
                <a:latin typeface="Roboto"/>
              </a:rPr>
              <a:t>$8M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1050" y="3286125"/>
            <a:ext cx="1323975" cy="1905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100" b="1" i="0">
                <a:solidFill>
                  <a:srgbClr val="FFFFFF"/>
                </a:solidFill>
                <a:latin typeface="Roboto"/>
              </a:rPr>
              <a:t>SERIES 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1050" y="4048125"/>
            <a:ext cx="2676525" cy="7905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400"/>
              </a:lnSpc>
            </a:pPr>
            <a:r>
              <a:rPr sz="1875" b="0" i="0">
                <a:solidFill>
                  <a:srgbClr val="D7E9FF"/>
                </a:solidFill>
                <a:latin typeface="Roboto"/>
              </a:rPr>
              <a:t>24 months to $8M ARR</a:t>
            </a:r>
          </a:p>
          <a:p>
            <a:pPr algn="l">
              <a:lnSpc>
                <a:spcPts val="2400"/>
              </a:lnSpc>
            </a:pPr>
            <a:r>
              <a:rPr sz="1875" b="0" i="0">
                <a:solidFill>
                  <a:srgbClr val="D7E9FF"/>
                </a:solidFill>
                <a:latin typeface="Roboto"/>
              </a:rPr>
              <a:t>and repeatable enterprise</a:t>
            </a:r>
          </a:p>
          <a:p>
            <a:pPr algn="l">
              <a:lnSpc>
                <a:spcPts val="2400"/>
              </a:lnSpc>
            </a:pPr>
            <a:r>
              <a:rPr sz="1875" b="0" i="0">
                <a:solidFill>
                  <a:srgbClr val="D7E9FF"/>
                </a:solidFill>
                <a:latin typeface="Roboto"/>
              </a:rPr>
              <a:t>distribution.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1050" y="5000625"/>
            <a:ext cx="13620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D7E9FF"/>
                </a:solidFill>
                <a:latin typeface="Roboto"/>
              </a:rPr>
              <a:t>USE OF FUNDS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1050" y="5286375"/>
            <a:ext cx="2352675" cy="8191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475"/>
              </a:lnSpc>
            </a:pPr>
            <a:r>
              <a:rPr sz="1575" b="0" i="0">
                <a:solidFill>
                  <a:srgbClr val="FFFFFF"/>
                </a:solidFill>
                <a:latin typeface="Roboto"/>
              </a:rPr>
              <a:t>45%  Product + AI</a:t>
            </a:r>
          </a:p>
          <a:p>
            <a:pPr algn="l">
              <a:lnSpc>
                <a:spcPts val="2475"/>
              </a:lnSpc>
            </a:pPr>
            <a:r>
              <a:rPr sz="1575" b="0" i="0">
                <a:solidFill>
                  <a:srgbClr val="FFFFFF"/>
                </a:solidFill>
                <a:latin typeface="Roboto"/>
              </a:rPr>
              <a:t>35%  Enterprise GTM</a:t>
            </a:r>
          </a:p>
          <a:p>
            <a:pPr algn="l">
              <a:lnSpc>
                <a:spcPts val="2475"/>
              </a:lnSpc>
            </a:pPr>
            <a:r>
              <a:rPr sz="1575" b="0" i="0">
                <a:solidFill>
                  <a:srgbClr val="FFFFFF"/>
                </a:solidFill>
                <a:latin typeface="Roboto"/>
              </a:rPr>
              <a:t>20%  Security + operations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5000" y="1000125"/>
            <a:ext cx="15906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80BFFF"/>
                </a:solidFill>
                <a:latin typeface="Roboto"/>
              </a:rPr>
              <a:t>FOUNDING TEAM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15000" y="1714500"/>
            <a:ext cx="1428750" cy="2762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250" b="0" i="0">
                <a:solidFill>
                  <a:srgbClr val="FFFFFF"/>
                </a:solidFill>
                <a:latin typeface="Roboto"/>
              </a:rPr>
              <a:t>Maya Chen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0" y="2143125"/>
            <a:ext cx="260985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425" b="0" i="0">
                <a:solidFill>
                  <a:srgbClr val="A7A7AD"/>
                </a:solidFill>
                <a:latin typeface="Roboto"/>
              </a:rPr>
              <a:t>CEO · Product analytics, ex-Atlas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15000" y="2857500"/>
            <a:ext cx="1038225" cy="2190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250" b="0" i="0">
                <a:solidFill>
                  <a:srgbClr val="FFFFFF"/>
                </a:solidFill>
                <a:latin typeface="Roboto"/>
              </a:rPr>
              <a:t>Jon Bell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15000" y="3286125"/>
            <a:ext cx="242887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425" b="0" i="0">
                <a:solidFill>
                  <a:srgbClr val="A7A7AD"/>
                </a:solidFill>
                <a:latin typeface="Roboto"/>
              </a:rPr>
              <a:t>CTO · Data systems, ex-Vector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5000" y="4000500"/>
            <a:ext cx="1371600" cy="2762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250" b="0" i="0">
                <a:solidFill>
                  <a:srgbClr val="FFFFFF"/>
                </a:solidFill>
                <a:latin typeface="Roboto"/>
              </a:rPr>
              <a:t>Priya Shah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5000" y="4429125"/>
            <a:ext cx="283845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425" b="0" i="0">
                <a:solidFill>
                  <a:srgbClr val="A7A7AD"/>
                </a:solidFill>
                <a:latin typeface="Roboto"/>
              </a:rPr>
              <a:t>VP GTM · Enterprise SaaS, ex-North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15000" y="5476875"/>
            <a:ext cx="327660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8E8E93"/>
                </a:solidFill>
                <a:latin typeface="Roboto"/>
              </a:rPr>
              <a:t>Illustrative names, roles, and financing data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896475" y="6143625"/>
            <a:ext cx="1381125" cy="2000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575" b="1" i="0">
                <a:solidFill>
                  <a:srgbClr val="80BFFF"/>
                </a:solidFill>
                <a:latin typeface="Roboto"/>
              </a:rPr>
              <a:t>invest@vela.so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38775" y="552450"/>
            <a:ext cx="13239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THE PROBLEM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02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428750"/>
            <a:ext cx="4629150" cy="9429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The decision arrives</a:t>
            </a:r>
          </a:p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before the context.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2524125"/>
            <a:ext cx="4124325" cy="15906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7250" b="0" i="0">
                <a:solidFill>
                  <a:srgbClr val="0066CC"/>
                </a:solidFill>
                <a:latin typeface="Roboto"/>
              </a:rPr>
              <a:t>11.4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0600" y="5048250"/>
            <a:ext cx="180022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800" b="1" i="0">
                <a:solidFill>
                  <a:srgbClr val="1D1D1F"/>
                </a:solidFill>
                <a:latin typeface="Roboto"/>
              </a:rPr>
              <a:t>HOURS / WEEK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9250" y="3048000"/>
            <a:ext cx="4686300" cy="9048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775"/>
              </a:lnSpc>
            </a:pPr>
            <a:r>
              <a:rPr sz="2025" b="0" i="0">
                <a:solidFill>
                  <a:srgbClr val="6E6E73"/>
                </a:solidFill>
                <a:latin typeface="Roboto"/>
              </a:rPr>
              <a:t>spent reconciling dashboards, alerts, and</a:t>
            </a:r>
          </a:p>
          <a:p>
            <a:pPr algn="l">
              <a:lnSpc>
                <a:spcPts val="2775"/>
              </a:lnSpc>
            </a:pPr>
            <a:r>
              <a:rPr sz="2025" b="0" i="0">
                <a:solidFill>
                  <a:srgbClr val="6E6E73"/>
                </a:solidFill>
                <a:latin typeface="Roboto"/>
              </a:rPr>
              <a:t>stakeholder context before a product</a:t>
            </a:r>
          </a:p>
          <a:p>
            <a:pPr algn="l">
              <a:lnSpc>
                <a:spcPts val="2775"/>
              </a:lnSpc>
            </a:pPr>
            <a:r>
              <a:rPr sz="2025" b="0" i="0">
                <a:solidFill>
                  <a:srgbClr val="6E6E73"/>
                </a:solidFill>
                <a:latin typeface="Roboto"/>
              </a:rPr>
              <a:t>decision can be made.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6343650"/>
            <a:ext cx="471487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Illustrative customer discovery · n=42 product teams · Q2 2026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24375" y="4953000"/>
            <a:ext cx="1666875" cy="476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524375" y="5238750"/>
            <a:ext cx="12287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6E6E73"/>
                </a:solidFill>
                <a:latin typeface="Roboto"/>
              </a:rPr>
              <a:t>DASHBOARDS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619875" y="4953000"/>
            <a:ext cx="1666875" cy="47625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619875" y="5238750"/>
            <a:ext cx="6858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6E6E73"/>
                </a:solidFill>
                <a:latin typeface="Roboto"/>
              </a:rPr>
              <a:t>ALERTS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715375" y="4953000"/>
            <a:ext cx="1666875" cy="476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715375" y="5238750"/>
            <a:ext cx="74295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6E6E73"/>
                </a:solidFill>
                <a:latin typeface="Roboto"/>
              </a:rPr>
              <a:t>TICKETS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4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38800" y="552450"/>
            <a:ext cx="923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WHY NOW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03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428750"/>
            <a:ext cx="5800725" cy="10287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Three forces converge.</a:t>
            </a:r>
          </a:p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The category opens now.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3286125"/>
            <a:ext cx="2857500" cy="66675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14400" y="3552825"/>
            <a:ext cx="209550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500" b="1" i="0">
                <a:solidFill>
                  <a:srgbClr val="0066CC"/>
                </a:solidFill>
                <a:latin typeface="Roboto"/>
              </a:rPr>
              <a:t>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4400" y="3933825"/>
            <a:ext cx="1924050" cy="2095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325" b="1" i="0">
                <a:solidFill>
                  <a:srgbClr val="1D1D1F"/>
                </a:solidFill>
                <a:latin typeface="Roboto"/>
              </a:rPr>
              <a:t>MORE SIGNAL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4410075"/>
            <a:ext cx="2571750" cy="6858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Product teams now operate</a:t>
            </a:r>
          </a:p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across dozens of live data</a:t>
            </a:r>
          </a:p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sources.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38650" y="3781425"/>
            <a:ext cx="2857500" cy="66675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38650" y="4048125"/>
            <a:ext cx="209550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500" b="1" i="0">
                <a:solidFill>
                  <a:srgbClr val="0066CC"/>
                </a:solidFill>
                <a:latin typeface="Roboto"/>
              </a:rPr>
              <a:t>02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38650" y="4429125"/>
            <a:ext cx="1800225" cy="2095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325" b="1" i="0">
                <a:solidFill>
                  <a:srgbClr val="1D1D1F"/>
                </a:solidFill>
                <a:latin typeface="Roboto"/>
              </a:rPr>
              <a:t>LOWER COST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38650" y="4905375"/>
            <a:ext cx="2790825" cy="4857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Models can explain anomalies</a:t>
            </a:r>
          </a:p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in seconds, not analyst-days.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962900" y="4276725"/>
            <a:ext cx="2857500" cy="66675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962900" y="4543425"/>
            <a:ext cx="209550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500" b="1" i="0">
                <a:solidFill>
                  <a:srgbClr val="0066CC"/>
                </a:solidFill>
                <a:latin typeface="Roboto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62900" y="4924425"/>
            <a:ext cx="2466975" cy="2095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325" b="1" i="0">
                <a:solidFill>
                  <a:srgbClr val="1D1D1F"/>
                </a:solidFill>
                <a:latin typeface="Roboto"/>
              </a:rPr>
              <a:t>HIGHER URGENCY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962900" y="5400675"/>
            <a:ext cx="2676525" cy="7334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Shorter shipping cycles leave</a:t>
            </a:r>
          </a:p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no room for manual</a:t>
            </a:r>
          </a:p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reconciliation.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" y="6343650"/>
            <a:ext cx="586740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Category drivers shown for illustration; replace with sourced market evidence.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1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43525" y="552450"/>
            <a:ext cx="15144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THE WORKFLOW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04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428750"/>
            <a:ext cx="6067425" cy="933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One signal.</a:t>
            </a:r>
          </a:p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One accountable decision.</a:t>
            </a:r>
          </a:p>
        </p:txBody>
      </p:sp>
      <p:sp>
        <p:nvSpPr>
          <p:cNvPr id="8" name="Rectangle 7"/>
          <p:cNvSpPr/>
          <p:nvPr/>
        </p:nvSpPr>
        <p:spPr>
          <a:xfrm>
            <a:off x="762000" y="3524250"/>
            <a:ext cx="2667000" cy="1952625"/>
          </a:xfrm>
          <a:prstGeom prst="rect">
            <a:avLst/>
          </a:prstGeom>
          <a:solidFill>
            <a:srgbClr val="FFFFFF"/>
          </a:solidFill>
          <a:ln w="9525">
            <a:solidFill>
              <a:srgbClr val="D2D2D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09650" y="3800475"/>
            <a:ext cx="114300" cy="114300"/>
          </a:xfrm>
          <a:prstGeom prst="ellipse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85875" y="3752850"/>
            <a:ext cx="781050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500" b="1" i="0">
                <a:solidFill>
                  <a:srgbClr val="0066CC"/>
                </a:solidFill>
                <a:latin typeface="Roboto"/>
              </a:rPr>
              <a:t>DETECT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8700" y="4429125"/>
            <a:ext cx="1381125" cy="533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Conversion</a:t>
            </a:r>
          </a:p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-18.4%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619500" y="3524250"/>
            <a:ext cx="2667000" cy="1952625"/>
          </a:xfrm>
          <a:prstGeom prst="rect">
            <a:avLst/>
          </a:prstGeom>
          <a:solidFill>
            <a:srgbClr val="FFFFFF"/>
          </a:solidFill>
          <a:ln w="9525">
            <a:solidFill>
              <a:srgbClr val="D2D2D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3867150" y="3800475"/>
            <a:ext cx="114300" cy="114300"/>
          </a:xfrm>
          <a:prstGeom prst="ellipse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143375" y="3752850"/>
            <a:ext cx="895350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500" b="1" i="0">
                <a:solidFill>
                  <a:srgbClr val="0066CC"/>
                </a:solidFill>
                <a:latin typeface="Roboto"/>
              </a:rPr>
              <a:t>EXPLAIN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86200" y="4429125"/>
            <a:ext cx="1104900" cy="5429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Payment</a:t>
            </a:r>
          </a:p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timeout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477000" y="3524250"/>
            <a:ext cx="2667000" cy="1952625"/>
          </a:xfrm>
          <a:prstGeom prst="rect">
            <a:avLst/>
          </a:prstGeom>
          <a:solidFill>
            <a:srgbClr val="FFFFFF"/>
          </a:solidFill>
          <a:ln w="9525">
            <a:solidFill>
              <a:srgbClr val="D2D2D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6724650" y="3800475"/>
            <a:ext cx="114300" cy="114300"/>
          </a:xfrm>
          <a:prstGeom prst="ellipse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000875" y="3752850"/>
            <a:ext cx="67627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500" b="1" i="0">
                <a:solidFill>
                  <a:srgbClr val="0066CC"/>
                </a:solidFill>
                <a:latin typeface="Roboto"/>
              </a:rPr>
              <a:t>ROUTE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43700" y="4429125"/>
            <a:ext cx="1171575" cy="5429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Owner:</a:t>
            </a:r>
          </a:p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Checkout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334500" y="3524250"/>
            <a:ext cx="2667000" cy="1952625"/>
          </a:xfrm>
          <a:prstGeom prst="rect">
            <a:avLst/>
          </a:prstGeom>
          <a:solidFill>
            <a:srgbClr val="E8F5EF"/>
          </a:solidFill>
          <a:ln w="9525">
            <a:solidFill>
              <a:srgbClr val="D2D2D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9582150" y="3800475"/>
            <a:ext cx="114300" cy="114300"/>
          </a:xfrm>
          <a:prstGeom prst="ellipse">
            <a:avLst/>
          </a:prstGeom>
          <a:solidFill>
            <a:srgbClr val="197A5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858375" y="3752850"/>
            <a:ext cx="7334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500" b="1" i="0">
                <a:solidFill>
                  <a:srgbClr val="197A55"/>
                </a:solidFill>
                <a:latin typeface="Roboto"/>
              </a:rPr>
              <a:t>DECIDE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601200" y="4429125"/>
            <a:ext cx="1095375" cy="5429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Rollback</a:t>
            </a:r>
          </a:p>
          <a:p>
            <a:pPr algn="l">
              <a:lnSpc>
                <a:spcPts val="2625"/>
              </a:lnSpc>
            </a:pPr>
            <a:r>
              <a:rPr sz="2175" b="0" i="0">
                <a:solidFill>
                  <a:srgbClr val="1D1D1F"/>
                </a:solidFill>
                <a:latin typeface="Roboto"/>
              </a:rPr>
              <a:t>recorded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4400" y="6343650"/>
            <a:ext cx="216217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Illustrative incident workflow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1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2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111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14950" y="552450"/>
            <a:ext cx="15716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9A9BA1"/>
                </a:solidFill>
                <a:latin typeface="Roboto"/>
              </a:rPr>
              <a:t>PRODUCT PROOF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9A9BA1"/>
                </a:solidFill>
                <a:latin typeface="Roboto"/>
              </a:rPr>
              <a:t>05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3436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62000" y="1143000"/>
            <a:ext cx="5105400" cy="9906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3975"/>
              </a:lnSpc>
            </a:pPr>
            <a:r>
              <a:rPr sz="3975" b="0" i="0">
                <a:solidFill>
                  <a:srgbClr val="FFFFFF"/>
                </a:solidFill>
                <a:latin typeface="Roboto"/>
              </a:rPr>
              <a:t>One screen explains</a:t>
            </a:r>
          </a:p>
          <a:p>
            <a:pPr algn="l">
              <a:lnSpc>
                <a:spcPts val="3975"/>
              </a:lnSpc>
            </a:pPr>
            <a:r>
              <a:rPr sz="3975" b="0" i="0">
                <a:solidFill>
                  <a:srgbClr val="FFFFFF"/>
                </a:solidFill>
                <a:latin typeface="Roboto"/>
              </a:rPr>
              <a:t>what changed and why.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62000" y="2714625"/>
            <a:ext cx="10668000" cy="3381375"/>
          </a:xfrm>
          <a:prstGeom prst="roundRect">
            <a:avLst>
              <a:gd name="adj" fmla="val 5070"/>
            </a:avLst>
          </a:prstGeom>
          <a:solidFill>
            <a:srgbClr val="181A1F"/>
          </a:solidFill>
          <a:ln w="9525">
            <a:solidFill>
              <a:srgbClr val="3B3D4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43000" y="3095625"/>
            <a:ext cx="234315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9A9BA1"/>
                </a:solidFill>
                <a:latin typeface="Roboto"/>
              </a:rPr>
              <a:t>CHECKOUT CONVERSION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3524250"/>
            <a:ext cx="2333625" cy="5429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5850" b="0" i="0">
                <a:solidFill>
                  <a:srgbClr val="FFFFFF"/>
                </a:solidFill>
                <a:latin typeface="Roboto"/>
              </a:rPr>
              <a:t>−18.4%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90625" y="4810125"/>
            <a:ext cx="323850" cy="7620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1809750" y="4695825"/>
            <a:ext cx="323850" cy="8763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2428875" y="4752975"/>
            <a:ext cx="323850" cy="81915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3048000" y="4638675"/>
            <a:ext cx="323850" cy="93345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3667125" y="4714875"/>
            <a:ext cx="323850" cy="85725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286250" y="5038725"/>
            <a:ext cx="323850" cy="533400"/>
          </a:xfrm>
          <a:prstGeom prst="rect">
            <a:avLst/>
          </a:prstGeom>
          <a:solidFill>
            <a:srgbClr val="5B5D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905375" y="5162550"/>
            <a:ext cx="323850" cy="409575"/>
          </a:xfrm>
          <a:prstGeom prst="rect">
            <a:avLst/>
          </a:prstGeom>
          <a:solidFill>
            <a:srgbClr val="5B5D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5524500" y="5200650"/>
            <a:ext cx="323850" cy="371475"/>
          </a:xfrm>
          <a:prstGeom prst="rect">
            <a:avLst/>
          </a:prstGeom>
          <a:solidFill>
            <a:srgbClr val="5B5D6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048500" y="3095625"/>
            <a:ext cx="9525" cy="2571750"/>
          </a:xfrm>
          <a:prstGeom prst="rect">
            <a:avLst/>
          </a:prstGeom>
          <a:solidFill>
            <a:srgbClr val="3B3D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477125" y="3095625"/>
            <a:ext cx="13620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E8F2FF"/>
                </a:solidFill>
                <a:latin typeface="Roboto"/>
              </a:rPr>
              <a:t>LIKELY CAUSE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77125" y="3667125"/>
            <a:ext cx="3429000" cy="6191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700"/>
              </a:lnSpc>
            </a:pPr>
            <a:r>
              <a:rPr sz="2325" b="0" i="0">
                <a:solidFill>
                  <a:srgbClr val="FFFFFF"/>
                </a:solidFill>
                <a:latin typeface="Roboto"/>
              </a:rPr>
              <a:t>Payment provider timeout</a:t>
            </a:r>
          </a:p>
          <a:p>
            <a:pPr algn="l">
              <a:lnSpc>
                <a:spcPts val="2700"/>
              </a:lnSpc>
            </a:pPr>
            <a:r>
              <a:rPr sz="2325" b="0" i="0">
                <a:solidFill>
                  <a:srgbClr val="FFFFFF"/>
                </a:solidFill>
                <a:latin typeface="Roboto"/>
              </a:rPr>
              <a:t>after deploy #4821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77125" y="4714875"/>
            <a:ext cx="2324100" cy="7620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400"/>
              </a:lnSpc>
            </a:pPr>
            <a:r>
              <a:rPr sz="1500" b="0" i="0">
                <a:solidFill>
                  <a:srgbClr val="B8B8BE"/>
                </a:solidFill>
                <a:latin typeface="Roboto"/>
              </a:rPr>
              <a:t>OWNER   Checkout team</a:t>
            </a:r>
          </a:p>
          <a:p>
            <a:pPr algn="l">
              <a:lnSpc>
                <a:spcPts val="2400"/>
              </a:lnSpc>
            </a:pPr>
            <a:r>
              <a:rPr sz="1500" b="0" i="0">
                <a:solidFill>
                  <a:srgbClr val="B8B8BE"/>
                </a:solidFill>
                <a:latin typeface="Roboto"/>
              </a:rPr>
              <a:t>ACTION  Roll back deploy</a:t>
            </a:r>
          </a:p>
          <a:p>
            <a:pPr algn="l">
              <a:lnSpc>
                <a:spcPts val="2400"/>
              </a:lnSpc>
            </a:pPr>
            <a:r>
              <a:rPr sz="1500" b="0" i="0">
                <a:solidFill>
                  <a:srgbClr val="B8B8BE"/>
                </a:solidFill>
                <a:latin typeface="Roboto"/>
              </a:rPr>
              <a:t>STATUS  Decision recorded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11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13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1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15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1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1" dur="1" fill="hold">
                        <p:stCondLst>
                          <p:cond delay="0"/>
                        </p:stCondLst>
                      </p:cTn>
                      <p:tgtEl>
                        <p:spTgt spid="1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2" dur="1" fill="hold">
                        <p:stCondLst>
                          <p:cond delay="0"/>
                        </p:stCondLst>
                      </p:cTn>
                      <p:tgtEl>
                        <p:spTgt spid="1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19750" y="552450"/>
            <a:ext cx="9620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TRACTION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06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38200" y="1190625"/>
            <a:ext cx="3362325" cy="11811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9900" b="0" i="0">
                <a:solidFill>
                  <a:srgbClr val="1D1D1F"/>
                </a:solidFill>
                <a:latin typeface="Roboto"/>
              </a:rPr>
              <a:t>$1.8M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1550" y="2714625"/>
            <a:ext cx="50482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875" b="1" i="0">
                <a:solidFill>
                  <a:srgbClr val="6E6E73"/>
                </a:solidFill>
                <a:latin typeface="Roboto"/>
              </a:rPr>
              <a:t>ARR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250" y="2524125"/>
            <a:ext cx="1352550" cy="2476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2700" b="0" i="0">
                <a:solidFill>
                  <a:srgbClr val="0066CC"/>
                </a:solidFill>
                <a:latin typeface="Roboto"/>
              </a:rPr>
              <a:t>3.1× YoY</a:t>
            </a:r>
          </a:p>
        </p:txBody>
      </p:sp>
      <p:sp>
        <p:nvSpPr>
          <p:cNvPr id="10" name="Rectangle 9"/>
          <p:cNvSpPr/>
          <p:nvPr/>
        </p:nvSpPr>
        <p:spPr>
          <a:xfrm>
            <a:off x="876300" y="5381625"/>
            <a:ext cx="590550" cy="428625"/>
          </a:xfrm>
          <a:prstGeom prst="rect">
            <a:avLst/>
          </a:prstGeom>
          <a:solidFill>
            <a:srgbClr val="A9CF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52500" y="5953125"/>
            <a:ext cx="428625" cy="152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Q1'25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771650" y="5191125"/>
            <a:ext cx="590550" cy="619125"/>
          </a:xfrm>
          <a:prstGeom prst="rect">
            <a:avLst/>
          </a:prstGeom>
          <a:solidFill>
            <a:srgbClr val="A9CF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962150" y="5953125"/>
            <a:ext cx="209550" cy="1428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Q2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667000" y="4905375"/>
            <a:ext cx="590550" cy="904875"/>
          </a:xfrm>
          <a:prstGeom prst="rect">
            <a:avLst/>
          </a:prstGeom>
          <a:solidFill>
            <a:srgbClr val="A9CF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857500" y="5953125"/>
            <a:ext cx="209550" cy="1428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Q3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62350" y="4524375"/>
            <a:ext cx="590550" cy="1285875"/>
          </a:xfrm>
          <a:prstGeom prst="rect">
            <a:avLst/>
          </a:prstGeom>
          <a:solidFill>
            <a:srgbClr val="A9CF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3752850" y="5953125"/>
            <a:ext cx="209550" cy="1428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Q4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457700" y="3952875"/>
            <a:ext cx="590550" cy="1857375"/>
          </a:xfrm>
          <a:prstGeom prst="rect">
            <a:avLst/>
          </a:prstGeom>
          <a:solidFill>
            <a:srgbClr val="A9CF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533900" y="5953125"/>
            <a:ext cx="428625" cy="152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Q1'26</a:t>
            </a:r>
          </a:p>
        </p:txBody>
      </p:sp>
      <p:sp>
        <p:nvSpPr>
          <p:cNvPr id="20" name="Rectangle 19"/>
          <p:cNvSpPr/>
          <p:nvPr/>
        </p:nvSpPr>
        <p:spPr>
          <a:xfrm>
            <a:off x="5353050" y="3238500"/>
            <a:ext cx="590550" cy="257175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543550" y="5953125"/>
            <a:ext cx="209550" cy="1428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Q2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000875" y="1743075"/>
            <a:ext cx="4238625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000875" y="1952625"/>
            <a:ext cx="847725" cy="3429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750" b="0" i="0">
                <a:solidFill>
                  <a:srgbClr val="197A55"/>
                </a:solidFill>
                <a:latin typeface="Roboto"/>
              </a:rPr>
              <a:t>94%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15375" y="2000250"/>
            <a:ext cx="21717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1D1D1F"/>
                </a:solidFill>
                <a:latin typeface="Roboto"/>
              </a:rPr>
              <a:t>GROSS LOGO RETENTION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715375" y="2314575"/>
            <a:ext cx="140970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Trailing 12 months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000875" y="3028950"/>
            <a:ext cx="4238625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000875" y="3238500"/>
            <a:ext cx="1095375" cy="4191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750" b="0" i="0">
                <a:solidFill>
                  <a:srgbClr val="1D1D1F"/>
                </a:solidFill>
                <a:latin typeface="Roboto"/>
              </a:rPr>
              <a:t>2,400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715375" y="3286125"/>
            <a:ext cx="20955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1D1D1F"/>
                </a:solidFill>
                <a:latin typeface="Roboto"/>
              </a:rPr>
              <a:t>WEEKLY ACTIVE TEAMS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715375" y="3600450"/>
            <a:ext cx="145732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Four-week average</a:t>
            </a:r>
          </a:p>
        </p:txBody>
      </p:sp>
      <p:sp>
        <p:nvSpPr>
          <p:cNvPr id="30" name="Rectangle 29"/>
          <p:cNvSpPr/>
          <p:nvPr/>
        </p:nvSpPr>
        <p:spPr>
          <a:xfrm>
            <a:off x="7000875" y="4314825"/>
            <a:ext cx="4238625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000875" y="4524375"/>
            <a:ext cx="1562100" cy="3429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3750" b="0" i="0">
                <a:solidFill>
                  <a:srgbClr val="1D1D1F"/>
                </a:solidFill>
                <a:latin typeface="Roboto"/>
              </a:rPr>
              <a:t>11 WKS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15375" y="4572000"/>
            <a:ext cx="11906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1D1D1F"/>
                </a:solidFill>
                <a:latin typeface="Roboto"/>
              </a:rPr>
              <a:t>SALES CYCLE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715375" y="4886325"/>
            <a:ext cx="1514475" cy="152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Median, closed-won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14400" y="6343650"/>
            <a:ext cx="291465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Illustrative operating metrics · Q2 2026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1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14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8" dur="1" fill="hold">
                        <p:stCondLst>
                          <p:cond delay="0"/>
                        </p:stCondLst>
                      </p:cTn>
                      <p:tgtEl>
                        <p:spTgt spid="1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9" dur="1" fill="hold">
                        <p:stCondLst>
                          <p:cond delay="0"/>
                        </p:stCondLst>
                      </p:cTn>
                      <p:tgtEl>
                        <p:spTgt spid="1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10" dur="1" fill="hold">
                        <p:stCondLst>
                          <p:cond delay="0"/>
                        </p:stCondLst>
                      </p:cTn>
                      <p:tgtEl>
                        <p:spTgt spid="20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267325" y="552450"/>
            <a:ext cx="165735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BUSINESS MODEL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07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428750"/>
            <a:ext cx="6496050" cy="10287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Land with one team.</a:t>
            </a:r>
          </a:p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Expand with shared context.</a:t>
            </a:r>
          </a:p>
        </p:txBody>
      </p:sp>
      <p:sp>
        <p:nvSpPr>
          <p:cNvPr id="8" name="Oval 7"/>
          <p:cNvSpPr/>
          <p:nvPr/>
        </p:nvSpPr>
        <p:spPr>
          <a:xfrm>
            <a:off x="904875" y="3810000"/>
            <a:ext cx="1428750" cy="1428750"/>
          </a:xfrm>
          <a:prstGeom prst="ellipse">
            <a:avLst/>
          </a:prstGeom>
          <a:solidFill>
            <a:srgbClr val="E8F2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362075" y="3448050"/>
            <a:ext cx="51435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1" i="0">
                <a:solidFill>
                  <a:srgbClr val="0066CC"/>
                </a:solidFill>
                <a:latin typeface="Roboto"/>
              </a:rPr>
              <a:t>LAND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9150" y="4124325"/>
            <a:ext cx="1609725" cy="6762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5700" b="0" i="0">
                <a:solidFill>
                  <a:srgbClr val="1D1D1F"/>
                </a:solidFill>
                <a:latin typeface="Roboto"/>
              </a:rPr>
              <a:t>$24K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3925" y="4953000"/>
            <a:ext cx="1400175" cy="4762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>
              <a:lnSpc>
                <a:spcPts val="2175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Starting ACV</a:t>
            </a:r>
          </a:p>
          <a:p>
            <a:pPr algn="ctr">
              <a:lnSpc>
                <a:spcPts val="2175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1 product team</a:t>
            </a:r>
          </a:p>
        </p:txBody>
      </p:sp>
      <p:sp>
        <p:nvSpPr>
          <p:cNvPr id="12" name="Oval 11"/>
          <p:cNvSpPr/>
          <p:nvPr/>
        </p:nvSpPr>
        <p:spPr>
          <a:xfrm>
            <a:off x="4286250" y="3476625"/>
            <a:ext cx="2095500" cy="2095500"/>
          </a:xfrm>
          <a:prstGeom prst="ellipse">
            <a:avLst/>
          </a:prstGeom>
          <a:solidFill>
            <a:srgbClr val="CFE5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943475" y="3448050"/>
            <a:ext cx="78105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1" i="0">
                <a:solidFill>
                  <a:srgbClr val="0066CC"/>
                </a:solidFill>
                <a:latin typeface="Roboto"/>
              </a:rPr>
              <a:t>EXPAND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33900" y="4124325"/>
            <a:ext cx="1609725" cy="67627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5700" b="0" i="0">
                <a:solidFill>
                  <a:srgbClr val="1D1D1F"/>
                </a:solidFill>
                <a:latin typeface="Roboto"/>
              </a:rPr>
              <a:t>$72K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343400" y="4953000"/>
            <a:ext cx="1981200" cy="4381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>
              <a:lnSpc>
                <a:spcPts val="2175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Median year-two ACV</a:t>
            </a:r>
          </a:p>
          <a:p>
            <a:pPr algn="ctr">
              <a:lnSpc>
                <a:spcPts val="2175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3 connected teams</a:t>
            </a:r>
          </a:p>
        </p:txBody>
      </p:sp>
      <p:sp>
        <p:nvSpPr>
          <p:cNvPr id="16" name="Oval 15"/>
          <p:cNvSpPr/>
          <p:nvPr/>
        </p:nvSpPr>
        <p:spPr>
          <a:xfrm>
            <a:off x="7667625" y="3143250"/>
            <a:ext cx="2762250" cy="2762250"/>
          </a:xfrm>
          <a:prstGeom prst="ellipse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505825" y="3448050"/>
            <a:ext cx="10953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1" i="0">
                <a:solidFill>
                  <a:srgbClr val="0066CC"/>
                </a:solidFill>
                <a:latin typeface="Roboto"/>
              </a:rPr>
              <a:t>COMPOUND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10550" y="4124325"/>
            <a:ext cx="1676400" cy="533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5700" b="0" i="0">
                <a:solidFill>
                  <a:srgbClr val="FFFFFF"/>
                </a:solidFill>
                <a:latin typeface="Roboto"/>
              </a:rPr>
              <a:t>118%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48625" y="4953000"/>
            <a:ext cx="2000250" cy="4762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>
              <a:lnSpc>
                <a:spcPts val="2175"/>
              </a:lnSpc>
            </a:pPr>
            <a:r>
              <a:rPr sz="1650" b="0" i="0">
                <a:solidFill>
                  <a:srgbClr val="FFFFFF"/>
                </a:solidFill>
                <a:latin typeface="Roboto"/>
              </a:rPr>
              <a:t>Net revenue retention</a:t>
            </a:r>
          </a:p>
          <a:p>
            <a:pPr algn="ctr">
              <a:lnSpc>
                <a:spcPts val="2175"/>
              </a:lnSpc>
            </a:pPr>
            <a:r>
              <a:rPr sz="1650" b="0" i="0">
                <a:solidFill>
                  <a:srgbClr val="FFFFFF"/>
                </a:solidFill>
                <a:latin typeface="Roboto"/>
              </a:rPr>
              <a:t>Trailing 12 months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" y="6343650"/>
            <a:ext cx="374332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Illustrative pricing and retention metrics · Q2 2026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2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2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2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5" dur="1" fill="hold">
                        <p:stCondLst>
                          <p:cond delay="0"/>
                        </p:stCondLst>
                      </p:cTn>
                      <p:tgtEl>
                        <p:spTgt spid="8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6" dur="1" fill="hold">
                        <p:stCondLst>
                          <p:cond delay="0"/>
                        </p:stCondLst>
                      </p:cTn>
                      <p:tgtEl>
                        <p:spTgt spid="12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  <p:set>
                    <p:cBhvr>
                      <p:cTn id="7" dur="1" fill="hold">
                        <p:stCondLst>
                          <p:cond delay="0"/>
                        </p:stCondLst>
                      </p:cTn>
                      <p:tgtEl>
                        <p:spTgt spid="16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1625" y="552450"/>
            <a:ext cx="14382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MARKET + GTM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08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428750"/>
            <a:ext cx="6886575" cy="10382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Start narrow.</a:t>
            </a:r>
          </a:p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Expand through the workflow.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3286125"/>
            <a:ext cx="2343150" cy="8763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7500" b="0" i="0">
                <a:solidFill>
                  <a:srgbClr val="0066CC"/>
                </a:solidFill>
                <a:latin typeface="Roboto"/>
              </a:rPr>
              <a:t>$1.2B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1550" y="4476750"/>
            <a:ext cx="142875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1D1D1F"/>
                </a:solidFill>
                <a:latin typeface="Roboto"/>
              </a:rPr>
              <a:t>INITIAL WEDGE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1550" y="4905375"/>
            <a:ext cx="2533650" cy="4953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50K product-led companies</a:t>
            </a:r>
          </a:p>
          <a:p>
            <a:pPr algn="l">
              <a:lnSpc>
                <a:spcPts val="2250"/>
              </a:lnSpc>
            </a:pPr>
            <a:r>
              <a:rPr sz="1650" b="0" i="0">
                <a:solidFill>
                  <a:srgbClr val="6E6E73"/>
                </a:solidFill>
                <a:latin typeface="Roboto"/>
              </a:rPr>
              <a:t>× $24K starting ACV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619750" y="3095625"/>
            <a:ext cx="9525" cy="2667000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191250" y="3143250"/>
            <a:ext cx="1905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01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62750" y="3143250"/>
            <a:ext cx="1857375" cy="152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650" b="1" i="0">
                <a:solidFill>
                  <a:srgbClr val="1D1D1F"/>
                </a:solidFill>
                <a:latin typeface="Roboto"/>
              </a:rPr>
              <a:t>DESIGN PARTNERS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2750" y="3505200"/>
            <a:ext cx="299085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425" b="0" i="0">
                <a:solidFill>
                  <a:srgbClr val="6E6E73"/>
                </a:solidFill>
                <a:latin typeface="Roboto"/>
              </a:rPr>
              <a:t>Founder-led proof in high-pain teams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91250" y="4095750"/>
            <a:ext cx="1905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02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762750" y="4095750"/>
            <a:ext cx="1781175" cy="152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650" b="1" i="0">
                <a:solidFill>
                  <a:srgbClr val="1D1D1F"/>
                </a:solidFill>
                <a:latin typeface="Roboto"/>
              </a:rPr>
              <a:t>TEAM EXPANSION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62750" y="4457700"/>
            <a:ext cx="313372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425" b="0" i="0">
                <a:solidFill>
                  <a:srgbClr val="6E6E73"/>
                </a:solidFill>
                <a:latin typeface="Roboto"/>
              </a:rPr>
              <a:t>Shared incidents invite adjacent teams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91250" y="5048250"/>
            <a:ext cx="1905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03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762750" y="5048250"/>
            <a:ext cx="1219200" cy="15240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650" b="1" i="0">
                <a:solidFill>
                  <a:srgbClr val="1D1D1F"/>
                </a:solidFill>
                <a:latin typeface="Roboto"/>
              </a:rPr>
              <a:t>ENTERPRISE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62750" y="5410200"/>
            <a:ext cx="3876675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425" b="0" i="0">
                <a:solidFill>
                  <a:srgbClr val="6E6E73"/>
                </a:solidFill>
                <a:latin typeface="Roboto"/>
              </a:rPr>
              <a:t>Security and governance unlock standardization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4400" y="6343650"/>
            <a:ext cx="641985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Illustrative bottom-up market sizing; replace assumptions with sourced account data.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5" fill="hold">
                      <p:stCondLst>
                        <p:cond delay="indefinite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F5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62000" y="523875"/>
            <a:ext cx="5429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1150" y="552450"/>
            <a:ext cx="14097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ctr"/>
            <a:r>
              <a:rPr sz="1350" b="0" i="0">
                <a:solidFill>
                  <a:srgbClr val="6E6E73"/>
                </a:solidFill>
                <a:latin typeface="Roboto"/>
              </a:rPr>
              <a:t>DEFENSIBILITY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48975" y="552450"/>
            <a:ext cx="581025" cy="1333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r"/>
            <a:r>
              <a:rPr sz="1350" b="0" i="0">
                <a:solidFill>
                  <a:srgbClr val="6E6E73"/>
                </a:solidFill>
                <a:latin typeface="Roboto"/>
              </a:rPr>
              <a:t>09 / 10</a:t>
            </a:r>
          </a:p>
        </p:txBody>
      </p:sp>
      <p:sp>
        <p:nvSpPr>
          <p:cNvPr id="6" name="Rectangle 5"/>
          <p:cNvSpPr/>
          <p:nvPr/>
        </p:nvSpPr>
        <p:spPr>
          <a:xfrm>
            <a:off x="762000" y="914400"/>
            <a:ext cx="1066800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428750"/>
            <a:ext cx="8620125" cy="10382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Context compounds.</a:t>
            </a:r>
          </a:p>
          <a:p>
            <a:pPr algn="l">
              <a:lnSpc>
                <a:spcPts val="4125"/>
              </a:lnSpc>
            </a:pPr>
            <a:r>
              <a:rPr sz="4200" b="0" i="0">
                <a:solidFill>
                  <a:srgbClr val="1D1D1F"/>
                </a:solidFill>
                <a:latin typeface="Roboto"/>
              </a:rPr>
              <a:t>Workflows become harder to replace.</a:t>
            </a:r>
          </a:p>
        </p:txBody>
      </p:sp>
      <p:sp>
        <p:nvSpPr>
          <p:cNvPr id="8" name="Rectangle 7"/>
          <p:cNvSpPr/>
          <p:nvPr/>
        </p:nvSpPr>
        <p:spPr>
          <a:xfrm>
            <a:off x="876300" y="2857500"/>
            <a:ext cx="5429250" cy="3048000"/>
          </a:xfrm>
          <a:prstGeom prst="rect">
            <a:avLst/>
          </a:prstGeom>
          <a:solidFill>
            <a:srgbClr val="FFFFFF"/>
          </a:solidFill>
          <a:ln w="9525">
            <a:solidFill>
              <a:srgbClr val="D2D2D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1143000" y="4333875"/>
            <a:ext cx="4857750" cy="95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3571875" y="3095625"/>
            <a:ext cx="9525" cy="2524125"/>
          </a:xfrm>
          <a:prstGeom prst="rect">
            <a:avLst/>
          </a:prstGeom>
          <a:solidFill>
            <a:srgbClr val="D2D2D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Oval 10"/>
          <p:cNvSpPr/>
          <p:nvPr/>
        </p:nvSpPr>
        <p:spPr>
          <a:xfrm>
            <a:off x="1743075" y="5029200"/>
            <a:ext cx="133350" cy="133350"/>
          </a:xfrm>
          <a:prstGeom prst="ellipse">
            <a:avLst/>
          </a:prstGeom>
          <a:solidFill>
            <a:srgbClr val="6E6E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952625" y="4981575"/>
            <a:ext cx="1524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6E6E73"/>
                </a:solidFill>
                <a:latin typeface="Roboto"/>
              </a:rPr>
              <a:t>BI</a:t>
            </a:r>
          </a:p>
        </p:txBody>
      </p:sp>
      <p:sp>
        <p:nvSpPr>
          <p:cNvPr id="13" name="Oval 12"/>
          <p:cNvSpPr/>
          <p:nvPr/>
        </p:nvSpPr>
        <p:spPr>
          <a:xfrm>
            <a:off x="4410075" y="5029200"/>
            <a:ext cx="133350" cy="133350"/>
          </a:xfrm>
          <a:prstGeom prst="ellipse">
            <a:avLst/>
          </a:prstGeom>
          <a:solidFill>
            <a:srgbClr val="6E6E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619625" y="4981575"/>
            <a:ext cx="8096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6E6E73"/>
                </a:solidFill>
                <a:latin typeface="Roboto"/>
              </a:rPr>
              <a:t>ALERTING</a:t>
            </a:r>
          </a:p>
        </p:txBody>
      </p:sp>
      <p:sp>
        <p:nvSpPr>
          <p:cNvPr id="15" name="Oval 14"/>
          <p:cNvSpPr/>
          <p:nvPr/>
        </p:nvSpPr>
        <p:spPr>
          <a:xfrm>
            <a:off x="4457700" y="3648075"/>
            <a:ext cx="133350" cy="133350"/>
          </a:xfrm>
          <a:prstGeom prst="ellipse">
            <a:avLst/>
          </a:prstGeom>
          <a:solidFill>
            <a:srgbClr val="6E6E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667250" y="3600450"/>
            <a:ext cx="8096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6E6E73"/>
                </a:solidFill>
                <a:latin typeface="Roboto"/>
              </a:rPr>
              <a:t>COPILOTS</a:t>
            </a:r>
          </a:p>
        </p:txBody>
      </p:sp>
      <p:sp>
        <p:nvSpPr>
          <p:cNvPr id="17" name="Oval 16"/>
          <p:cNvSpPr/>
          <p:nvPr/>
        </p:nvSpPr>
        <p:spPr>
          <a:xfrm>
            <a:off x="5438775" y="3152775"/>
            <a:ext cx="266700" cy="266700"/>
          </a:xfrm>
          <a:prstGeom prst="ellipse">
            <a:avLst/>
          </a:prstGeom>
          <a:solidFill>
            <a:srgbClr val="0066C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715000" y="3171825"/>
            <a:ext cx="4286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VELA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19625" y="5638800"/>
            <a:ext cx="138112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MORE CONTEXT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28700" y="3048000"/>
            <a:ext cx="12192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MORE ACTION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239000" y="3143250"/>
            <a:ext cx="1857375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WHAT COMPOUNDS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39000" y="3714750"/>
            <a:ext cx="1905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762875" y="3667125"/>
            <a:ext cx="3219450" cy="4381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1875"/>
              </a:lnSpc>
            </a:pPr>
            <a:r>
              <a:rPr sz="1650" b="0" i="0">
                <a:solidFill>
                  <a:srgbClr val="1D1D1F"/>
                </a:solidFill>
                <a:latin typeface="Roboto"/>
              </a:rPr>
              <a:t>Decision history tied to live product</a:t>
            </a:r>
          </a:p>
          <a:p>
            <a:pPr algn="l">
              <a:lnSpc>
                <a:spcPts val="1875"/>
              </a:lnSpc>
            </a:pPr>
            <a:r>
              <a:rPr sz="1650" b="0" i="0">
                <a:solidFill>
                  <a:srgbClr val="1D1D1F"/>
                </a:solidFill>
                <a:latin typeface="Roboto"/>
              </a:rPr>
              <a:t>signals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39000" y="4438650"/>
            <a:ext cx="1905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02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62875" y="4391025"/>
            <a:ext cx="3362325" cy="4381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1875"/>
              </a:lnSpc>
            </a:pPr>
            <a:r>
              <a:rPr sz="1650" b="0" i="0">
                <a:solidFill>
                  <a:srgbClr val="1D1D1F"/>
                </a:solidFill>
                <a:latin typeface="Roboto"/>
              </a:rPr>
              <a:t>Organization-specific ownership and</a:t>
            </a:r>
          </a:p>
          <a:p>
            <a:pPr algn="l">
              <a:lnSpc>
                <a:spcPts val="1875"/>
              </a:lnSpc>
            </a:pPr>
            <a:r>
              <a:rPr sz="1650" b="0" i="0">
                <a:solidFill>
                  <a:srgbClr val="1D1D1F"/>
                </a:solidFill>
                <a:latin typeface="Roboto"/>
              </a:rPr>
              <a:t>escalation graph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39000" y="5162550"/>
            <a:ext cx="190500" cy="123825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1" i="0">
                <a:solidFill>
                  <a:srgbClr val="0066CC"/>
                </a:solidFill>
                <a:latin typeface="Roboto"/>
              </a:rPr>
              <a:t>03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762875" y="5114925"/>
            <a:ext cx="3390900" cy="4000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>
              <a:lnSpc>
                <a:spcPts val="1875"/>
              </a:lnSpc>
            </a:pPr>
            <a:r>
              <a:rPr sz="1650" b="0" i="0">
                <a:solidFill>
                  <a:srgbClr val="1D1D1F"/>
                </a:solidFill>
                <a:latin typeface="Roboto"/>
              </a:rPr>
              <a:t>Integration footprint across analytics</a:t>
            </a:r>
          </a:p>
          <a:p>
            <a:pPr algn="l">
              <a:lnSpc>
                <a:spcPts val="1875"/>
              </a:lnSpc>
            </a:pPr>
            <a:r>
              <a:rPr sz="1650" b="0" i="0">
                <a:solidFill>
                  <a:srgbClr val="1D1D1F"/>
                </a:solidFill>
                <a:latin typeface="Roboto"/>
              </a:rPr>
              <a:t>and workflow tools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14400" y="6343650"/>
            <a:ext cx="2590800" cy="171450"/>
          </a:xfrm>
          <a:prstGeom prst="rect">
            <a:avLst/>
          </a:prstGeom>
          <a:noFill/>
        </p:spPr>
        <p:txBody>
          <a:bodyPr wrap="none" anchor="t" lIns="0" rIns="0" tIns="0" bIns="0">
            <a:noAutofit/>
          </a:bodyPr>
          <a:lstStyle/>
          <a:p>
            <a:pPr algn="l"/>
            <a:r>
              <a:rPr sz="1350" b="0" i="0">
                <a:solidFill>
                  <a:srgbClr val="6E6E73"/>
                </a:solidFill>
                <a:latin typeface="Roboto"/>
              </a:rPr>
              <a:t>Illustrative competitive positioning</a:t>
            </a:r>
          </a:p>
        </p:txBody>
      </p:sp>
    </p:spTree>
  </p:cSld>
  <p:clrMapOvr>
    <a:masterClrMapping/>
  </p:clrMapOvr>
  <p:transition xmlns:p14="http://schemas.microsoft.com/office/powerpoint/2010/main" spd="fast" advClick="1" p14:dur="35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5" fill="hold">
                      <p:stCondLst>
                        <p:cond delay="indefinite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" fill="hold">
                <p:stCondLst>
                  <p:cond delay="0"/>
                </p:stCondLst>
                <p:childTnLst>
                  <p:set>
                    <p:cBhvr>
                      <p:cTn id="4" dur="1" fill="hold">
                        <p:stCondLst>
                          <p:cond delay="0"/>
                        </p:stCondLst>
                      </p:cTn>
                      <p:tgtEl>
                        <p:spTgt spid="7"/>
                      </p:tgtEl>
                      <p:attrNameLst>
                        <p:attrName>style.visibility</p:attrName>
                      </p:attrNameLst>
                    </p:cBhvr>
                    <p:to>
                      <p:strVal val="hidden"/>
                    </p:to>
                  </p:set>
                </p:childTnLst>
              </p:cTn>
            </p:par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