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9" r:id="rId2"/>
    <p:sldId id="258" r:id="rId3"/>
    <p:sldId id="257"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93" autoAdjust="0"/>
    <p:restoredTop sz="76759" autoAdjust="0"/>
  </p:normalViewPr>
  <p:slideViewPr>
    <p:cSldViewPr snapToGrid="0">
      <p:cViewPr varScale="1">
        <p:scale>
          <a:sx n="81" d="100"/>
          <a:sy n="81" d="100"/>
        </p:scale>
        <p:origin x="1024" y="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C385A1-E043-4DEF-AF57-D24C6CB71DAC}" type="datetimeFigureOut">
              <a:rPr lang="en-US" smtClean="0"/>
              <a:t>4/23/2024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C89F3F-441F-4A04-A2D5-EBB32987D003}" type="slidenum">
              <a:rPr lang="en-US" smtClean="0"/>
              <a:t>‹#›</a:t>
            </a:fld>
            <a:endParaRPr lang="en-US"/>
          </a:p>
        </p:txBody>
      </p:sp>
    </p:spTree>
    <p:extLst>
      <p:ext uri="{BB962C8B-B14F-4D97-AF65-F5344CB8AC3E}">
        <p14:creationId xmlns:p14="http://schemas.microsoft.com/office/powerpoint/2010/main" val="8013157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Grid-0 is the grid of the main application window or the root. The app is a </a:t>
            </a:r>
            <a:r>
              <a:rPr lang="en-US" dirty="0" err="1"/>
              <a:t>ttk.Frame</a:t>
            </a:r>
            <a:r>
              <a:rPr lang="en-US" dirty="0"/>
              <a:t>, and it is gridded onto Grid-0.</a:t>
            </a:r>
          </a:p>
          <a:p>
            <a:endParaRPr lang="en-US" dirty="0"/>
          </a:p>
          <a:p>
            <a:r>
              <a:rPr lang="en-US" dirty="0"/>
              <a:t>Grid-1 is the grid for the app. Onto it are gridded the Query </a:t>
            </a:r>
            <a:r>
              <a:rPr lang="en-US" dirty="0" err="1"/>
              <a:t>LabelFrame</a:t>
            </a:r>
            <a:r>
              <a:rPr lang="en-US" dirty="0"/>
              <a:t> (owned by a </a:t>
            </a:r>
            <a:r>
              <a:rPr lang="en-US" dirty="0" err="1"/>
              <a:t>QueryWidget</a:t>
            </a:r>
            <a:r>
              <a:rPr lang="en-US" dirty="0"/>
              <a:t> object) and the “Results” Frame (owned by the </a:t>
            </a:r>
            <a:r>
              <a:rPr lang="en-US" dirty="0" err="1"/>
              <a:t>tkWindowManager</a:t>
            </a:r>
            <a:r>
              <a:rPr lang="en-US" dirty="0"/>
              <a:t> object). The Results Frame is the </a:t>
            </a:r>
            <a:r>
              <a:rPr lang="en-US" dirty="0" err="1"/>
              <a:t>unlabled</a:t>
            </a:r>
            <a:r>
              <a:rPr lang="en-US" dirty="0"/>
              <a:t>, dotted rectangle on the slide.</a:t>
            </a:r>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Query widget will handle all user response requests from </a:t>
            </a:r>
            <a:r>
              <a:rPr lang="en-US" dirty="0" err="1"/>
              <a:t>tkUserResponseCollector</a:t>
            </a:r>
            <a:r>
              <a:rPr lang="en-US" dirty="0"/>
              <a:t> global object. It will configure itself based on query events and query queue content received from the </a:t>
            </a:r>
            <a:r>
              <a:rPr lang="en-US" dirty="0" err="1"/>
              <a:t>CribbageGame</a:t>
            </a:r>
            <a:r>
              <a:rPr lang="en-US" dirty="0"/>
              <a:t>. And in response to user interaction with Query child widgets, it will place a response to the query event into the response queue of the </a:t>
            </a:r>
            <a:r>
              <a:rPr lang="en-US" dirty="0" err="1"/>
              <a:t>tkUserResponseCollector</a:t>
            </a:r>
            <a:r>
              <a:rPr lang="en-US" dirty="0"/>
              <a:t> global object. It will then appropriately clear / disable it’s child widgets until a new query event is received. The Query widget will not itself update any widgets owned by the “results” Frame, such as the board, starter, crib, hand, pile, and info. Instead, these widgets will be updated b the </a:t>
            </a:r>
            <a:r>
              <a:rPr lang="en-US" dirty="0" err="1"/>
              <a:t>tkWindowManager</a:t>
            </a:r>
            <a:r>
              <a:rPr lang="en-US" dirty="0"/>
              <a:t> mediator receiving output events from the </a:t>
            </a:r>
            <a:r>
              <a:rPr lang="en-US" dirty="0" err="1"/>
              <a:t>CribbageGame</a:t>
            </a:r>
            <a:r>
              <a:rPr lang="en-US" dirty="0"/>
              <a:t>. All of this is consistent with the “inversion” of control that happens once </a:t>
            </a:r>
            <a:r>
              <a:rPr lang="en-US" dirty="0" err="1"/>
              <a:t>CribbageGame.play</a:t>
            </a:r>
            <a:r>
              <a:rPr lang="en-US" dirty="0"/>
              <a:t>() is called. That is, at that point, the game is determining what happens next, not the app.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a:t>
            </a:r>
            <a:r>
              <a:rPr lang="en-US" dirty="0" err="1"/>
              <a:t>tkWindowManager</a:t>
            </a:r>
            <a:r>
              <a:rPr lang="en-US" dirty="0"/>
              <a:t>, following a  mediator design pattern, will be used to manage the Player 1 Hand, the Crib, and the Play Pile. These are not strictly speaking “interactions”, however, as all of these widgets only visualize results received from the </a:t>
            </a:r>
            <a:r>
              <a:rPr lang="en-US" dirty="0" err="1"/>
              <a:t>CribbageGame</a:t>
            </a:r>
            <a:r>
              <a:rPr lang="en-US" dirty="0"/>
              <a:t>. For example, when the </a:t>
            </a:r>
            <a:r>
              <a:rPr lang="en-US" dirty="0" err="1"/>
              <a:t>CribbageGame</a:t>
            </a:r>
            <a:r>
              <a:rPr lang="en-US" dirty="0"/>
              <a:t> sends as message that a card has been played, the “face up” cards (buttons) in the Player 1 Hand will be adjusted by changing text, and/or hiding. And the Play Pile will be similarly adjusted. This mediator will also be responsible for “turning over” the crib cards by adding text to them when it is time to show the crib.</a:t>
            </a:r>
          </a:p>
          <a:p>
            <a:endParaRPr lang="en-US" dirty="0"/>
          </a:p>
          <a:p>
            <a:r>
              <a:rPr lang="en-US" dirty="0"/>
              <a:t>The menu of the application will initially be very simple: Start Game | End Game | Exit</a:t>
            </a:r>
          </a:p>
          <a:p>
            <a:endParaRPr lang="en-US" dirty="0"/>
          </a:p>
          <a:p>
            <a:r>
              <a:rPr lang="en-US" dirty="0"/>
              <a:t>Will probably want to have python classes to represent, besides the App, the Cribbage Board (for sure), Starter (maybe), Crib (likely), Hand (for sure), Play Pile (for sure), Play/Show Score Info (maybe)</a:t>
            </a:r>
          </a:p>
          <a:p>
            <a:endParaRPr lang="en-US" dirty="0"/>
          </a:p>
          <a:p>
            <a:r>
              <a:rPr lang="en-US" dirty="0"/>
              <a:t>Player 1 Hand must have up to 6 card buttons shown, for immediately after deal and before crib is formed.</a:t>
            </a:r>
          </a:p>
          <a:p>
            <a:endParaRPr lang="en-US" dirty="0"/>
          </a:p>
          <a:p>
            <a:r>
              <a:rPr lang="en-US" dirty="0"/>
              <a:t>In the event that 9 cards buttons are not enough for the Play Pile, would probably just “rotate” text and let the oldest cards “disappear”. Could add the text for the </a:t>
            </a:r>
            <a:r>
              <a:rPr lang="en-US" dirty="0" err="1"/>
              <a:t>disappeard</a:t>
            </a:r>
            <a:r>
              <a:rPr lang="en-US" dirty="0"/>
              <a:t> cards to the label frame text, or make the first card button represent multiple cards and change it’s text accordingly.</a:t>
            </a:r>
          </a:p>
        </p:txBody>
      </p:sp>
      <p:sp>
        <p:nvSpPr>
          <p:cNvPr id="4" name="Slide Number Placeholder 3"/>
          <p:cNvSpPr>
            <a:spLocks noGrp="1"/>
          </p:cNvSpPr>
          <p:nvPr>
            <p:ph type="sldNum" sz="quarter" idx="5"/>
          </p:nvPr>
        </p:nvSpPr>
        <p:spPr/>
        <p:txBody>
          <a:bodyPr/>
          <a:lstStyle/>
          <a:p>
            <a:fld id="{F8C89F3F-441F-4A04-A2D5-EBB32987D003}" type="slidenum">
              <a:rPr lang="en-US" smtClean="0"/>
              <a:t>1</a:t>
            </a:fld>
            <a:endParaRPr lang="en-US"/>
          </a:p>
        </p:txBody>
      </p:sp>
    </p:spTree>
    <p:extLst>
      <p:ext uri="{BB962C8B-B14F-4D97-AF65-F5344CB8AC3E}">
        <p14:creationId xmlns:p14="http://schemas.microsoft.com/office/powerpoint/2010/main" val="3563024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Grid-0 is the grid of the main application window or the root. The app is a </a:t>
            </a:r>
            <a:r>
              <a:rPr lang="en-US" dirty="0" err="1"/>
              <a:t>ttk.Frame</a:t>
            </a:r>
            <a:r>
              <a:rPr lang="en-US" dirty="0"/>
              <a:t>, and it is gridded onto Grid-0.</a:t>
            </a:r>
          </a:p>
          <a:p>
            <a:endParaRPr lang="en-US" dirty="0"/>
          </a:p>
          <a:p>
            <a:r>
              <a:rPr lang="en-US" dirty="0"/>
              <a:t>{This is incorrect and needs to be edited!}A {mediator design pattern} will be used to manage the interactions between Query, Player 1 Hand, the Crib, and the Play Pile. For example, when user clicks on a card button in the hand, while be asked to play, that button’s text will be blanked, and the button will be hidden. Then that button’s text will be moved to the next hidden button in the play pile, and that play pile button will be shown. This mediator will also be responsible for “turning over” the crib cards by adding text to them when it is time to show the crib.</a:t>
            </a:r>
          </a:p>
          <a:p>
            <a:endParaRPr lang="en-US" dirty="0"/>
          </a:p>
          <a:p>
            <a:r>
              <a:rPr lang="en-US" dirty="0"/>
              <a:t>{This is more correct!} The Query widget will handle all user response requests from </a:t>
            </a:r>
            <a:r>
              <a:rPr lang="en-US" dirty="0" err="1"/>
              <a:t>tkUserResponseCollector</a:t>
            </a:r>
            <a:r>
              <a:rPr lang="en-US" dirty="0"/>
              <a:t> global object. It will configure itself based on query events and query queue content received from the </a:t>
            </a:r>
            <a:r>
              <a:rPr lang="en-US" dirty="0" err="1"/>
              <a:t>CribbageGame</a:t>
            </a:r>
            <a:r>
              <a:rPr lang="en-US" dirty="0"/>
              <a:t>. And in response to user interaction with Query child widgets, it will place a response to the query event into the response queue of the </a:t>
            </a:r>
            <a:r>
              <a:rPr lang="en-US" dirty="0" err="1"/>
              <a:t>tkUserResponseCollector</a:t>
            </a:r>
            <a:r>
              <a:rPr lang="en-US" dirty="0"/>
              <a:t> global object. It will then appropriately clear / disable it’s child widgets until a new query event is received. The Query widget will not update any other “sibling” widgets such as the board, starter, crib, hand, pile, info. Instead, these widgets will be updated by a mediator receiving output events from the </a:t>
            </a:r>
            <a:r>
              <a:rPr lang="en-US" dirty="0" err="1"/>
              <a:t>CribbageGame</a:t>
            </a:r>
            <a:r>
              <a:rPr lang="en-US" dirty="0"/>
              <a:t>. All of this is consistent with the “inversion” of control that happens once </a:t>
            </a:r>
            <a:r>
              <a:rPr lang="en-US" dirty="0" err="1"/>
              <a:t>CribbageGame.play</a:t>
            </a:r>
            <a:r>
              <a:rPr lang="en-US" dirty="0"/>
              <a:t>() is called. That is, at that point, the game is determining what happens next, not the app.</a:t>
            </a:r>
          </a:p>
          <a:p>
            <a:endParaRPr lang="en-US" dirty="0"/>
          </a:p>
          <a:p>
            <a:r>
              <a:rPr lang="en-US" dirty="0"/>
              <a:t>The menu of the application will initially be very simple: Start Game | Exit</a:t>
            </a:r>
          </a:p>
          <a:p>
            <a:endParaRPr lang="en-US" dirty="0"/>
          </a:p>
          <a:p>
            <a:r>
              <a:rPr lang="en-US" dirty="0"/>
              <a:t>Will probably want to have python classes to represent, besides the App, the Cribbage Board (for sure), Starter (maybe), Crib (likely), Hand (for sure), Play Pile (for sure), Play/Show Score Info (maybe)</a:t>
            </a:r>
          </a:p>
          <a:p>
            <a:endParaRPr lang="en-US" dirty="0"/>
          </a:p>
          <a:p>
            <a:r>
              <a:rPr lang="en-US" dirty="0"/>
              <a:t>Player 1 Hand must have up to 6 card buttons shown, for immediately after deal and before crib is formed.</a:t>
            </a:r>
          </a:p>
          <a:p>
            <a:r>
              <a:rPr lang="en-US" dirty="0"/>
              <a:t>In the event that 9 cards buttons are not enough for the Play Pile, would probably just “rotate” text and let the oldest cards “disappear”. Could add the text for the </a:t>
            </a:r>
            <a:r>
              <a:rPr lang="en-US" dirty="0" err="1"/>
              <a:t>disappeard</a:t>
            </a:r>
            <a:r>
              <a:rPr lang="en-US" dirty="0"/>
              <a:t> cards to the label frame text, or make the first card button represent multiple cards and change it’s text accordingly.</a:t>
            </a:r>
          </a:p>
        </p:txBody>
      </p:sp>
      <p:sp>
        <p:nvSpPr>
          <p:cNvPr id="4" name="Slide Number Placeholder 3"/>
          <p:cNvSpPr>
            <a:spLocks noGrp="1"/>
          </p:cNvSpPr>
          <p:nvPr>
            <p:ph type="sldNum" sz="quarter" idx="5"/>
          </p:nvPr>
        </p:nvSpPr>
        <p:spPr/>
        <p:txBody>
          <a:bodyPr/>
          <a:lstStyle/>
          <a:p>
            <a:fld id="{F8C89F3F-441F-4A04-A2D5-EBB32987D003}" type="slidenum">
              <a:rPr lang="en-US" smtClean="0"/>
              <a:t>2</a:t>
            </a:fld>
            <a:endParaRPr lang="en-US"/>
          </a:p>
        </p:txBody>
      </p:sp>
    </p:spTree>
    <p:extLst>
      <p:ext uri="{BB962C8B-B14F-4D97-AF65-F5344CB8AC3E}">
        <p14:creationId xmlns:p14="http://schemas.microsoft.com/office/powerpoint/2010/main" val="6463080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Grid-0 is the grid of the main application window or the root. The app is a </a:t>
            </a:r>
            <a:r>
              <a:rPr lang="en-US" dirty="0" err="1"/>
              <a:t>ttk.Frame</a:t>
            </a:r>
            <a:r>
              <a:rPr lang="en-US" dirty="0"/>
              <a:t>, and it is gridded onto Grid-0.</a:t>
            </a:r>
          </a:p>
          <a:p>
            <a:endParaRPr lang="en-US" dirty="0"/>
          </a:p>
          <a:p>
            <a:r>
              <a:rPr lang="en-US" dirty="0"/>
              <a:t>A {mediator design pattern} will be used to manage the interactions between Player 1 Hand, the Crib, and the Play Pile. For example, when user clicks on a card button in the hand, while be asked to play, that button’s text will be blanked, and the button will be hidden. Then that button’s text will be moved to the next hidden button in the play pile, and that play pile button will be shown. This mediator will also be responsible for “turning over” the crib cards by adding text to them when it is time to show the crib.</a:t>
            </a:r>
          </a:p>
          <a:p>
            <a:endParaRPr lang="en-US" dirty="0"/>
          </a:p>
          <a:p>
            <a:r>
              <a:rPr lang="en-US" dirty="0"/>
              <a:t>The menu of the application will initially be very simple: Start New Game | Quit</a:t>
            </a:r>
          </a:p>
          <a:p>
            <a:endParaRPr lang="en-US" dirty="0"/>
          </a:p>
          <a:p>
            <a:r>
              <a:rPr lang="en-US" dirty="0"/>
              <a:t>Will probably want to have python classes to represent, besides the App, the Cribbage Board (for sure), Starter (maybe), Crib (likely), Hand (for sure), Play Pile (for sure), Play/Show Score Info (maybe)</a:t>
            </a:r>
          </a:p>
          <a:p>
            <a:endParaRPr lang="en-US" dirty="0"/>
          </a:p>
          <a:p>
            <a:r>
              <a:rPr lang="en-US" dirty="0"/>
              <a:t>Player 1 Hand must have up to 6 card buttons shown, for immediately after deal and before crib is formed. The Undo button should only back out the previous click AFTER the other player has played. It is intended to allow a correction of clicking the wrong card, not backing up in the game.</a:t>
            </a:r>
          </a:p>
          <a:p>
            <a:endParaRPr lang="en-US" dirty="0"/>
          </a:p>
          <a:p>
            <a:r>
              <a:rPr lang="en-US" dirty="0"/>
              <a:t>In the event that 9 cards buttons are not enough for the Play Pile, would probably just “rotate” text and let the oldest cards “disappear”. Could add the text for the </a:t>
            </a:r>
            <a:r>
              <a:rPr lang="en-US" dirty="0" err="1"/>
              <a:t>disappeard</a:t>
            </a:r>
            <a:r>
              <a:rPr lang="en-US" dirty="0"/>
              <a:t> cards to the label frame text, or make the first card button represent multiple cards and change it’s text accordingly.</a:t>
            </a:r>
          </a:p>
        </p:txBody>
      </p:sp>
      <p:sp>
        <p:nvSpPr>
          <p:cNvPr id="4" name="Slide Number Placeholder 3"/>
          <p:cNvSpPr>
            <a:spLocks noGrp="1"/>
          </p:cNvSpPr>
          <p:nvPr>
            <p:ph type="sldNum" sz="quarter" idx="5"/>
          </p:nvPr>
        </p:nvSpPr>
        <p:spPr/>
        <p:txBody>
          <a:bodyPr/>
          <a:lstStyle/>
          <a:p>
            <a:fld id="{F8C89F3F-441F-4A04-A2D5-EBB32987D003}" type="slidenum">
              <a:rPr lang="en-US" smtClean="0"/>
              <a:t>3</a:t>
            </a:fld>
            <a:endParaRPr lang="en-US"/>
          </a:p>
        </p:txBody>
      </p:sp>
    </p:spTree>
    <p:extLst>
      <p:ext uri="{BB962C8B-B14F-4D97-AF65-F5344CB8AC3E}">
        <p14:creationId xmlns:p14="http://schemas.microsoft.com/office/powerpoint/2010/main" val="15988138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7BC53-7D2E-5C8D-7CB1-B91FCB3AF39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971D76A-3D1D-2F79-A0A4-8672E9F25B6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674ACE9-83ED-358B-7079-9491F045A6FB}"/>
              </a:ext>
            </a:extLst>
          </p:cNvPr>
          <p:cNvSpPr>
            <a:spLocks noGrp="1"/>
          </p:cNvSpPr>
          <p:nvPr>
            <p:ph type="dt" sz="half" idx="10"/>
          </p:nvPr>
        </p:nvSpPr>
        <p:spPr/>
        <p:txBody>
          <a:bodyPr/>
          <a:lstStyle/>
          <a:p>
            <a:fld id="{4870612B-B7BB-4E5D-BC34-D71D50577435}" type="datetimeFigureOut">
              <a:rPr lang="en-US" smtClean="0"/>
              <a:t>4/23/2024</a:t>
            </a:fld>
            <a:endParaRPr lang="en-US"/>
          </a:p>
        </p:txBody>
      </p:sp>
      <p:sp>
        <p:nvSpPr>
          <p:cNvPr id="5" name="Footer Placeholder 4">
            <a:extLst>
              <a:ext uri="{FF2B5EF4-FFF2-40B4-BE49-F238E27FC236}">
                <a16:creationId xmlns:a16="http://schemas.microsoft.com/office/drawing/2014/main" id="{68EDA528-A541-8C44-03B0-8F144C576E0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C9DE7E-EBAF-B5DE-CDB1-847777840EEF}"/>
              </a:ext>
            </a:extLst>
          </p:cNvPr>
          <p:cNvSpPr>
            <a:spLocks noGrp="1"/>
          </p:cNvSpPr>
          <p:nvPr>
            <p:ph type="sldNum" sz="quarter" idx="12"/>
          </p:nvPr>
        </p:nvSpPr>
        <p:spPr/>
        <p:txBody>
          <a:bodyPr/>
          <a:lstStyle/>
          <a:p>
            <a:fld id="{08FFCC8A-FE92-4905-8917-AD6F36E59298}" type="slidenum">
              <a:rPr lang="en-US" smtClean="0"/>
              <a:t>‹#›</a:t>
            </a:fld>
            <a:endParaRPr lang="en-US"/>
          </a:p>
        </p:txBody>
      </p:sp>
    </p:spTree>
    <p:extLst>
      <p:ext uri="{BB962C8B-B14F-4D97-AF65-F5344CB8AC3E}">
        <p14:creationId xmlns:p14="http://schemas.microsoft.com/office/powerpoint/2010/main" val="3513428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1534C7-C643-1660-FD76-A280A7E7798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AA58446-B601-92C9-B2F8-12FAAE62F7A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37EA9C4-17F4-2F96-FFA3-BD7EF8725A8E}"/>
              </a:ext>
            </a:extLst>
          </p:cNvPr>
          <p:cNvSpPr>
            <a:spLocks noGrp="1"/>
          </p:cNvSpPr>
          <p:nvPr>
            <p:ph type="dt" sz="half" idx="10"/>
          </p:nvPr>
        </p:nvSpPr>
        <p:spPr/>
        <p:txBody>
          <a:bodyPr/>
          <a:lstStyle/>
          <a:p>
            <a:fld id="{4870612B-B7BB-4E5D-BC34-D71D50577435}" type="datetimeFigureOut">
              <a:rPr lang="en-US" smtClean="0"/>
              <a:t>4/23/2024</a:t>
            </a:fld>
            <a:endParaRPr lang="en-US"/>
          </a:p>
        </p:txBody>
      </p:sp>
      <p:sp>
        <p:nvSpPr>
          <p:cNvPr id="5" name="Footer Placeholder 4">
            <a:extLst>
              <a:ext uri="{FF2B5EF4-FFF2-40B4-BE49-F238E27FC236}">
                <a16:creationId xmlns:a16="http://schemas.microsoft.com/office/drawing/2014/main" id="{91B73665-57C2-EB36-9AAB-09BB247EEA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98E0B85-DB80-CB52-2B48-F219D7854B3C}"/>
              </a:ext>
            </a:extLst>
          </p:cNvPr>
          <p:cNvSpPr>
            <a:spLocks noGrp="1"/>
          </p:cNvSpPr>
          <p:nvPr>
            <p:ph type="sldNum" sz="quarter" idx="12"/>
          </p:nvPr>
        </p:nvSpPr>
        <p:spPr/>
        <p:txBody>
          <a:bodyPr/>
          <a:lstStyle/>
          <a:p>
            <a:fld id="{08FFCC8A-FE92-4905-8917-AD6F36E59298}" type="slidenum">
              <a:rPr lang="en-US" smtClean="0"/>
              <a:t>‹#›</a:t>
            </a:fld>
            <a:endParaRPr lang="en-US"/>
          </a:p>
        </p:txBody>
      </p:sp>
    </p:spTree>
    <p:extLst>
      <p:ext uri="{BB962C8B-B14F-4D97-AF65-F5344CB8AC3E}">
        <p14:creationId xmlns:p14="http://schemas.microsoft.com/office/powerpoint/2010/main" val="14302999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57812FF-0620-3A97-696E-0F4672B37F3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FBB1BA6-3B43-E69A-1AA6-1244B7B1248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79EEE4-510A-5E64-8715-D56B9F941D13}"/>
              </a:ext>
            </a:extLst>
          </p:cNvPr>
          <p:cNvSpPr>
            <a:spLocks noGrp="1"/>
          </p:cNvSpPr>
          <p:nvPr>
            <p:ph type="dt" sz="half" idx="10"/>
          </p:nvPr>
        </p:nvSpPr>
        <p:spPr/>
        <p:txBody>
          <a:bodyPr/>
          <a:lstStyle/>
          <a:p>
            <a:fld id="{4870612B-B7BB-4E5D-BC34-D71D50577435}" type="datetimeFigureOut">
              <a:rPr lang="en-US" smtClean="0"/>
              <a:t>4/23/2024</a:t>
            </a:fld>
            <a:endParaRPr lang="en-US"/>
          </a:p>
        </p:txBody>
      </p:sp>
      <p:sp>
        <p:nvSpPr>
          <p:cNvPr id="5" name="Footer Placeholder 4">
            <a:extLst>
              <a:ext uri="{FF2B5EF4-FFF2-40B4-BE49-F238E27FC236}">
                <a16:creationId xmlns:a16="http://schemas.microsoft.com/office/drawing/2014/main" id="{F3179A60-D398-5CCB-DD75-8D58154118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B2E3F6-0924-6AF7-45CA-102DC0D4D322}"/>
              </a:ext>
            </a:extLst>
          </p:cNvPr>
          <p:cNvSpPr>
            <a:spLocks noGrp="1"/>
          </p:cNvSpPr>
          <p:nvPr>
            <p:ph type="sldNum" sz="quarter" idx="12"/>
          </p:nvPr>
        </p:nvSpPr>
        <p:spPr/>
        <p:txBody>
          <a:bodyPr/>
          <a:lstStyle/>
          <a:p>
            <a:fld id="{08FFCC8A-FE92-4905-8917-AD6F36E59298}" type="slidenum">
              <a:rPr lang="en-US" smtClean="0"/>
              <a:t>‹#›</a:t>
            </a:fld>
            <a:endParaRPr lang="en-US"/>
          </a:p>
        </p:txBody>
      </p:sp>
    </p:spTree>
    <p:extLst>
      <p:ext uri="{BB962C8B-B14F-4D97-AF65-F5344CB8AC3E}">
        <p14:creationId xmlns:p14="http://schemas.microsoft.com/office/powerpoint/2010/main" val="22615924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2F7AAB-AF79-3E8D-16DF-18DBD80427F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0BC6C63-EB1C-05EA-12BE-87AAF9BEB3B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133941-FF41-5ECB-C2C1-E2235624FE49}"/>
              </a:ext>
            </a:extLst>
          </p:cNvPr>
          <p:cNvSpPr>
            <a:spLocks noGrp="1"/>
          </p:cNvSpPr>
          <p:nvPr>
            <p:ph type="dt" sz="half" idx="10"/>
          </p:nvPr>
        </p:nvSpPr>
        <p:spPr/>
        <p:txBody>
          <a:bodyPr/>
          <a:lstStyle/>
          <a:p>
            <a:fld id="{4870612B-B7BB-4E5D-BC34-D71D50577435}" type="datetimeFigureOut">
              <a:rPr lang="en-US" smtClean="0"/>
              <a:t>4/23/2024</a:t>
            </a:fld>
            <a:endParaRPr lang="en-US"/>
          </a:p>
        </p:txBody>
      </p:sp>
      <p:sp>
        <p:nvSpPr>
          <p:cNvPr id="5" name="Footer Placeholder 4">
            <a:extLst>
              <a:ext uri="{FF2B5EF4-FFF2-40B4-BE49-F238E27FC236}">
                <a16:creationId xmlns:a16="http://schemas.microsoft.com/office/drawing/2014/main" id="{852F5B49-E0F5-787F-7619-BACABD59302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BB96961-F654-E646-0DB0-7B86F5113B4C}"/>
              </a:ext>
            </a:extLst>
          </p:cNvPr>
          <p:cNvSpPr>
            <a:spLocks noGrp="1"/>
          </p:cNvSpPr>
          <p:nvPr>
            <p:ph type="sldNum" sz="quarter" idx="12"/>
          </p:nvPr>
        </p:nvSpPr>
        <p:spPr/>
        <p:txBody>
          <a:bodyPr/>
          <a:lstStyle/>
          <a:p>
            <a:fld id="{08FFCC8A-FE92-4905-8917-AD6F36E59298}" type="slidenum">
              <a:rPr lang="en-US" smtClean="0"/>
              <a:t>‹#›</a:t>
            </a:fld>
            <a:endParaRPr lang="en-US"/>
          </a:p>
        </p:txBody>
      </p:sp>
    </p:spTree>
    <p:extLst>
      <p:ext uri="{BB962C8B-B14F-4D97-AF65-F5344CB8AC3E}">
        <p14:creationId xmlns:p14="http://schemas.microsoft.com/office/powerpoint/2010/main" val="6471431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4B5EE0-3909-3AC3-3D76-076202EBF67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C4EACC2-7D56-D34B-8BEB-DFD52FAA99A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B8857B0-FA91-2D74-504B-FE0FAF10F28B}"/>
              </a:ext>
            </a:extLst>
          </p:cNvPr>
          <p:cNvSpPr>
            <a:spLocks noGrp="1"/>
          </p:cNvSpPr>
          <p:nvPr>
            <p:ph type="dt" sz="half" idx="10"/>
          </p:nvPr>
        </p:nvSpPr>
        <p:spPr/>
        <p:txBody>
          <a:bodyPr/>
          <a:lstStyle/>
          <a:p>
            <a:fld id="{4870612B-B7BB-4E5D-BC34-D71D50577435}" type="datetimeFigureOut">
              <a:rPr lang="en-US" smtClean="0"/>
              <a:t>4/23/2024</a:t>
            </a:fld>
            <a:endParaRPr lang="en-US"/>
          </a:p>
        </p:txBody>
      </p:sp>
      <p:sp>
        <p:nvSpPr>
          <p:cNvPr id="5" name="Footer Placeholder 4">
            <a:extLst>
              <a:ext uri="{FF2B5EF4-FFF2-40B4-BE49-F238E27FC236}">
                <a16:creationId xmlns:a16="http://schemas.microsoft.com/office/drawing/2014/main" id="{FA93F860-C4EE-0EAA-D038-9F7AEF5D3A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251DDD-3026-BE3A-BB0E-EFE6377F8618}"/>
              </a:ext>
            </a:extLst>
          </p:cNvPr>
          <p:cNvSpPr>
            <a:spLocks noGrp="1"/>
          </p:cNvSpPr>
          <p:nvPr>
            <p:ph type="sldNum" sz="quarter" idx="12"/>
          </p:nvPr>
        </p:nvSpPr>
        <p:spPr/>
        <p:txBody>
          <a:bodyPr/>
          <a:lstStyle/>
          <a:p>
            <a:fld id="{08FFCC8A-FE92-4905-8917-AD6F36E59298}" type="slidenum">
              <a:rPr lang="en-US" smtClean="0"/>
              <a:t>‹#›</a:t>
            </a:fld>
            <a:endParaRPr lang="en-US"/>
          </a:p>
        </p:txBody>
      </p:sp>
    </p:spTree>
    <p:extLst>
      <p:ext uri="{BB962C8B-B14F-4D97-AF65-F5344CB8AC3E}">
        <p14:creationId xmlns:p14="http://schemas.microsoft.com/office/powerpoint/2010/main" val="36087059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CFC05-6EBA-411A-A04B-F3FEBCDAB72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B7E5FD3-37E9-CBA9-E075-7E8E593AD2C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4A460EC-4C14-1F83-E105-C52E1FEB600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31D62A8-C688-5894-96AB-0702FD62EAC3}"/>
              </a:ext>
            </a:extLst>
          </p:cNvPr>
          <p:cNvSpPr>
            <a:spLocks noGrp="1"/>
          </p:cNvSpPr>
          <p:nvPr>
            <p:ph type="dt" sz="half" idx="10"/>
          </p:nvPr>
        </p:nvSpPr>
        <p:spPr/>
        <p:txBody>
          <a:bodyPr/>
          <a:lstStyle/>
          <a:p>
            <a:fld id="{4870612B-B7BB-4E5D-BC34-D71D50577435}" type="datetimeFigureOut">
              <a:rPr lang="en-US" smtClean="0"/>
              <a:t>4/23/2024</a:t>
            </a:fld>
            <a:endParaRPr lang="en-US"/>
          </a:p>
        </p:txBody>
      </p:sp>
      <p:sp>
        <p:nvSpPr>
          <p:cNvPr id="6" name="Footer Placeholder 5">
            <a:extLst>
              <a:ext uri="{FF2B5EF4-FFF2-40B4-BE49-F238E27FC236}">
                <a16:creationId xmlns:a16="http://schemas.microsoft.com/office/drawing/2014/main" id="{9869C0CF-72F0-0F19-104B-D1AA990B374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8A7ADFA-5521-7359-E115-4103A4FC3068}"/>
              </a:ext>
            </a:extLst>
          </p:cNvPr>
          <p:cNvSpPr>
            <a:spLocks noGrp="1"/>
          </p:cNvSpPr>
          <p:nvPr>
            <p:ph type="sldNum" sz="quarter" idx="12"/>
          </p:nvPr>
        </p:nvSpPr>
        <p:spPr/>
        <p:txBody>
          <a:bodyPr/>
          <a:lstStyle/>
          <a:p>
            <a:fld id="{08FFCC8A-FE92-4905-8917-AD6F36E59298}" type="slidenum">
              <a:rPr lang="en-US" smtClean="0"/>
              <a:t>‹#›</a:t>
            </a:fld>
            <a:endParaRPr lang="en-US"/>
          </a:p>
        </p:txBody>
      </p:sp>
    </p:spTree>
    <p:extLst>
      <p:ext uri="{BB962C8B-B14F-4D97-AF65-F5344CB8AC3E}">
        <p14:creationId xmlns:p14="http://schemas.microsoft.com/office/powerpoint/2010/main" val="39772334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448D3B-9430-3209-AC00-83FAEA5150E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148188B-4AC1-1AED-5C62-1575FDD36AF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5FFB614-1C6E-7573-578A-0A40615D6D2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4338517-B77C-D663-CF44-5CA70A38B1B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027F814-B7BE-AF02-9D92-96001C21CBC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17A2D49-B652-CBB6-C055-7A674E75BC17}"/>
              </a:ext>
            </a:extLst>
          </p:cNvPr>
          <p:cNvSpPr>
            <a:spLocks noGrp="1"/>
          </p:cNvSpPr>
          <p:nvPr>
            <p:ph type="dt" sz="half" idx="10"/>
          </p:nvPr>
        </p:nvSpPr>
        <p:spPr/>
        <p:txBody>
          <a:bodyPr/>
          <a:lstStyle/>
          <a:p>
            <a:fld id="{4870612B-B7BB-4E5D-BC34-D71D50577435}" type="datetimeFigureOut">
              <a:rPr lang="en-US" smtClean="0"/>
              <a:t>4/23/2024</a:t>
            </a:fld>
            <a:endParaRPr lang="en-US"/>
          </a:p>
        </p:txBody>
      </p:sp>
      <p:sp>
        <p:nvSpPr>
          <p:cNvPr id="8" name="Footer Placeholder 7">
            <a:extLst>
              <a:ext uri="{FF2B5EF4-FFF2-40B4-BE49-F238E27FC236}">
                <a16:creationId xmlns:a16="http://schemas.microsoft.com/office/drawing/2014/main" id="{D56AE2DE-BA3D-A3D3-FACD-41F2D3E448C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5AF8B3F-06CB-91B3-B26B-93C26CFE434F}"/>
              </a:ext>
            </a:extLst>
          </p:cNvPr>
          <p:cNvSpPr>
            <a:spLocks noGrp="1"/>
          </p:cNvSpPr>
          <p:nvPr>
            <p:ph type="sldNum" sz="quarter" idx="12"/>
          </p:nvPr>
        </p:nvSpPr>
        <p:spPr/>
        <p:txBody>
          <a:bodyPr/>
          <a:lstStyle/>
          <a:p>
            <a:fld id="{08FFCC8A-FE92-4905-8917-AD6F36E59298}" type="slidenum">
              <a:rPr lang="en-US" smtClean="0"/>
              <a:t>‹#›</a:t>
            </a:fld>
            <a:endParaRPr lang="en-US"/>
          </a:p>
        </p:txBody>
      </p:sp>
    </p:spTree>
    <p:extLst>
      <p:ext uri="{BB962C8B-B14F-4D97-AF65-F5344CB8AC3E}">
        <p14:creationId xmlns:p14="http://schemas.microsoft.com/office/powerpoint/2010/main" val="12383885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B98D0E-2A2C-7503-27CC-A6C507C12E5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385476B-02CB-BFFE-DD80-6DD125230C02}"/>
              </a:ext>
            </a:extLst>
          </p:cNvPr>
          <p:cNvSpPr>
            <a:spLocks noGrp="1"/>
          </p:cNvSpPr>
          <p:nvPr>
            <p:ph type="dt" sz="half" idx="10"/>
          </p:nvPr>
        </p:nvSpPr>
        <p:spPr/>
        <p:txBody>
          <a:bodyPr/>
          <a:lstStyle/>
          <a:p>
            <a:fld id="{4870612B-B7BB-4E5D-BC34-D71D50577435}" type="datetimeFigureOut">
              <a:rPr lang="en-US" smtClean="0"/>
              <a:t>4/23/2024</a:t>
            </a:fld>
            <a:endParaRPr lang="en-US"/>
          </a:p>
        </p:txBody>
      </p:sp>
      <p:sp>
        <p:nvSpPr>
          <p:cNvPr id="4" name="Footer Placeholder 3">
            <a:extLst>
              <a:ext uri="{FF2B5EF4-FFF2-40B4-BE49-F238E27FC236}">
                <a16:creationId xmlns:a16="http://schemas.microsoft.com/office/drawing/2014/main" id="{1A48E6E2-E2CE-57EB-6991-AAB40E705F7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2A9084F-2D1C-467E-1B93-657FE6BF790A}"/>
              </a:ext>
            </a:extLst>
          </p:cNvPr>
          <p:cNvSpPr>
            <a:spLocks noGrp="1"/>
          </p:cNvSpPr>
          <p:nvPr>
            <p:ph type="sldNum" sz="quarter" idx="12"/>
          </p:nvPr>
        </p:nvSpPr>
        <p:spPr/>
        <p:txBody>
          <a:bodyPr/>
          <a:lstStyle/>
          <a:p>
            <a:fld id="{08FFCC8A-FE92-4905-8917-AD6F36E59298}" type="slidenum">
              <a:rPr lang="en-US" smtClean="0"/>
              <a:t>‹#›</a:t>
            </a:fld>
            <a:endParaRPr lang="en-US"/>
          </a:p>
        </p:txBody>
      </p:sp>
    </p:spTree>
    <p:extLst>
      <p:ext uri="{BB962C8B-B14F-4D97-AF65-F5344CB8AC3E}">
        <p14:creationId xmlns:p14="http://schemas.microsoft.com/office/powerpoint/2010/main" val="36078471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7642084-35BF-8F84-CDD8-CE2175CBFFE2}"/>
              </a:ext>
            </a:extLst>
          </p:cNvPr>
          <p:cNvSpPr>
            <a:spLocks noGrp="1"/>
          </p:cNvSpPr>
          <p:nvPr>
            <p:ph type="dt" sz="half" idx="10"/>
          </p:nvPr>
        </p:nvSpPr>
        <p:spPr/>
        <p:txBody>
          <a:bodyPr/>
          <a:lstStyle/>
          <a:p>
            <a:fld id="{4870612B-B7BB-4E5D-BC34-D71D50577435}" type="datetimeFigureOut">
              <a:rPr lang="en-US" smtClean="0"/>
              <a:t>4/23/2024</a:t>
            </a:fld>
            <a:endParaRPr lang="en-US"/>
          </a:p>
        </p:txBody>
      </p:sp>
      <p:sp>
        <p:nvSpPr>
          <p:cNvPr id="3" name="Footer Placeholder 2">
            <a:extLst>
              <a:ext uri="{FF2B5EF4-FFF2-40B4-BE49-F238E27FC236}">
                <a16:creationId xmlns:a16="http://schemas.microsoft.com/office/drawing/2014/main" id="{8581265E-D8FC-EF35-CEB4-08DDBB404E6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A61755F-888D-7660-CD17-D1A82099627A}"/>
              </a:ext>
            </a:extLst>
          </p:cNvPr>
          <p:cNvSpPr>
            <a:spLocks noGrp="1"/>
          </p:cNvSpPr>
          <p:nvPr>
            <p:ph type="sldNum" sz="quarter" idx="12"/>
          </p:nvPr>
        </p:nvSpPr>
        <p:spPr/>
        <p:txBody>
          <a:bodyPr/>
          <a:lstStyle/>
          <a:p>
            <a:fld id="{08FFCC8A-FE92-4905-8917-AD6F36E59298}" type="slidenum">
              <a:rPr lang="en-US" smtClean="0"/>
              <a:t>‹#›</a:t>
            </a:fld>
            <a:endParaRPr lang="en-US"/>
          </a:p>
        </p:txBody>
      </p:sp>
    </p:spTree>
    <p:extLst>
      <p:ext uri="{BB962C8B-B14F-4D97-AF65-F5344CB8AC3E}">
        <p14:creationId xmlns:p14="http://schemas.microsoft.com/office/powerpoint/2010/main" val="35200283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09C94-5E1A-60D3-CD7F-246CCA83A49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0F58F42-DDFF-E17D-386E-C803120827F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731A6A5-299D-B03F-CDB2-90ECDB9EB8F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59189E4-09AA-B5E9-5DFA-B289D556866E}"/>
              </a:ext>
            </a:extLst>
          </p:cNvPr>
          <p:cNvSpPr>
            <a:spLocks noGrp="1"/>
          </p:cNvSpPr>
          <p:nvPr>
            <p:ph type="dt" sz="half" idx="10"/>
          </p:nvPr>
        </p:nvSpPr>
        <p:spPr/>
        <p:txBody>
          <a:bodyPr/>
          <a:lstStyle/>
          <a:p>
            <a:fld id="{4870612B-B7BB-4E5D-BC34-D71D50577435}" type="datetimeFigureOut">
              <a:rPr lang="en-US" smtClean="0"/>
              <a:t>4/23/2024</a:t>
            </a:fld>
            <a:endParaRPr lang="en-US"/>
          </a:p>
        </p:txBody>
      </p:sp>
      <p:sp>
        <p:nvSpPr>
          <p:cNvPr id="6" name="Footer Placeholder 5">
            <a:extLst>
              <a:ext uri="{FF2B5EF4-FFF2-40B4-BE49-F238E27FC236}">
                <a16:creationId xmlns:a16="http://schemas.microsoft.com/office/drawing/2014/main" id="{B173ED1A-C6CA-A1A0-DA8A-416790E0BC8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A46CF2D-083A-44BD-D8C8-F9E71222C73B}"/>
              </a:ext>
            </a:extLst>
          </p:cNvPr>
          <p:cNvSpPr>
            <a:spLocks noGrp="1"/>
          </p:cNvSpPr>
          <p:nvPr>
            <p:ph type="sldNum" sz="quarter" idx="12"/>
          </p:nvPr>
        </p:nvSpPr>
        <p:spPr/>
        <p:txBody>
          <a:bodyPr/>
          <a:lstStyle/>
          <a:p>
            <a:fld id="{08FFCC8A-FE92-4905-8917-AD6F36E59298}" type="slidenum">
              <a:rPr lang="en-US" smtClean="0"/>
              <a:t>‹#›</a:t>
            </a:fld>
            <a:endParaRPr lang="en-US"/>
          </a:p>
        </p:txBody>
      </p:sp>
    </p:spTree>
    <p:extLst>
      <p:ext uri="{BB962C8B-B14F-4D97-AF65-F5344CB8AC3E}">
        <p14:creationId xmlns:p14="http://schemas.microsoft.com/office/powerpoint/2010/main" val="19995740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62D9F6-F822-3FE5-CCB2-C4F5A9AA694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0D21F6A-8671-7FA8-8314-42DA858EEF5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C780768-1D2E-8F04-BE37-5D153EF00E2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4335E78-CF68-496D-788B-4CE788E706E7}"/>
              </a:ext>
            </a:extLst>
          </p:cNvPr>
          <p:cNvSpPr>
            <a:spLocks noGrp="1"/>
          </p:cNvSpPr>
          <p:nvPr>
            <p:ph type="dt" sz="half" idx="10"/>
          </p:nvPr>
        </p:nvSpPr>
        <p:spPr/>
        <p:txBody>
          <a:bodyPr/>
          <a:lstStyle/>
          <a:p>
            <a:fld id="{4870612B-B7BB-4E5D-BC34-D71D50577435}" type="datetimeFigureOut">
              <a:rPr lang="en-US" smtClean="0"/>
              <a:t>4/23/2024</a:t>
            </a:fld>
            <a:endParaRPr lang="en-US"/>
          </a:p>
        </p:txBody>
      </p:sp>
      <p:sp>
        <p:nvSpPr>
          <p:cNvPr id="6" name="Footer Placeholder 5">
            <a:extLst>
              <a:ext uri="{FF2B5EF4-FFF2-40B4-BE49-F238E27FC236}">
                <a16:creationId xmlns:a16="http://schemas.microsoft.com/office/drawing/2014/main" id="{3B514F2F-EFD5-188B-213D-61CA0D23C3B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EA805CB-D658-7259-0638-2A9A53EAFA68}"/>
              </a:ext>
            </a:extLst>
          </p:cNvPr>
          <p:cNvSpPr>
            <a:spLocks noGrp="1"/>
          </p:cNvSpPr>
          <p:nvPr>
            <p:ph type="sldNum" sz="quarter" idx="12"/>
          </p:nvPr>
        </p:nvSpPr>
        <p:spPr/>
        <p:txBody>
          <a:bodyPr/>
          <a:lstStyle/>
          <a:p>
            <a:fld id="{08FFCC8A-FE92-4905-8917-AD6F36E59298}" type="slidenum">
              <a:rPr lang="en-US" smtClean="0"/>
              <a:t>‹#›</a:t>
            </a:fld>
            <a:endParaRPr lang="en-US"/>
          </a:p>
        </p:txBody>
      </p:sp>
    </p:spTree>
    <p:extLst>
      <p:ext uri="{BB962C8B-B14F-4D97-AF65-F5344CB8AC3E}">
        <p14:creationId xmlns:p14="http://schemas.microsoft.com/office/powerpoint/2010/main" val="585663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04B2ABC-0AF1-9408-DF8A-6616A3CF990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9711B8D-CCC5-7127-2709-94F5B19A878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A335-53F1-1C69-FFF4-DA47CE78EA6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870612B-B7BB-4E5D-BC34-D71D50577435}" type="datetimeFigureOut">
              <a:rPr lang="en-US" smtClean="0"/>
              <a:t>4/23/2024</a:t>
            </a:fld>
            <a:endParaRPr lang="en-US"/>
          </a:p>
        </p:txBody>
      </p:sp>
      <p:sp>
        <p:nvSpPr>
          <p:cNvPr id="5" name="Footer Placeholder 4">
            <a:extLst>
              <a:ext uri="{FF2B5EF4-FFF2-40B4-BE49-F238E27FC236}">
                <a16:creationId xmlns:a16="http://schemas.microsoft.com/office/drawing/2014/main" id="{56935D2B-CBF5-8168-3E58-A1A77B283E3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E6C24267-7DAC-DF11-1E69-3D568819BC6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8FFCC8A-FE92-4905-8917-AD6F36E59298}" type="slidenum">
              <a:rPr lang="en-US" smtClean="0"/>
              <a:t>‹#›</a:t>
            </a:fld>
            <a:endParaRPr lang="en-US"/>
          </a:p>
        </p:txBody>
      </p:sp>
    </p:spTree>
    <p:extLst>
      <p:ext uri="{BB962C8B-B14F-4D97-AF65-F5344CB8AC3E}">
        <p14:creationId xmlns:p14="http://schemas.microsoft.com/office/powerpoint/2010/main" val="40996080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BF698E90-4AE0-19DC-14E0-F90A6E032C64}"/>
              </a:ext>
            </a:extLst>
          </p:cNvPr>
          <p:cNvSpPr txBox="1"/>
          <p:nvPr/>
        </p:nvSpPr>
        <p:spPr>
          <a:xfrm>
            <a:off x="7860480" y="111509"/>
            <a:ext cx="4171611" cy="1872887"/>
          </a:xfrm>
          <a:prstGeom prst="rect">
            <a:avLst/>
          </a:prstGeom>
          <a:noFill/>
          <a:ln>
            <a:solidFill>
              <a:schemeClr val="accent1"/>
            </a:solidFill>
          </a:ln>
        </p:spPr>
        <p:txBody>
          <a:bodyPr wrap="square" rtlCol="0">
            <a:noAutofit/>
          </a:bodyPr>
          <a:lstStyle/>
          <a:p>
            <a:r>
              <a:rPr lang="en-US" dirty="0"/>
              <a:t>Crib</a:t>
            </a:r>
          </a:p>
        </p:txBody>
      </p:sp>
      <p:sp>
        <p:nvSpPr>
          <p:cNvPr id="19" name="TextBox 18">
            <a:extLst>
              <a:ext uri="{FF2B5EF4-FFF2-40B4-BE49-F238E27FC236}">
                <a16:creationId xmlns:a16="http://schemas.microsoft.com/office/drawing/2014/main" id="{13D24BEB-1077-EA53-A6A3-5EEB39BD46FF}"/>
              </a:ext>
            </a:extLst>
          </p:cNvPr>
          <p:cNvSpPr txBox="1"/>
          <p:nvPr/>
        </p:nvSpPr>
        <p:spPr>
          <a:xfrm>
            <a:off x="6031508" y="1987606"/>
            <a:ext cx="6000584" cy="1687051"/>
          </a:xfrm>
          <a:prstGeom prst="rect">
            <a:avLst/>
          </a:prstGeom>
          <a:noFill/>
          <a:ln>
            <a:solidFill>
              <a:schemeClr val="accent1"/>
            </a:solidFill>
          </a:ln>
        </p:spPr>
        <p:txBody>
          <a:bodyPr wrap="square" rtlCol="0">
            <a:noAutofit/>
          </a:bodyPr>
          <a:lstStyle/>
          <a:p>
            <a:r>
              <a:rPr lang="en-US" dirty="0"/>
              <a:t>Player 1 Hand – </a:t>
            </a:r>
            <a:r>
              <a:rPr lang="en-US" dirty="0">
                <a:solidFill>
                  <a:schemeClr val="accent3"/>
                </a:solidFill>
              </a:rPr>
              <a:t>Click card to add to crib / play</a:t>
            </a:r>
          </a:p>
        </p:txBody>
      </p:sp>
      <p:sp>
        <p:nvSpPr>
          <p:cNvPr id="18" name="TextBox 17">
            <a:extLst>
              <a:ext uri="{FF2B5EF4-FFF2-40B4-BE49-F238E27FC236}">
                <a16:creationId xmlns:a16="http://schemas.microsoft.com/office/drawing/2014/main" id="{F8FF0499-6379-C3D2-F6BE-EDF15B22F758}"/>
              </a:ext>
            </a:extLst>
          </p:cNvPr>
          <p:cNvSpPr txBox="1"/>
          <p:nvPr/>
        </p:nvSpPr>
        <p:spPr>
          <a:xfrm>
            <a:off x="5985530" y="3678866"/>
            <a:ext cx="6025355" cy="1697355"/>
          </a:xfrm>
          <a:prstGeom prst="rect">
            <a:avLst/>
          </a:prstGeom>
          <a:noFill/>
          <a:ln>
            <a:solidFill>
              <a:schemeClr val="accent1"/>
            </a:solidFill>
          </a:ln>
        </p:spPr>
        <p:txBody>
          <a:bodyPr wrap="square" rtlCol="0">
            <a:noAutofit/>
          </a:bodyPr>
          <a:lstStyle/>
          <a:p>
            <a:r>
              <a:rPr lang="en-US" dirty="0"/>
              <a:t>Play Pile</a:t>
            </a:r>
          </a:p>
        </p:txBody>
      </p:sp>
      <p:sp>
        <p:nvSpPr>
          <p:cNvPr id="10" name="TextBox 9">
            <a:extLst>
              <a:ext uri="{FF2B5EF4-FFF2-40B4-BE49-F238E27FC236}">
                <a16:creationId xmlns:a16="http://schemas.microsoft.com/office/drawing/2014/main" id="{D1EF0CA6-FC74-1EAD-7BEC-0611F046700E}"/>
              </a:ext>
            </a:extLst>
          </p:cNvPr>
          <p:cNvSpPr txBox="1"/>
          <p:nvPr/>
        </p:nvSpPr>
        <p:spPr>
          <a:xfrm>
            <a:off x="6053452" y="109728"/>
            <a:ext cx="1787535" cy="1881116"/>
          </a:xfrm>
          <a:prstGeom prst="rect">
            <a:avLst/>
          </a:prstGeom>
          <a:noFill/>
          <a:ln>
            <a:solidFill>
              <a:schemeClr val="accent1"/>
            </a:solidFill>
          </a:ln>
        </p:spPr>
        <p:txBody>
          <a:bodyPr wrap="square" rtlCol="0">
            <a:noAutofit/>
          </a:bodyPr>
          <a:lstStyle/>
          <a:p>
            <a:r>
              <a:rPr lang="en-US" dirty="0"/>
              <a:t>Starter</a:t>
            </a:r>
          </a:p>
        </p:txBody>
      </p:sp>
      <p:sp>
        <p:nvSpPr>
          <p:cNvPr id="2" name="TextBox 1">
            <a:extLst>
              <a:ext uri="{FF2B5EF4-FFF2-40B4-BE49-F238E27FC236}">
                <a16:creationId xmlns:a16="http://schemas.microsoft.com/office/drawing/2014/main" id="{AEEE1016-557E-41E8-AF7F-CCABD372BDAD}"/>
              </a:ext>
            </a:extLst>
          </p:cNvPr>
          <p:cNvSpPr txBox="1"/>
          <p:nvPr/>
        </p:nvSpPr>
        <p:spPr>
          <a:xfrm>
            <a:off x="3287984" y="109729"/>
            <a:ext cx="2745975" cy="6509970"/>
          </a:xfrm>
          <a:prstGeom prst="rect">
            <a:avLst/>
          </a:prstGeom>
          <a:noFill/>
          <a:ln>
            <a:solidFill>
              <a:schemeClr val="accent1"/>
            </a:solidFill>
          </a:ln>
        </p:spPr>
        <p:txBody>
          <a:bodyPr wrap="square" rtlCol="0">
            <a:noAutofit/>
          </a:bodyPr>
          <a:lstStyle/>
          <a:p>
            <a:r>
              <a:rPr lang="en-US" dirty="0"/>
              <a:t>Cribbage Board</a:t>
            </a:r>
          </a:p>
        </p:txBody>
      </p:sp>
      <p:sp>
        <p:nvSpPr>
          <p:cNvPr id="7" name="TextBox 6">
            <a:extLst>
              <a:ext uri="{FF2B5EF4-FFF2-40B4-BE49-F238E27FC236}">
                <a16:creationId xmlns:a16="http://schemas.microsoft.com/office/drawing/2014/main" id="{18D929B4-F003-4B45-B625-F14619D054E9}"/>
              </a:ext>
            </a:extLst>
          </p:cNvPr>
          <p:cNvSpPr txBox="1"/>
          <p:nvPr/>
        </p:nvSpPr>
        <p:spPr>
          <a:xfrm>
            <a:off x="4858147" y="182458"/>
            <a:ext cx="1073400" cy="276999"/>
          </a:xfrm>
          <a:prstGeom prst="rect">
            <a:avLst/>
          </a:prstGeom>
          <a:noFill/>
        </p:spPr>
        <p:txBody>
          <a:bodyPr wrap="square" rtlCol="0">
            <a:spAutoFit/>
          </a:bodyPr>
          <a:lstStyle/>
          <a:p>
            <a:r>
              <a:rPr lang="en-US" sz="1200" dirty="0">
                <a:solidFill>
                  <a:srgbClr val="FF0000"/>
                </a:solidFill>
              </a:rPr>
              <a:t>Grid-2 (0-3,0)</a:t>
            </a:r>
          </a:p>
        </p:txBody>
      </p:sp>
      <p:sp>
        <p:nvSpPr>
          <p:cNvPr id="3" name="TextBox 2">
            <a:extLst>
              <a:ext uri="{FF2B5EF4-FFF2-40B4-BE49-F238E27FC236}">
                <a16:creationId xmlns:a16="http://schemas.microsoft.com/office/drawing/2014/main" id="{51AAD25F-6AB7-1B9F-D475-FC50B9523C98}"/>
              </a:ext>
            </a:extLst>
          </p:cNvPr>
          <p:cNvSpPr txBox="1"/>
          <p:nvPr/>
        </p:nvSpPr>
        <p:spPr>
          <a:xfrm>
            <a:off x="3287984" y="532182"/>
            <a:ext cx="1348773" cy="6087517"/>
          </a:xfrm>
          <a:prstGeom prst="rect">
            <a:avLst/>
          </a:prstGeom>
          <a:noFill/>
          <a:ln>
            <a:solidFill>
              <a:schemeClr val="accent1"/>
            </a:solidFill>
          </a:ln>
        </p:spPr>
        <p:txBody>
          <a:bodyPr wrap="square" rtlCol="0">
            <a:noAutofit/>
          </a:bodyPr>
          <a:lstStyle/>
          <a:p>
            <a:r>
              <a:rPr lang="en-US" dirty="0"/>
              <a:t>Player 1 - </a:t>
            </a:r>
            <a:r>
              <a:rPr lang="en-US" dirty="0">
                <a:solidFill>
                  <a:schemeClr val="accent3"/>
                </a:solidFill>
              </a:rPr>
              <a:t>Dealer</a:t>
            </a:r>
          </a:p>
        </p:txBody>
      </p:sp>
      <p:sp>
        <p:nvSpPr>
          <p:cNvPr id="5" name="TextBox 4">
            <a:extLst>
              <a:ext uri="{FF2B5EF4-FFF2-40B4-BE49-F238E27FC236}">
                <a16:creationId xmlns:a16="http://schemas.microsoft.com/office/drawing/2014/main" id="{7387F187-1DC6-FD0F-E434-0E4A15F21FC4}"/>
              </a:ext>
            </a:extLst>
          </p:cNvPr>
          <p:cNvSpPr txBox="1"/>
          <p:nvPr/>
        </p:nvSpPr>
        <p:spPr>
          <a:xfrm>
            <a:off x="3443119" y="1217881"/>
            <a:ext cx="899605" cy="276999"/>
          </a:xfrm>
          <a:prstGeom prst="rect">
            <a:avLst/>
          </a:prstGeom>
          <a:noFill/>
        </p:spPr>
        <p:txBody>
          <a:bodyPr wrap="none" rtlCol="0">
            <a:spAutoFit/>
          </a:bodyPr>
          <a:lstStyle/>
          <a:p>
            <a:r>
              <a:rPr lang="en-US" sz="1200" dirty="0">
                <a:solidFill>
                  <a:srgbClr val="FF0000"/>
                </a:solidFill>
              </a:rPr>
              <a:t>Grid-3 (0,0)</a:t>
            </a:r>
          </a:p>
        </p:txBody>
      </p:sp>
      <p:sp>
        <p:nvSpPr>
          <p:cNvPr id="8" name="TextBox 7">
            <a:extLst>
              <a:ext uri="{FF2B5EF4-FFF2-40B4-BE49-F238E27FC236}">
                <a16:creationId xmlns:a16="http://schemas.microsoft.com/office/drawing/2014/main" id="{85E861E2-3C0B-B13C-FDFC-3FDAB49E840C}"/>
              </a:ext>
            </a:extLst>
          </p:cNvPr>
          <p:cNvSpPr txBox="1"/>
          <p:nvPr/>
        </p:nvSpPr>
        <p:spPr>
          <a:xfrm>
            <a:off x="3298346" y="1955768"/>
            <a:ext cx="1328048" cy="1015663"/>
          </a:xfrm>
          <a:prstGeom prst="rect">
            <a:avLst/>
          </a:prstGeom>
          <a:noFill/>
        </p:spPr>
        <p:txBody>
          <a:bodyPr wrap="square" rtlCol="0">
            <a:spAutoFit/>
          </a:bodyPr>
          <a:lstStyle/>
          <a:p>
            <a:r>
              <a:rPr lang="en-US" sz="1200" dirty="0">
                <a:solidFill>
                  <a:srgbClr val="FF0000"/>
                </a:solidFill>
              </a:rPr>
              <a:t>Peg holes are check boxes or radio buttons laid out on</a:t>
            </a:r>
          </a:p>
          <a:p>
            <a:r>
              <a:rPr lang="en-US" sz="1200" dirty="0">
                <a:solidFill>
                  <a:srgbClr val="FF0000"/>
                </a:solidFill>
              </a:rPr>
              <a:t>Grid-4 (0-31,0-1)</a:t>
            </a:r>
          </a:p>
        </p:txBody>
      </p:sp>
      <p:sp>
        <p:nvSpPr>
          <p:cNvPr id="4" name="TextBox 3">
            <a:extLst>
              <a:ext uri="{FF2B5EF4-FFF2-40B4-BE49-F238E27FC236}">
                <a16:creationId xmlns:a16="http://schemas.microsoft.com/office/drawing/2014/main" id="{CC06B1D9-60BA-2156-F65E-D1786AD95A00}"/>
              </a:ext>
            </a:extLst>
          </p:cNvPr>
          <p:cNvSpPr txBox="1"/>
          <p:nvPr/>
        </p:nvSpPr>
        <p:spPr>
          <a:xfrm>
            <a:off x="4636757" y="532183"/>
            <a:ext cx="1397202" cy="6087516"/>
          </a:xfrm>
          <a:prstGeom prst="rect">
            <a:avLst/>
          </a:prstGeom>
          <a:noFill/>
          <a:ln>
            <a:solidFill>
              <a:schemeClr val="accent1"/>
            </a:solidFill>
          </a:ln>
        </p:spPr>
        <p:txBody>
          <a:bodyPr wrap="square" rtlCol="0">
            <a:noAutofit/>
          </a:bodyPr>
          <a:lstStyle/>
          <a:p>
            <a:r>
              <a:rPr lang="en-US" dirty="0"/>
              <a:t>Player 2</a:t>
            </a:r>
          </a:p>
        </p:txBody>
      </p:sp>
      <p:sp>
        <p:nvSpPr>
          <p:cNvPr id="6" name="TextBox 5">
            <a:extLst>
              <a:ext uri="{FF2B5EF4-FFF2-40B4-BE49-F238E27FC236}">
                <a16:creationId xmlns:a16="http://schemas.microsoft.com/office/drawing/2014/main" id="{C9A7C3A3-A090-A23C-B9A5-D9D416AB0C75}"/>
              </a:ext>
            </a:extLst>
          </p:cNvPr>
          <p:cNvSpPr txBox="1"/>
          <p:nvPr/>
        </p:nvSpPr>
        <p:spPr>
          <a:xfrm>
            <a:off x="4684551" y="884796"/>
            <a:ext cx="899605" cy="276999"/>
          </a:xfrm>
          <a:prstGeom prst="rect">
            <a:avLst/>
          </a:prstGeom>
          <a:noFill/>
        </p:spPr>
        <p:txBody>
          <a:bodyPr wrap="none" rtlCol="0">
            <a:spAutoFit/>
          </a:bodyPr>
          <a:lstStyle/>
          <a:p>
            <a:r>
              <a:rPr lang="en-US" sz="1200" dirty="0">
                <a:solidFill>
                  <a:srgbClr val="FF0000"/>
                </a:solidFill>
              </a:rPr>
              <a:t>Grid-3 (0,1)</a:t>
            </a:r>
          </a:p>
        </p:txBody>
      </p:sp>
      <p:sp>
        <p:nvSpPr>
          <p:cNvPr id="9" name="TextBox 8">
            <a:extLst>
              <a:ext uri="{FF2B5EF4-FFF2-40B4-BE49-F238E27FC236}">
                <a16:creationId xmlns:a16="http://schemas.microsoft.com/office/drawing/2014/main" id="{A4748B1C-42CB-6749-5293-A272457B47CE}"/>
              </a:ext>
            </a:extLst>
          </p:cNvPr>
          <p:cNvSpPr txBox="1"/>
          <p:nvPr/>
        </p:nvSpPr>
        <p:spPr>
          <a:xfrm>
            <a:off x="4647118" y="1916184"/>
            <a:ext cx="1328048" cy="1015663"/>
          </a:xfrm>
          <a:prstGeom prst="rect">
            <a:avLst/>
          </a:prstGeom>
          <a:noFill/>
        </p:spPr>
        <p:txBody>
          <a:bodyPr wrap="square" rtlCol="0">
            <a:spAutoFit/>
          </a:bodyPr>
          <a:lstStyle/>
          <a:p>
            <a:r>
              <a:rPr lang="en-US" sz="1200" dirty="0">
                <a:solidFill>
                  <a:srgbClr val="FF0000"/>
                </a:solidFill>
              </a:rPr>
              <a:t>Peg holes are check boxes or radio buttons laid out on</a:t>
            </a:r>
          </a:p>
          <a:p>
            <a:r>
              <a:rPr lang="en-US" sz="1200" dirty="0">
                <a:solidFill>
                  <a:srgbClr val="FF0000"/>
                </a:solidFill>
              </a:rPr>
              <a:t>Grid-4 (0-31,0-1)</a:t>
            </a:r>
          </a:p>
        </p:txBody>
      </p:sp>
      <p:sp>
        <p:nvSpPr>
          <p:cNvPr id="12" name="TextBox 11">
            <a:extLst>
              <a:ext uri="{FF2B5EF4-FFF2-40B4-BE49-F238E27FC236}">
                <a16:creationId xmlns:a16="http://schemas.microsoft.com/office/drawing/2014/main" id="{ADB639DE-BEA3-F1E9-479E-B8A8A0138B4A}"/>
              </a:ext>
            </a:extLst>
          </p:cNvPr>
          <p:cNvSpPr txBox="1"/>
          <p:nvPr/>
        </p:nvSpPr>
        <p:spPr>
          <a:xfrm>
            <a:off x="6745668" y="181331"/>
            <a:ext cx="1073400" cy="276999"/>
          </a:xfrm>
          <a:prstGeom prst="rect">
            <a:avLst/>
          </a:prstGeom>
          <a:noFill/>
        </p:spPr>
        <p:txBody>
          <a:bodyPr wrap="square" rtlCol="0">
            <a:spAutoFit/>
          </a:bodyPr>
          <a:lstStyle/>
          <a:p>
            <a:r>
              <a:rPr lang="en-US" sz="1200" dirty="0">
                <a:solidFill>
                  <a:srgbClr val="FF0000"/>
                </a:solidFill>
              </a:rPr>
              <a:t>Grid-2 (0,1)</a:t>
            </a:r>
          </a:p>
        </p:txBody>
      </p:sp>
      <p:sp>
        <p:nvSpPr>
          <p:cNvPr id="11" name="Rectangle: Rounded Corners 10">
            <a:extLst>
              <a:ext uri="{FF2B5EF4-FFF2-40B4-BE49-F238E27FC236}">
                <a16:creationId xmlns:a16="http://schemas.microsoft.com/office/drawing/2014/main" id="{CDA4FE90-C4E3-0485-A83C-632232729481}"/>
              </a:ext>
            </a:extLst>
          </p:cNvPr>
          <p:cNvSpPr/>
          <p:nvPr/>
        </p:nvSpPr>
        <p:spPr>
          <a:xfrm>
            <a:off x="6205694" y="2274359"/>
            <a:ext cx="891268" cy="1347825"/>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QH</a:t>
            </a:r>
          </a:p>
        </p:txBody>
      </p:sp>
      <p:sp>
        <p:nvSpPr>
          <p:cNvPr id="13" name="TextBox 12">
            <a:extLst>
              <a:ext uri="{FF2B5EF4-FFF2-40B4-BE49-F238E27FC236}">
                <a16:creationId xmlns:a16="http://schemas.microsoft.com/office/drawing/2014/main" id="{6A7A42A6-82F9-7496-A3C5-B06A31DEA920}"/>
              </a:ext>
            </a:extLst>
          </p:cNvPr>
          <p:cNvSpPr txBox="1"/>
          <p:nvPr/>
        </p:nvSpPr>
        <p:spPr>
          <a:xfrm>
            <a:off x="6205694" y="2411168"/>
            <a:ext cx="1073400" cy="276999"/>
          </a:xfrm>
          <a:prstGeom prst="rect">
            <a:avLst/>
          </a:prstGeom>
          <a:noFill/>
        </p:spPr>
        <p:txBody>
          <a:bodyPr wrap="square" rtlCol="0">
            <a:spAutoFit/>
          </a:bodyPr>
          <a:lstStyle/>
          <a:p>
            <a:r>
              <a:rPr lang="en-US" sz="1200" dirty="0">
                <a:solidFill>
                  <a:srgbClr val="FF0000"/>
                </a:solidFill>
              </a:rPr>
              <a:t>Grid-3 (0,0)</a:t>
            </a:r>
          </a:p>
        </p:txBody>
      </p:sp>
      <p:sp>
        <p:nvSpPr>
          <p:cNvPr id="20" name="TextBox 19">
            <a:extLst>
              <a:ext uri="{FF2B5EF4-FFF2-40B4-BE49-F238E27FC236}">
                <a16:creationId xmlns:a16="http://schemas.microsoft.com/office/drawing/2014/main" id="{B112E086-9DCC-EEC5-F3B4-D4D5E645CBEE}"/>
              </a:ext>
            </a:extLst>
          </p:cNvPr>
          <p:cNvSpPr txBox="1"/>
          <p:nvPr/>
        </p:nvSpPr>
        <p:spPr>
          <a:xfrm>
            <a:off x="11071611" y="2025517"/>
            <a:ext cx="1073400" cy="276999"/>
          </a:xfrm>
          <a:prstGeom prst="rect">
            <a:avLst/>
          </a:prstGeom>
          <a:noFill/>
        </p:spPr>
        <p:txBody>
          <a:bodyPr wrap="square" rtlCol="0">
            <a:spAutoFit/>
          </a:bodyPr>
          <a:lstStyle/>
          <a:p>
            <a:r>
              <a:rPr lang="en-US" sz="1200" dirty="0">
                <a:solidFill>
                  <a:srgbClr val="FF0000"/>
                </a:solidFill>
              </a:rPr>
              <a:t>Grid-2 (1,1-2)</a:t>
            </a:r>
          </a:p>
        </p:txBody>
      </p:sp>
      <p:sp>
        <p:nvSpPr>
          <p:cNvPr id="23" name="Rectangle: Rounded Corners 22">
            <a:extLst>
              <a:ext uri="{FF2B5EF4-FFF2-40B4-BE49-F238E27FC236}">
                <a16:creationId xmlns:a16="http://schemas.microsoft.com/office/drawing/2014/main" id="{E4E9AE66-D4AD-083D-3291-2E967F7FD9E7}"/>
              </a:ext>
            </a:extLst>
          </p:cNvPr>
          <p:cNvSpPr/>
          <p:nvPr/>
        </p:nvSpPr>
        <p:spPr>
          <a:xfrm>
            <a:off x="6474575" y="502865"/>
            <a:ext cx="891268" cy="1347825"/>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9H</a:t>
            </a:r>
          </a:p>
        </p:txBody>
      </p:sp>
      <p:sp>
        <p:nvSpPr>
          <p:cNvPr id="24" name="TextBox 23">
            <a:extLst>
              <a:ext uri="{FF2B5EF4-FFF2-40B4-BE49-F238E27FC236}">
                <a16:creationId xmlns:a16="http://schemas.microsoft.com/office/drawing/2014/main" id="{DDDB0C11-AC15-B15B-8FAA-B44F6D106A0A}"/>
              </a:ext>
            </a:extLst>
          </p:cNvPr>
          <p:cNvSpPr txBox="1"/>
          <p:nvPr/>
        </p:nvSpPr>
        <p:spPr>
          <a:xfrm>
            <a:off x="6474575" y="639674"/>
            <a:ext cx="1073400" cy="276999"/>
          </a:xfrm>
          <a:prstGeom prst="rect">
            <a:avLst/>
          </a:prstGeom>
          <a:noFill/>
        </p:spPr>
        <p:txBody>
          <a:bodyPr wrap="square" rtlCol="0">
            <a:spAutoFit/>
          </a:bodyPr>
          <a:lstStyle/>
          <a:p>
            <a:r>
              <a:rPr lang="en-US" sz="1200" dirty="0">
                <a:solidFill>
                  <a:srgbClr val="FF0000"/>
                </a:solidFill>
              </a:rPr>
              <a:t>Grid-3 (0,0)</a:t>
            </a:r>
          </a:p>
        </p:txBody>
      </p:sp>
      <p:sp>
        <p:nvSpPr>
          <p:cNvPr id="26" name="Rectangle: Rounded Corners 25">
            <a:extLst>
              <a:ext uri="{FF2B5EF4-FFF2-40B4-BE49-F238E27FC236}">
                <a16:creationId xmlns:a16="http://schemas.microsoft.com/office/drawing/2014/main" id="{EC832391-AB08-66D2-3ADB-ABCD6AE29211}"/>
              </a:ext>
            </a:extLst>
          </p:cNvPr>
          <p:cNvSpPr/>
          <p:nvPr/>
        </p:nvSpPr>
        <p:spPr>
          <a:xfrm>
            <a:off x="8150157" y="2284680"/>
            <a:ext cx="891268" cy="1347825"/>
          </a:xfrm>
          <a:prstGeom prst="roundRect">
            <a:avLst/>
          </a:prstGeom>
          <a:noFill/>
          <a:ln>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7" name="TextBox 26">
            <a:extLst>
              <a:ext uri="{FF2B5EF4-FFF2-40B4-BE49-F238E27FC236}">
                <a16:creationId xmlns:a16="http://schemas.microsoft.com/office/drawing/2014/main" id="{C7E76ECA-6402-3293-B515-31A09A9F9B30}"/>
              </a:ext>
            </a:extLst>
          </p:cNvPr>
          <p:cNvSpPr txBox="1"/>
          <p:nvPr/>
        </p:nvSpPr>
        <p:spPr>
          <a:xfrm>
            <a:off x="8150157" y="2363506"/>
            <a:ext cx="1073400" cy="276999"/>
          </a:xfrm>
          <a:prstGeom prst="rect">
            <a:avLst/>
          </a:prstGeom>
          <a:noFill/>
        </p:spPr>
        <p:txBody>
          <a:bodyPr wrap="square" rtlCol="0">
            <a:spAutoFit/>
          </a:bodyPr>
          <a:lstStyle/>
          <a:p>
            <a:r>
              <a:rPr lang="en-US" sz="1200" dirty="0">
                <a:solidFill>
                  <a:srgbClr val="FF0000"/>
                </a:solidFill>
              </a:rPr>
              <a:t>Grid-3 (0,2)</a:t>
            </a:r>
          </a:p>
        </p:txBody>
      </p:sp>
      <p:sp>
        <p:nvSpPr>
          <p:cNvPr id="29" name="Rectangle: Rounded Corners 28">
            <a:extLst>
              <a:ext uri="{FF2B5EF4-FFF2-40B4-BE49-F238E27FC236}">
                <a16:creationId xmlns:a16="http://schemas.microsoft.com/office/drawing/2014/main" id="{BFC6CD2E-C0C2-7824-806D-08C14C9BE2B0}"/>
              </a:ext>
            </a:extLst>
          </p:cNvPr>
          <p:cNvSpPr/>
          <p:nvPr/>
        </p:nvSpPr>
        <p:spPr>
          <a:xfrm>
            <a:off x="7178956" y="2297233"/>
            <a:ext cx="891268" cy="1347825"/>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6C</a:t>
            </a:r>
          </a:p>
        </p:txBody>
      </p:sp>
      <p:sp>
        <p:nvSpPr>
          <p:cNvPr id="30" name="TextBox 29">
            <a:extLst>
              <a:ext uri="{FF2B5EF4-FFF2-40B4-BE49-F238E27FC236}">
                <a16:creationId xmlns:a16="http://schemas.microsoft.com/office/drawing/2014/main" id="{7C5DC42A-F061-F5D0-E2FD-57A4696CDE19}"/>
              </a:ext>
            </a:extLst>
          </p:cNvPr>
          <p:cNvSpPr txBox="1"/>
          <p:nvPr/>
        </p:nvSpPr>
        <p:spPr>
          <a:xfrm>
            <a:off x="7178956" y="2434042"/>
            <a:ext cx="1073400" cy="276999"/>
          </a:xfrm>
          <a:prstGeom prst="rect">
            <a:avLst/>
          </a:prstGeom>
          <a:noFill/>
        </p:spPr>
        <p:txBody>
          <a:bodyPr wrap="square" rtlCol="0">
            <a:spAutoFit/>
          </a:bodyPr>
          <a:lstStyle/>
          <a:p>
            <a:r>
              <a:rPr lang="en-US" sz="1200" dirty="0">
                <a:solidFill>
                  <a:srgbClr val="FF0000"/>
                </a:solidFill>
              </a:rPr>
              <a:t>Grid-3 (0,1)</a:t>
            </a:r>
          </a:p>
        </p:txBody>
      </p:sp>
      <p:sp>
        <p:nvSpPr>
          <p:cNvPr id="32" name="Rectangle: Rounded Corners 31">
            <a:extLst>
              <a:ext uri="{FF2B5EF4-FFF2-40B4-BE49-F238E27FC236}">
                <a16:creationId xmlns:a16="http://schemas.microsoft.com/office/drawing/2014/main" id="{22B87102-D410-9D40-A1E2-357F9C24D0AF}"/>
              </a:ext>
            </a:extLst>
          </p:cNvPr>
          <p:cNvSpPr/>
          <p:nvPr/>
        </p:nvSpPr>
        <p:spPr>
          <a:xfrm>
            <a:off x="9086827" y="2280371"/>
            <a:ext cx="891268" cy="1347825"/>
          </a:xfrm>
          <a:prstGeom prst="roundRect">
            <a:avLst/>
          </a:prstGeom>
          <a:noFill/>
          <a:ln>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3" name="TextBox 32">
            <a:extLst>
              <a:ext uri="{FF2B5EF4-FFF2-40B4-BE49-F238E27FC236}">
                <a16:creationId xmlns:a16="http://schemas.microsoft.com/office/drawing/2014/main" id="{27BDDAB9-1161-A47F-AE0B-B16AFE581A0D}"/>
              </a:ext>
            </a:extLst>
          </p:cNvPr>
          <p:cNvSpPr txBox="1"/>
          <p:nvPr/>
        </p:nvSpPr>
        <p:spPr>
          <a:xfrm>
            <a:off x="9072583" y="2324664"/>
            <a:ext cx="1073400" cy="276999"/>
          </a:xfrm>
          <a:prstGeom prst="rect">
            <a:avLst/>
          </a:prstGeom>
          <a:noFill/>
        </p:spPr>
        <p:txBody>
          <a:bodyPr wrap="square" rtlCol="0">
            <a:spAutoFit/>
          </a:bodyPr>
          <a:lstStyle/>
          <a:p>
            <a:r>
              <a:rPr lang="en-US" sz="1200" dirty="0">
                <a:solidFill>
                  <a:srgbClr val="FF0000"/>
                </a:solidFill>
              </a:rPr>
              <a:t>Grid-3 (0,3)</a:t>
            </a:r>
          </a:p>
        </p:txBody>
      </p:sp>
      <p:sp>
        <p:nvSpPr>
          <p:cNvPr id="35" name="Rectangle: Rounded Corners 34">
            <a:extLst>
              <a:ext uri="{FF2B5EF4-FFF2-40B4-BE49-F238E27FC236}">
                <a16:creationId xmlns:a16="http://schemas.microsoft.com/office/drawing/2014/main" id="{1204C15B-4BA5-EE63-68F5-16E4D9B5AA5B}"/>
              </a:ext>
            </a:extLst>
          </p:cNvPr>
          <p:cNvSpPr/>
          <p:nvPr/>
        </p:nvSpPr>
        <p:spPr>
          <a:xfrm>
            <a:off x="8072123" y="394212"/>
            <a:ext cx="891268" cy="1347825"/>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6" name="TextBox 35">
            <a:extLst>
              <a:ext uri="{FF2B5EF4-FFF2-40B4-BE49-F238E27FC236}">
                <a16:creationId xmlns:a16="http://schemas.microsoft.com/office/drawing/2014/main" id="{0B38137C-90F2-3D06-0E18-11870C0F11B5}"/>
              </a:ext>
            </a:extLst>
          </p:cNvPr>
          <p:cNvSpPr txBox="1"/>
          <p:nvPr/>
        </p:nvSpPr>
        <p:spPr>
          <a:xfrm>
            <a:off x="8072123" y="531021"/>
            <a:ext cx="1073400" cy="276999"/>
          </a:xfrm>
          <a:prstGeom prst="rect">
            <a:avLst/>
          </a:prstGeom>
          <a:noFill/>
        </p:spPr>
        <p:txBody>
          <a:bodyPr wrap="square" rtlCol="0">
            <a:spAutoFit/>
          </a:bodyPr>
          <a:lstStyle/>
          <a:p>
            <a:r>
              <a:rPr lang="en-US" sz="1200" dirty="0">
                <a:solidFill>
                  <a:srgbClr val="FF0000"/>
                </a:solidFill>
              </a:rPr>
              <a:t>Grid-3 (0,0)</a:t>
            </a:r>
          </a:p>
        </p:txBody>
      </p:sp>
      <p:sp>
        <p:nvSpPr>
          <p:cNvPr id="38" name="Rectangle: Rounded Corners 37">
            <a:extLst>
              <a:ext uri="{FF2B5EF4-FFF2-40B4-BE49-F238E27FC236}">
                <a16:creationId xmlns:a16="http://schemas.microsoft.com/office/drawing/2014/main" id="{CE2CBAF2-D2BA-9475-F44A-0C96525D9AB4}"/>
              </a:ext>
            </a:extLst>
          </p:cNvPr>
          <p:cNvSpPr/>
          <p:nvPr/>
        </p:nvSpPr>
        <p:spPr>
          <a:xfrm>
            <a:off x="10009341" y="419000"/>
            <a:ext cx="891268" cy="1347825"/>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9" name="TextBox 38">
            <a:extLst>
              <a:ext uri="{FF2B5EF4-FFF2-40B4-BE49-F238E27FC236}">
                <a16:creationId xmlns:a16="http://schemas.microsoft.com/office/drawing/2014/main" id="{B27F5665-A831-3A6E-E8C5-1D9E1059F849}"/>
              </a:ext>
            </a:extLst>
          </p:cNvPr>
          <p:cNvSpPr txBox="1"/>
          <p:nvPr/>
        </p:nvSpPr>
        <p:spPr>
          <a:xfrm>
            <a:off x="10009341" y="555809"/>
            <a:ext cx="1073400" cy="276999"/>
          </a:xfrm>
          <a:prstGeom prst="rect">
            <a:avLst/>
          </a:prstGeom>
          <a:noFill/>
        </p:spPr>
        <p:txBody>
          <a:bodyPr wrap="square" rtlCol="0">
            <a:spAutoFit/>
          </a:bodyPr>
          <a:lstStyle/>
          <a:p>
            <a:r>
              <a:rPr lang="en-US" sz="1200" dirty="0">
                <a:solidFill>
                  <a:srgbClr val="FF0000"/>
                </a:solidFill>
              </a:rPr>
              <a:t>Grid-3 (0,2)</a:t>
            </a:r>
          </a:p>
        </p:txBody>
      </p:sp>
      <p:sp>
        <p:nvSpPr>
          <p:cNvPr id="41" name="Rectangle: Rounded Corners 40">
            <a:extLst>
              <a:ext uri="{FF2B5EF4-FFF2-40B4-BE49-F238E27FC236}">
                <a16:creationId xmlns:a16="http://schemas.microsoft.com/office/drawing/2014/main" id="{71151ECE-8B45-6A20-D4CD-7C25F2FE1520}"/>
              </a:ext>
            </a:extLst>
          </p:cNvPr>
          <p:cNvSpPr/>
          <p:nvPr/>
        </p:nvSpPr>
        <p:spPr>
          <a:xfrm>
            <a:off x="9021473" y="421177"/>
            <a:ext cx="891268" cy="1347825"/>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2" name="TextBox 41">
            <a:extLst>
              <a:ext uri="{FF2B5EF4-FFF2-40B4-BE49-F238E27FC236}">
                <a16:creationId xmlns:a16="http://schemas.microsoft.com/office/drawing/2014/main" id="{1BA2C7B6-682A-4E3E-D1CE-D838D077562F}"/>
              </a:ext>
            </a:extLst>
          </p:cNvPr>
          <p:cNvSpPr txBox="1"/>
          <p:nvPr/>
        </p:nvSpPr>
        <p:spPr>
          <a:xfrm>
            <a:off x="9021473" y="557986"/>
            <a:ext cx="1073400" cy="276999"/>
          </a:xfrm>
          <a:prstGeom prst="rect">
            <a:avLst/>
          </a:prstGeom>
          <a:noFill/>
        </p:spPr>
        <p:txBody>
          <a:bodyPr wrap="square" rtlCol="0">
            <a:spAutoFit/>
          </a:bodyPr>
          <a:lstStyle/>
          <a:p>
            <a:r>
              <a:rPr lang="en-US" sz="1200" dirty="0">
                <a:solidFill>
                  <a:srgbClr val="FF0000"/>
                </a:solidFill>
              </a:rPr>
              <a:t>Grid-3 (0,1)</a:t>
            </a:r>
          </a:p>
        </p:txBody>
      </p:sp>
      <p:sp>
        <p:nvSpPr>
          <p:cNvPr id="44" name="Rectangle: Rounded Corners 43">
            <a:extLst>
              <a:ext uri="{FF2B5EF4-FFF2-40B4-BE49-F238E27FC236}">
                <a16:creationId xmlns:a16="http://schemas.microsoft.com/office/drawing/2014/main" id="{E686572F-6F08-2389-4A3D-FD6EC3F964A4}"/>
              </a:ext>
            </a:extLst>
          </p:cNvPr>
          <p:cNvSpPr/>
          <p:nvPr/>
        </p:nvSpPr>
        <p:spPr>
          <a:xfrm>
            <a:off x="10958691" y="411184"/>
            <a:ext cx="891268" cy="1347825"/>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5" name="TextBox 44">
            <a:extLst>
              <a:ext uri="{FF2B5EF4-FFF2-40B4-BE49-F238E27FC236}">
                <a16:creationId xmlns:a16="http://schemas.microsoft.com/office/drawing/2014/main" id="{D28F6FAC-8153-408B-CBE1-D545BEDF0A5E}"/>
              </a:ext>
            </a:extLst>
          </p:cNvPr>
          <p:cNvSpPr txBox="1"/>
          <p:nvPr/>
        </p:nvSpPr>
        <p:spPr>
          <a:xfrm>
            <a:off x="10958691" y="547993"/>
            <a:ext cx="1073400" cy="276999"/>
          </a:xfrm>
          <a:prstGeom prst="rect">
            <a:avLst/>
          </a:prstGeom>
          <a:noFill/>
        </p:spPr>
        <p:txBody>
          <a:bodyPr wrap="square" rtlCol="0">
            <a:spAutoFit/>
          </a:bodyPr>
          <a:lstStyle/>
          <a:p>
            <a:r>
              <a:rPr lang="en-US" sz="1200" dirty="0">
                <a:solidFill>
                  <a:srgbClr val="FF0000"/>
                </a:solidFill>
              </a:rPr>
              <a:t>Grid-3 (0,3)</a:t>
            </a:r>
          </a:p>
        </p:txBody>
      </p:sp>
      <p:sp>
        <p:nvSpPr>
          <p:cNvPr id="47" name="Rectangle: Rounded Corners 46">
            <a:extLst>
              <a:ext uri="{FF2B5EF4-FFF2-40B4-BE49-F238E27FC236}">
                <a16:creationId xmlns:a16="http://schemas.microsoft.com/office/drawing/2014/main" id="{8A9051EA-F7FC-5822-1A07-0178B4893C79}"/>
              </a:ext>
            </a:extLst>
          </p:cNvPr>
          <p:cNvSpPr/>
          <p:nvPr/>
        </p:nvSpPr>
        <p:spPr>
          <a:xfrm>
            <a:off x="6070502" y="3893261"/>
            <a:ext cx="891268" cy="1347825"/>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KH</a:t>
            </a:r>
          </a:p>
        </p:txBody>
      </p:sp>
      <p:sp>
        <p:nvSpPr>
          <p:cNvPr id="48" name="TextBox 47">
            <a:extLst>
              <a:ext uri="{FF2B5EF4-FFF2-40B4-BE49-F238E27FC236}">
                <a16:creationId xmlns:a16="http://schemas.microsoft.com/office/drawing/2014/main" id="{D223CACA-90B8-93FA-7C06-E59994F0681B}"/>
              </a:ext>
            </a:extLst>
          </p:cNvPr>
          <p:cNvSpPr txBox="1"/>
          <p:nvPr/>
        </p:nvSpPr>
        <p:spPr>
          <a:xfrm>
            <a:off x="6053452" y="3935811"/>
            <a:ext cx="1073400" cy="276999"/>
          </a:xfrm>
          <a:prstGeom prst="rect">
            <a:avLst/>
          </a:prstGeom>
          <a:noFill/>
        </p:spPr>
        <p:txBody>
          <a:bodyPr wrap="square" rtlCol="0">
            <a:spAutoFit/>
          </a:bodyPr>
          <a:lstStyle/>
          <a:p>
            <a:r>
              <a:rPr lang="en-US" sz="1200" dirty="0">
                <a:solidFill>
                  <a:srgbClr val="FF0000"/>
                </a:solidFill>
              </a:rPr>
              <a:t>Grid-3 (0,0)</a:t>
            </a:r>
          </a:p>
        </p:txBody>
      </p:sp>
      <p:sp>
        <p:nvSpPr>
          <p:cNvPr id="49" name="TextBox 48">
            <a:extLst>
              <a:ext uri="{FF2B5EF4-FFF2-40B4-BE49-F238E27FC236}">
                <a16:creationId xmlns:a16="http://schemas.microsoft.com/office/drawing/2014/main" id="{925529E7-B3DC-B8AE-7DB6-A1FFF6BEBBBE}"/>
              </a:ext>
            </a:extLst>
          </p:cNvPr>
          <p:cNvSpPr txBox="1"/>
          <p:nvPr/>
        </p:nvSpPr>
        <p:spPr>
          <a:xfrm>
            <a:off x="7453838" y="3658942"/>
            <a:ext cx="1073400" cy="276999"/>
          </a:xfrm>
          <a:prstGeom prst="rect">
            <a:avLst/>
          </a:prstGeom>
          <a:noFill/>
        </p:spPr>
        <p:txBody>
          <a:bodyPr wrap="square" rtlCol="0">
            <a:spAutoFit/>
          </a:bodyPr>
          <a:lstStyle/>
          <a:p>
            <a:r>
              <a:rPr lang="en-US" sz="1200" dirty="0">
                <a:solidFill>
                  <a:srgbClr val="FF0000"/>
                </a:solidFill>
              </a:rPr>
              <a:t>Grid-2 (2,1-2)</a:t>
            </a:r>
          </a:p>
        </p:txBody>
      </p:sp>
      <p:sp>
        <p:nvSpPr>
          <p:cNvPr id="50" name="TextBox 49">
            <a:extLst>
              <a:ext uri="{FF2B5EF4-FFF2-40B4-BE49-F238E27FC236}">
                <a16:creationId xmlns:a16="http://schemas.microsoft.com/office/drawing/2014/main" id="{F9637D72-AA88-04DB-22C4-DC1C45AAFCAE}"/>
              </a:ext>
            </a:extLst>
          </p:cNvPr>
          <p:cNvSpPr txBox="1"/>
          <p:nvPr/>
        </p:nvSpPr>
        <p:spPr>
          <a:xfrm>
            <a:off x="10958691" y="148339"/>
            <a:ext cx="1073400" cy="276999"/>
          </a:xfrm>
          <a:prstGeom prst="rect">
            <a:avLst/>
          </a:prstGeom>
          <a:noFill/>
        </p:spPr>
        <p:txBody>
          <a:bodyPr wrap="square" rtlCol="0">
            <a:spAutoFit/>
          </a:bodyPr>
          <a:lstStyle/>
          <a:p>
            <a:r>
              <a:rPr lang="en-US" sz="1200" dirty="0">
                <a:solidFill>
                  <a:srgbClr val="FF0000"/>
                </a:solidFill>
              </a:rPr>
              <a:t>Grid-2 (0,2)</a:t>
            </a:r>
          </a:p>
        </p:txBody>
      </p:sp>
      <p:sp>
        <p:nvSpPr>
          <p:cNvPr id="52" name="Rectangle: Rounded Corners 51">
            <a:extLst>
              <a:ext uri="{FF2B5EF4-FFF2-40B4-BE49-F238E27FC236}">
                <a16:creationId xmlns:a16="http://schemas.microsoft.com/office/drawing/2014/main" id="{B03325E8-23D3-621B-D9E3-228CEB9EFFFF}"/>
              </a:ext>
            </a:extLst>
          </p:cNvPr>
          <p:cNvSpPr/>
          <p:nvPr/>
        </p:nvSpPr>
        <p:spPr>
          <a:xfrm>
            <a:off x="6978820" y="3903254"/>
            <a:ext cx="891268" cy="1347825"/>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5S</a:t>
            </a:r>
          </a:p>
        </p:txBody>
      </p:sp>
      <p:sp>
        <p:nvSpPr>
          <p:cNvPr id="53" name="TextBox 52">
            <a:extLst>
              <a:ext uri="{FF2B5EF4-FFF2-40B4-BE49-F238E27FC236}">
                <a16:creationId xmlns:a16="http://schemas.microsoft.com/office/drawing/2014/main" id="{5BFBDA40-4CBD-675D-18CE-395BB99F92C1}"/>
              </a:ext>
            </a:extLst>
          </p:cNvPr>
          <p:cNvSpPr txBox="1"/>
          <p:nvPr/>
        </p:nvSpPr>
        <p:spPr>
          <a:xfrm>
            <a:off x="6995615" y="3926882"/>
            <a:ext cx="1073400" cy="276999"/>
          </a:xfrm>
          <a:prstGeom prst="rect">
            <a:avLst/>
          </a:prstGeom>
          <a:noFill/>
        </p:spPr>
        <p:txBody>
          <a:bodyPr wrap="square" rtlCol="0">
            <a:spAutoFit/>
          </a:bodyPr>
          <a:lstStyle/>
          <a:p>
            <a:r>
              <a:rPr lang="en-US" sz="1200" dirty="0">
                <a:solidFill>
                  <a:srgbClr val="FF0000"/>
                </a:solidFill>
              </a:rPr>
              <a:t>Grid-3 (0,1)</a:t>
            </a:r>
          </a:p>
        </p:txBody>
      </p:sp>
      <p:sp>
        <p:nvSpPr>
          <p:cNvPr id="55" name="Rectangle: Rounded Corners 54">
            <a:extLst>
              <a:ext uri="{FF2B5EF4-FFF2-40B4-BE49-F238E27FC236}">
                <a16:creationId xmlns:a16="http://schemas.microsoft.com/office/drawing/2014/main" id="{57091689-FF3E-0FCD-F23F-5FAE19E71A60}"/>
              </a:ext>
            </a:extLst>
          </p:cNvPr>
          <p:cNvSpPr/>
          <p:nvPr/>
        </p:nvSpPr>
        <p:spPr>
          <a:xfrm>
            <a:off x="7881015" y="3903254"/>
            <a:ext cx="891268" cy="1347825"/>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5D</a:t>
            </a:r>
          </a:p>
        </p:txBody>
      </p:sp>
      <p:sp>
        <p:nvSpPr>
          <p:cNvPr id="56" name="TextBox 55">
            <a:extLst>
              <a:ext uri="{FF2B5EF4-FFF2-40B4-BE49-F238E27FC236}">
                <a16:creationId xmlns:a16="http://schemas.microsoft.com/office/drawing/2014/main" id="{066DE519-D912-9A33-5E33-1A5705CBAC36}"/>
              </a:ext>
            </a:extLst>
          </p:cNvPr>
          <p:cNvSpPr txBox="1"/>
          <p:nvPr/>
        </p:nvSpPr>
        <p:spPr>
          <a:xfrm>
            <a:off x="7899694" y="3902203"/>
            <a:ext cx="1073400" cy="276999"/>
          </a:xfrm>
          <a:prstGeom prst="rect">
            <a:avLst/>
          </a:prstGeom>
          <a:noFill/>
        </p:spPr>
        <p:txBody>
          <a:bodyPr wrap="square" rtlCol="0">
            <a:spAutoFit/>
          </a:bodyPr>
          <a:lstStyle/>
          <a:p>
            <a:r>
              <a:rPr lang="en-US" sz="1200" dirty="0">
                <a:solidFill>
                  <a:srgbClr val="FF0000"/>
                </a:solidFill>
              </a:rPr>
              <a:t>Grid-3 (0,2)</a:t>
            </a:r>
          </a:p>
        </p:txBody>
      </p:sp>
      <p:sp>
        <p:nvSpPr>
          <p:cNvPr id="58" name="Rectangle: Rounded Corners 57">
            <a:extLst>
              <a:ext uri="{FF2B5EF4-FFF2-40B4-BE49-F238E27FC236}">
                <a16:creationId xmlns:a16="http://schemas.microsoft.com/office/drawing/2014/main" id="{E4691C00-FB3C-5285-3DBA-F175B73E744E}"/>
              </a:ext>
            </a:extLst>
          </p:cNvPr>
          <p:cNvSpPr/>
          <p:nvPr/>
        </p:nvSpPr>
        <p:spPr>
          <a:xfrm>
            <a:off x="8784688" y="3926882"/>
            <a:ext cx="891268" cy="1347825"/>
          </a:xfrm>
          <a:prstGeom prst="roundRect">
            <a:avLst/>
          </a:prstGeom>
          <a:noFill/>
          <a:ln>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59" name="TextBox 58">
            <a:extLst>
              <a:ext uri="{FF2B5EF4-FFF2-40B4-BE49-F238E27FC236}">
                <a16:creationId xmlns:a16="http://schemas.microsoft.com/office/drawing/2014/main" id="{2D98810B-F604-E76F-CD3E-089D1713CCC8}"/>
              </a:ext>
            </a:extLst>
          </p:cNvPr>
          <p:cNvSpPr txBox="1"/>
          <p:nvPr/>
        </p:nvSpPr>
        <p:spPr>
          <a:xfrm>
            <a:off x="8804181" y="3933596"/>
            <a:ext cx="1073400" cy="276999"/>
          </a:xfrm>
          <a:prstGeom prst="rect">
            <a:avLst/>
          </a:prstGeom>
          <a:noFill/>
        </p:spPr>
        <p:txBody>
          <a:bodyPr wrap="square" rtlCol="0">
            <a:spAutoFit/>
          </a:bodyPr>
          <a:lstStyle/>
          <a:p>
            <a:r>
              <a:rPr lang="en-US" sz="1200" dirty="0">
                <a:solidFill>
                  <a:srgbClr val="FF0000"/>
                </a:solidFill>
              </a:rPr>
              <a:t>Grid-3 (0,3)</a:t>
            </a:r>
          </a:p>
        </p:txBody>
      </p:sp>
      <p:sp>
        <p:nvSpPr>
          <p:cNvPr id="73" name="Rectangle: Rounded Corners 72">
            <a:extLst>
              <a:ext uri="{FF2B5EF4-FFF2-40B4-BE49-F238E27FC236}">
                <a16:creationId xmlns:a16="http://schemas.microsoft.com/office/drawing/2014/main" id="{A953441F-DD1B-7106-51AF-1F86DEAF97D6}"/>
              </a:ext>
            </a:extLst>
          </p:cNvPr>
          <p:cNvSpPr/>
          <p:nvPr/>
        </p:nvSpPr>
        <p:spPr>
          <a:xfrm>
            <a:off x="10225813" y="3912192"/>
            <a:ext cx="891268" cy="1347825"/>
          </a:xfrm>
          <a:prstGeom prst="roundRect">
            <a:avLst/>
          </a:prstGeom>
          <a:noFill/>
          <a:ln>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4" name="TextBox 73">
            <a:extLst>
              <a:ext uri="{FF2B5EF4-FFF2-40B4-BE49-F238E27FC236}">
                <a16:creationId xmlns:a16="http://schemas.microsoft.com/office/drawing/2014/main" id="{F5341098-0657-3E7C-A62A-85118C6F2B10}"/>
              </a:ext>
            </a:extLst>
          </p:cNvPr>
          <p:cNvSpPr txBox="1"/>
          <p:nvPr/>
        </p:nvSpPr>
        <p:spPr>
          <a:xfrm>
            <a:off x="10225813" y="3933596"/>
            <a:ext cx="1073400" cy="276999"/>
          </a:xfrm>
          <a:prstGeom prst="rect">
            <a:avLst/>
          </a:prstGeom>
          <a:noFill/>
        </p:spPr>
        <p:txBody>
          <a:bodyPr wrap="square" rtlCol="0">
            <a:spAutoFit/>
          </a:bodyPr>
          <a:lstStyle/>
          <a:p>
            <a:r>
              <a:rPr lang="en-US" sz="1200" dirty="0">
                <a:solidFill>
                  <a:srgbClr val="FF0000"/>
                </a:solidFill>
              </a:rPr>
              <a:t>Grid-3 (0,8)</a:t>
            </a:r>
          </a:p>
        </p:txBody>
      </p:sp>
      <p:sp>
        <p:nvSpPr>
          <p:cNvPr id="75" name="TextBox 74">
            <a:extLst>
              <a:ext uri="{FF2B5EF4-FFF2-40B4-BE49-F238E27FC236}">
                <a16:creationId xmlns:a16="http://schemas.microsoft.com/office/drawing/2014/main" id="{B3A13985-8F40-6315-7133-1F6B0A64B65D}"/>
              </a:ext>
            </a:extLst>
          </p:cNvPr>
          <p:cNvSpPr txBox="1"/>
          <p:nvPr/>
        </p:nvSpPr>
        <p:spPr>
          <a:xfrm>
            <a:off x="6053452" y="5374124"/>
            <a:ext cx="5978639" cy="1245576"/>
          </a:xfrm>
          <a:prstGeom prst="rect">
            <a:avLst/>
          </a:prstGeom>
          <a:noFill/>
          <a:ln>
            <a:solidFill>
              <a:schemeClr val="accent1"/>
            </a:solidFill>
          </a:ln>
        </p:spPr>
        <p:txBody>
          <a:bodyPr wrap="square" rtlCol="0">
            <a:noAutofit/>
          </a:bodyPr>
          <a:lstStyle/>
          <a:p>
            <a:r>
              <a:rPr lang="en-US" dirty="0"/>
              <a:t>Play/Show Score Info </a:t>
            </a:r>
          </a:p>
        </p:txBody>
      </p:sp>
      <p:sp>
        <p:nvSpPr>
          <p:cNvPr id="79" name="TextBox 78">
            <a:extLst>
              <a:ext uri="{FF2B5EF4-FFF2-40B4-BE49-F238E27FC236}">
                <a16:creationId xmlns:a16="http://schemas.microsoft.com/office/drawing/2014/main" id="{01513594-8D05-4C26-FD96-4826DC01B5A6}"/>
              </a:ext>
            </a:extLst>
          </p:cNvPr>
          <p:cNvSpPr txBox="1"/>
          <p:nvPr/>
        </p:nvSpPr>
        <p:spPr>
          <a:xfrm>
            <a:off x="9697130" y="5438116"/>
            <a:ext cx="1073400" cy="276999"/>
          </a:xfrm>
          <a:prstGeom prst="rect">
            <a:avLst/>
          </a:prstGeom>
          <a:noFill/>
        </p:spPr>
        <p:txBody>
          <a:bodyPr wrap="square" rtlCol="0">
            <a:spAutoFit/>
          </a:bodyPr>
          <a:lstStyle/>
          <a:p>
            <a:r>
              <a:rPr lang="en-US" sz="1200" dirty="0">
                <a:solidFill>
                  <a:srgbClr val="FF0000"/>
                </a:solidFill>
              </a:rPr>
              <a:t>Grid-2 (3,1-3)</a:t>
            </a:r>
          </a:p>
        </p:txBody>
      </p:sp>
      <p:sp>
        <p:nvSpPr>
          <p:cNvPr id="81" name="TextBox 80">
            <a:extLst>
              <a:ext uri="{FF2B5EF4-FFF2-40B4-BE49-F238E27FC236}">
                <a16:creationId xmlns:a16="http://schemas.microsoft.com/office/drawing/2014/main" id="{7AF27D2F-B663-6478-618E-EF206F7E9644}"/>
              </a:ext>
            </a:extLst>
          </p:cNvPr>
          <p:cNvSpPr txBox="1"/>
          <p:nvPr/>
        </p:nvSpPr>
        <p:spPr>
          <a:xfrm>
            <a:off x="6134406" y="5705949"/>
            <a:ext cx="5897686" cy="819209"/>
          </a:xfrm>
          <a:prstGeom prst="rect">
            <a:avLst/>
          </a:prstGeom>
          <a:noFill/>
          <a:ln>
            <a:solidFill>
              <a:schemeClr val="accent1">
                <a:shade val="15000"/>
              </a:schemeClr>
            </a:solidFill>
          </a:ln>
        </p:spPr>
        <p:txBody>
          <a:bodyPr wrap="none" rtlCol="0">
            <a:noAutofit/>
          </a:bodyPr>
          <a:lstStyle/>
          <a:p>
            <a:r>
              <a:rPr lang="en-US" sz="1400" dirty="0"/>
              <a:t>Player 2 scored 15 for 2: KH 5S</a:t>
            </a:r>
          </a:p>
          <a:p>
            <a:r>
              <a:rPr lang="en-US" sz="1400" dirty="0"/>
              <a:t>Player 1 scored pair for 2; 5S 5D </a:t>
            </a:r>
          </a:p>
        </p:txBody>
      </p:sp>
      <p:sp>
        <p:nvSpPr>
          <p:cNvPr id="82" name="TextBox 81">
            <a:extLst>
              <a:ext uri="{FF2B5EF4-FFF2-40B4-BE49-F238E27FC236}">
                <a16:creationId xmlns:a16="http://schemas.microsoft.com/office/drawing/2014/main" id="{5B1D01CF-6C1B-1941-28CE-47E8E876C0AB}"/>
              </a:ext>
            </a:extLst>
          </p:cNvPr>
          <p:cNvSpPr txBox="1"/>
          <p:nvPr/>
        </p:nvSpPr>
        <p:spPr>
          <a:xfrm>
            <a:off x="8995761" y="5809174"/>
            <a:ext cx="1073400" cy="276999"/>
          </a:xfrm>
          <a:prstGeom prst="rect">
            <a:avLst/>
          </a:prstGeom>
          <a:noFill/>
        </p:spPr>
        <p:txBody>
          <a:bodyPr wrap="square" rtlCol="0">
            <a:spAutoFit/>
          </a:bodyPr>
          <a:lstStyle/>
          <a:p>
            <a:r>
              <a:rPr lang="en-US" sz="1200" dirty="0">
                <a:solidFill>
                  <a:srgbClr val="FF0000"/>
                </a:solidFill>
              </a:rPr>
              <a:t>Grid-3 (0,0)</a:t>
            </a:r>
          </a:p>
        </p:txBody>
      </p:sp>
      <p:sp>
        <p:nvSpPr>
          <p:cNvPr id="84" name="Rectangle: Rounded Corners 83">
            <a:extLst>
              <a:ext uri="{FF2B5EF4-FFF2-40B4-BE49-F238E27FC236}">
                <a16:creationId xmlns:a16="http://schemas.microsoft.com/office/drawing/2014/main" id="{C64CD230-4282-5D76-2FCA-4C2A0F275945}"/>
              </a:ext>
            </a:extLst>
          </p:cNvPr>
          <p:cNvSpPr/>
          <p:nvPr/>
        </p:nvSpPr>
        <p:spPr>
          <a:xfrm>
            <a:off x="10000907" y="2280370"/>
            <a:ext cx="891268" cy="1347825"/>
          </a:xfrm>
          <a:prstGeom prst="roundRect">
            <a:avLst/>
          </a:prstGeom>
          <a:noFill/>
          <a:ln>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85" name="Rectangle: Rounded Corners 84">
            <a:extLst>
              <a:ext uri="{FF2B5EF4-FFF2-40B4-BE49-F238E27FC236}">
                <a16:creationId xmlns:a16="http://schemas.microsoft.com/office/drawing/2014/main" id="{17AECAA6-9EB7-4E82-3AF5-0D84838AAAFE}"/>
              </a:ext>
            </a:extLst>
          </p:cNvPr>
          <p:cNvSpPr/>
          <p:nvPr/>
        </p:nvSpPr>
        <p:spPr>
          <a:xfrm>
            <a:off x="10914987" y="2271603"/>
            <a:ext cx="891268" cy="1347825"/>
          </a:xfrm>
          <a:prstGeom prst="roundRect">
            <a:avLst/>
          </a:prstGeom>
          <a:noFill/>
          <a:ln>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87" name="TextBox 86">
            <a:extLst>
              <a:ext uri="{FF2B5EF4-FFF2-40B4-BE49-F238E27FC236}">
                <a16:creationId xmlns:a16="http://schemas.microsoft.com/office/drawing/2014/main" id="{07F08FEA-3508-B93B-5693-A5969692DB41}"/>
              </a:ext>
            </a:extLst>
          </p:cNvPr>
          <p:cNvSpPr txBox="1"/>
          <p:nvPr/>
        </p:nvSpPr>
        <p:spPr>
          <a:xfrm>
            <a:off x="9992339" y="2324663"/>
            <a:ext cx="1073400" cy="276999"/>
          </a:xfrm>
          <a:prstGeom prst="rect">
            <a:avLst/>
          </a:prstGeom>
          <a:noFill/>
        </p:spPr>
        <p:txBody>
          <a:bodyPr wrap="square" rtlCol="0">
            <a:spAutoFit/>
          </a:bodyPr>
          <a:lstStyle/>
          <a:p>
            <a:r>
              <a:rPr lang="en-US" sz="1200" dirty="0">
                <a:solidFill>
                  <a:srgbClr val="FF0000"/>
                </a:solidFill>
              </a:rPr>
              <a:t>Grid-3 (0,4)</a:t>
            </a:r>
          </a:p>
        </p:txBody>
      </p:sp>
      <p:sp>
        <p:nvSpPr>
          <p:cNvPr id="88" name="TextBox 87">
            <a:extLst>
              <a:ext uri="{FF2B5EF4-FFF2-40B4-BE49-F238E27FC236}">
                <a16:creationId xmlns:a16="http://schemas.microsoft.com/office/drawing/2014/main" id="{B1F61F3B-D1EC-21B2-AD05-1DB15D976197}"/>
              </a:ext>
            </a:extLst>
          </p:cNvPr>
          <p:cNvSpPr txBox="1"/>
          <p:nvPr/>
        </p:nvSpPr>
        <p:spPr>
          <a:xfrm>
            <a:off x="10937485" y="2295466"/>
            <a:ext cx="1073400" cy="276999"/>
          </a:xfrm>
          <a:prstGeom prst="rect">
            <a:avLst/>
          </a:prstGeom>
          <a:noFill/>
        </p:spPr>
        <p:txBody>
          <a:bodyPr wrap="square" rtlCol="0">
            <a:spAutoFit/>
          </a:bodyPr>
          <a:lstStyle/>
          <a:p>
            <a:r>
              <a:rPr lang="en-US" sz="1200" dirty="0">
                <a:solidFill>
                  <a:srgbClr val="FF0000"/>
                </a:solidFill>
              </a:rPr>
              <a:t>Grid-3 (0,5)</a:t>
            </a:r>
          </a:p>
        </p:txBody>
      </p:sp>
      <p:sp>
        <p:nvSpPr>
          <p:cNvPr id="21" name="TextBox 20">
            <a:extLst>
              <a:ext uri="{FF2B5EF4-FFF2-40B4-BE49-F238E27FC236}">
                <a16:creationId xmlns:a16="http://schemas.microsoft.com/office/drawing/2014/main" id="{588D20FE-DE47-45EB-E25F-61EE691125EC}"/>
              </a:ext>
            </a:extLst>
          </p:cNvPr>
          <p:cNvSpPr txBox="1"/>
          <p:nvPr/>
        </p:nvSpPr>
        <p:spPr>
          <a:xfrm rot="16200000">
            <a:off x="-585854" y="913188"/>
            <a:ext cx="1740713" cy="276999"/>
          </a:xfrm>
          <a:prstGeom prst="rect">
            <a:avLst/>
          </a:prstGeom>
          <a:noFill/>
        </p:spPr>
        <p:txBody>
          <a:bodyPr wrap="square" rtlCol="0">
            <a:spAutoFit/>
          </a:bodyPr>
          <a:lstStyle/>
          <a:p>
            <a:r>
              <a:rPr lang="en-US" sz="1200" dirty="0">
                <a:solidFill>
                  <a:srgbClr val="FF0000"/>
                </a:solidFill>
              </a:rPr>
              <a:t>Grid-0 (row=0,colum=0)</a:t>
            </a:r>
          </a:p>
        </p:txBody>
      </p:sp>
      <p:sp>
        <p:nvSpPr>
          <p:cNvPr id="31" name="TextBox 30">
            <a:extLst>
              <a:ext uri="{FF2B5EF4-FFF2-40B4-BE49-F238E27FC236}">
                <a16:creationId xmlns:a16="http://schemas.microsoft.com/office/drawing/2014/main" id="{DC9F2AD9-5FC4-BB93-AC2E-4EA8180327C2}"/>
              </a:ext>
            </a:extLst>
          </p:cNvPr>
          <p:cNvSpPr txBox="1"/>
          <p:nvPr/>
        </p:nvSpPr>
        <p:spPr>
          <a:xfrm>
            <a:off x="11631095" y="6571279"/>
            <a:ext cx="607859" cy="369332"/>
          </a:xfrm>
          <a:prstGeom prst="rect">
            <a:avLst/>
          </a:prstGeom>
          <a:noFill/>
        </p:spPr>
        <p:txBody>
          <a:bodyPr wrap="none" rtlCol="0">
            <a:spAutoFit/>
          </a:bodyPr>
          <a:lstStyle/>
          <a:p>
            <a:r>
              <a:rPr lang="en-US" dirty="0"/>
              <a:t>V3.0</a:t>
            </a:r>
          </a:p>
        </p:txBody>
      </p:sp>
      <p:sp>
        <p:nvSpPr>
          <p:cNvPr id="46" name="TextBox 45">
            <a:extLst>
              <a:ext uri="{FF2B5EF4-FFF2-40B4-BE49-F238E27FC236}">
                <a16:creationId xmlns:a16="http://schemas.microsoft.com/office/drawing/2014/main" id="{BA251834-398A-B309-0EAB-A887611A7CE8}"/>
              </a:ext>
            </a:extLst>
          </p:cNvPr>
          <p:cNvSpPr txBox="1"/>
          <p:nvPr/>
        </p:nvSpPr>
        <p:spPr>
          <a:xfrm>
            <a:off x="9686883" y="4107199"/>
            <a:ext cx="538930" cy="707886"/>
          </a:xfrm>
          <a:prstGeom prst="rect">
            <a:avLst/>
          </a:prstGeom>
          <a:noFill/>
        </p:spPr>
        <p:txBody>
          <a:bodyPr wrap="none" rtlCol="0" anchor="ctr">
            <a:spAutoFit/>
          </a:bodyPr>
          <a:lstStyle/>
          <a:p>
            <a:r>
              <a:rPr lang="en-US" sz="4000" dirty="0"/>
              <a:t>…</a:t>
            </a:r>
          </a:p>
        </p:txBody>
      </p:sp>
      <p:sp>
        <p:nvSpPr>
          <p:cNvPr id="51" name="TextBox 50">
            <a:extLst>
              <a:ext uri="{FF2B5EF4-FFF2-40B4-BE49-F238E27FC236}">
                <a16:creationId xmlns:a16="http://schemas.microsoft.com/office/drawing/2014/main" id="{79306DB4-6861-FC48-9B14-4285C4B1D0C1}"/>
              </a:ext>
            </a:extLst>
          </p:cNvPr>
          <p:cNvSpPr txBox="1"/>
          <p:nvPr/>
        </p:nvSpPr>
        <p:spPr>
          <a:xfrm>
            <a:off x="449384" y="106759"/>
            <a:ext cx="2836570" cy="6509970"/>
          </a:xfrm>
          <a:prstGeom prst="rect">
            <a:avLst/>
          </a:prstGeom>
          <a:noFill/>
          <a:ln>
            <a:solidFill>
              <a:schemeClr val="accent1"/>
            </a:solidFill>
          </a:ln>
        </p:spPr>
        <p:txBody>
          <a:bodyPr wrap="square" rtlCol="0">
            <a:noAutofit/>
          </a:bodyPr>
          <a:lstStyle/>
          <a:p>
            <a:r>
              <a:rPr lang="en-US" dirty="0"/>
              <a:t>Query</a:t>
            </a:r>
          </a:p>
        </p:txBody>
      </p:sp>
      <p:sp>
        <p:nvSpPr>
          <p:cNvPr id="54" name="TextBox 53">
            <a:extLst>
              <a:ext uri="{FF2B5EF4-FFF2-40B4-BE49-F238E27FC236}">
                <a16:creationId xmlns:a16="http://schemas.microsoft.com/office/drawing/2014/main" id="{248CC959-630A-6FED-95E6-372080F08CD3}"/>
              </a:ext>
            </a:extLst>
          </p:cNvPr>
          <p:cNvSpPr txBox="1"/>
          <p:nvPr/>
        </p:nvSpPr>
        <p:spPr>
          <a:xfrm>
            <a:off x="2260217" y="149375"/>
            <a:ext cx="1073400" cy="276999"/>
          </a:xfrm>
          <a:prstGeom prst="rect">
            <a:avLst/>
          </a:prstGeom>
          <a:noFill/>
        </p:spPr>
        <p:txBody>
          <a:bodyPr wrap="square" rtlCol="0">
            <a:spAutoFit/>
          </a:bodyPr>
          <a:lstStyle/>
          <a:p>
            <a:r>
              <a:rPr lang="en-US" sz="1200" dirty="0">
                <a:solidFill>
                  <a:srgbClr val="FF0000"/>
                </a:solidFill>
              </a:rPr>
              <a:t>Grid-1 </a:t>
            </a:r>
            <a:r>
              <a:rPr lang="en-US" sz="1200">
                <a:solidFill>
                  <a:srgbClr val="FF0000"/>
                </a:solidFill>
              </a:rPr>
              <a:t>(0,</a:t>
            </a:r>
            <a:r>
              <a:rPr lang="en-US" sz="1200" dirty="0">
                <a:solidFill>
                  <a:srgbClr val="FF0000"/>
                </a:solidFill>
              </a:rPr>
              <a:t>0</a:t>
            </a:r>
            <a:r>
              <a:rPr lang="en-US" sz="1200">
                <a:solidFill>
                  <a:srgbClr val="FF0000"/>
                </a:solidFill>
              </a:rPr>
              <a:t>)</a:t>
            </a:r>
            <a:endParaRPr lang="en-US" sz="1200" dirty="0">
              <a:solidFill>
                <a:srgbClr val="FF0000"/>
              </a:solidFill>
            </a:endParaRPr>
          </a:p>
        </p:txBody>
      </p:sp>
      <p:sp>
        <p:nvSpPr>
          <p:cNvPr id="14" name="Rectangle 13">
            <a:extLst>
              <a:ext uri="{FF2B5EF4-FFF2-40B4-BE49-F238E27FC236}">
                <a16:creationId xmlns:a16="http://schemas.microsoft.com/office/drawing/2014/main" id="{B037FC86-4C56-0F86-B011-DC3439F7B15B}"/>
              </a:ext>
            </a:extLst>
          </p:cNvPr>
          <p:cNvSpPr/>
          <p:nvPr/>
        </p:nvSpPr>
        <p:spPr>
          <a:xfrm>
            <a:off x="612666" y="595407"/>
            <a:ext cx="2433811" cy="661639"/>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Message box with displaying query text, e.g. “Which card do you wish to play?”</a:t>
            </a:r>
          </a:p>
        </p:txBody>
      </p:sp>
      <p:sp>
        <p:nvSpPr>
          <p:cNvPr id="15" name="Rectangle 14">
            <a:extLst>
              <a:ext uri="{FF2B5EF4-FFF2-40B4-BE49-F238E27FC236}">
                <a16:creationId xmlns:a16="http://schemas.microsoft.com/office/drawing/2014/main" id="{0EAA9EC4-39F7-179B-3E7A-E2874F338328}"/>
              </a:ext>
            </a:extLst>
          </p:cNvPr>
          <p:cNvSpPr/>
          <p:nvPr/>
        </p:nvSpPr>
        <p:spPr>
          <a:xfrm>
            <a:off x="602265" y="1356380"/>
            <a:ext cx="2444212" cy="915223"/>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(List box with choices)</a:t>
            </a:r>
          </a:p>
          <a:p>
            <a:r>
              <a:rPr lang="en-US" sz="1400" dirty="0">
                <a:solidFill>
                  <a:schemeClr val="tx1"/>
                </a:solidFill>
              </a:rPr>
              <a:t>QH</a:t>
            </a:r>
          </a:p>
          <a:p>
            <a:r>
              <a:rPr lang="en-US" sz="1400" dirty="0">
                <a:solidFill>
                  <a:schemeClr val="tx1"/>
                </a:solidFill>
              </a:rPr>
              <a:t>6S</a:t>
            </a:r>
          </a:p>
          <a:p>
            <a:r>
              <a:rPr lang="en-US" sz="1400" dirty="0">
                <a:solidFill>
                  <a:schemeClr val="tx1"/>
                </a:solidFill>
              </a:rPr>
              <a:t>go</a:t>
            </a:r>
          </a:p>
        </p:txBody>
      </p:sp>
      <p:sp>
        <p:nvSpPr>
          <p:cNvPr id="22" name="Rectangle: Rounded Corners 21">
            <a:extLst>
              <a:ext uri="{FF2B5EF4-FFF2-40B4-BE49-F238E27FC236}">
                <a16:creationId xmlns:a16="http://schemas.microsoft.com/office/drawing/2014/main" id="{18B0A0A0-462A-608C-A011-424B72E8D082}"/>
              </a:ext>
            </a:extLst>
          </p:cNvPr>
          <p:cNvSpPr/>
          <p:nvPr/>
        </p:nvSpPr>
        <p:spPr>
          <a:xfrm>
            <a:off x="1308481" y="2391341"/>
            <a:ext cx="1034384" cy="420641"/>
          </a:xfrm>
          <a:prstGeom prst="roundRect">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Choose</a:t>
            </a:r>
          </a:p>
        </p:txBody>
      </p:sp>
      <p:sp>
        <p:nvSpPr>
          <p:cNvPr id="25" name="TextBox 24">
            <a:extLst>
              <a:ext uri="{FF2B5EF4-FFF2-40B4-BE49-F238E27FC236}">
                <a16:creationId xmlns:a16="http://schemas.microsoft.com/office/drawing/2014/main" id="{1A978136-3716-74B9-6DB8-84EF6135E191}"/>
              </a:ext>
            </a:extLst>
          </p:cNvPr>
          <p:cNvSpPr txBox="1"/>
          <p:nvPr/>
        </p:nvSpPr>
        <p:spPr>
          <a:xfrm>
            <a:off x="1742025" y="2780368"/>
            <a:ext cx="1073400" cy="276999"/>
          </a:xfrm>
          <a:prstGeom prst="rect">
            <a:avLst/>
          </a:prstGeom>
          <a:noFill/>
        </p:spPr>
        <p:txBody>
          <a:bodyPr wrap="square" rtlCol="0">
            <a:spAutoFit/>
          </a:bodyPr>
          <a:lstStyle/>
          <a:p>
            <a:r>
              <a:rPr lang="en-US" sz="1200" dirty="0">
                <a:solidFill>
                  <a:srgbClr val="FF0000"/>
                </a:solidFill>
              </a:rPr>
              <a:t>Grid-2 (2,0)</a:t>
            </a:r>
          </a:p>
        </p:txBody>
      </p:sp>
      <p:sp>
        <p:nvSpPr>
          <p:cNvPr id="28" name="TextBox 27">
            <a:extLst>
              <a:ext uri="{FF2B5EF4-FFF2-40B4-BE49-F238E27FC236}">
                <a16:creationId xmlns:a16="http://schemas.microsoft.com/office/drawing/2014/main" id="{36008803-5DCA-A2FF-40BC-94EAD427E4EE}"/>
              </a:ext>
            </a:extLst>
          </p:cNvPr>
          <p:cNvSpPr txBox="1"/>
          <p:nvPr/>
        </p:nvSpPr>
        <p:spPr>
          <a:xfrm>
            <a:off x="2054329" y="2068374"/>
            <a:ext cx="1073400" cy="276999"/>
          </a:xfrm>
          <a:prstGeom prst="rect">
            <a:avLst/>
          </a:prstGeom>
          <a:noFill/>
        </p:spPr>
        <p:txBody>
          <a:bodyPr wrap="square" rtlCol="0">
            <a:spAutoFit/>
          </a:bodyPr>
          <a:lstStyle/>
          <a:p>
            <a:r>
              <a:rPr lang="en-US" sz="1200" dirty="0">
                <a:solidFill>
                  <a:srgbClr val="FF0000"/>
                </a:solidFill>
              </a:rPr>
              <a:t>Grid-2 (1,0)</a:t>
            </a:r>
          </a:p>
        </p:txBody>
      </p:sp>
      <p:sp>
        <p:nvSpPr>
          <p:cNvPr id="34" name="TextBox 33">
            <a:extLst>
              <a:ext uri="{FF2B5EF4-FFF2-40B4-BE49-F238E27FC236}">
                <a16:creationId xmlns:a16="http://schemas.microsoft.com/office/drawing/2014/main" id="{1394D58B-0278-E180-27FB-DE41EFE112B0}"/>
              </a:ext>
            </a:extLst>
          </p:cNvPr>
          <p:cNvSpPr txBox="1"/>
          <p:nvPr/>
        </p:nvSpPr>
        <p:spPr>
          <a:xfrm>
            <a:off x="639615" y="369638"/>
            <a:ext cx="1073400" cy="276999"/>
          </a:xfrm>
          <a:prstGeom prst="rect">
            <a:avLst/>
          </a:prstGeom>
          <a:noFill/>
        </p:spPr>
        <p:txBody>
          <a:bodyPr wrap="square" rtlCol="0">
            <a:spAutoFit/>
          </a:bodyPr>
          <a:lstStyle/>
          <a:p>
            <a:r>
              <a:rPr lang="en-US" sz="1200" dirty="0">
                <a:solidFill>
                  <a:srgbClr val="FF0000"/>
                </a:solidFill>
              </a:rPr>
              <a:t>Grid-2 (0,0)</a:t>
            </a:r>
          </a:p>
        </p:txBody>
      </p:sp>
      <p:sp>
        <p:nvSpPr>
          <p:cNvPr id="16" name="Rectangle 15">
            <a:extLst>
              <a:ext uri="{FF2B5EF4-FFF2-40B4-BE49-F238E27FC236}">
                <a16:creationId xmlns:a16="http://schemas.microsoft.com/office/drawing/2014/main" id="{2B55F4CD-9BDF-127C-E889-E8CAC62AFB1A}"/>
              </a:ext>
            </a:extLst>
          </p:cNvPr>
          <p:cNvSpPr/>
          <p:nvPr/>
        </p:nvSpPr>
        <p:spPr>
          <a:xfrm>
            <a:off x="3285954" y="37170"/>
            <a:ext cx="8859057" cy="6675542"/>
          </a:xfrm>
          <a:prstGeom prst="rect">
            <a:avLst/>
          </a:prstGeom>
          <a:noFill/>
          <a:ln>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B6397613-536D-67AC-DAAF-DC0F1B6F8161}"/>
              </a:ext>
            </a:extLst>
          </p:cNvPr>
          <p:cNvSpPr txBox="1"/>
          <p:nvPr/>
        </p:nvSpPr>
        <p:spPr>
          <a:xfrm>
            <a:off x="3251441" y="6531134"/>
            <a:ext cx="1073400" cy="276999"/>
          </a:xfrm>
          <a:prstGeom prst="rect">
            <a:avLst/>
          </a:prstGeom>
          <a:noFill/>
        </p:spPr>
        <p:txBody>
          <a:bodyPr wrap="square" rtlCol="0">
            <a:spAutoFit/>
          </a:bodyPr>
          <a:lstStyle/>
          <a:p>
            <a:r>
              <a:rPr lang="en-US" sz="1200" dirty="0">
                <a:solidFill>
                  <a:srgbClr val="FF0000"/>
                </a:solidFill>
              </a:rPr>
              <a:t>Grid-1 (0,1)</a:t>
            </a:r>
          </a:p>
        </p:txBody>
      </p:sp>
      <p:sp>
        <p:nvSpPr>
          <p:cNvPr id="40" name="TextBox 39">
            <a:extLst>
              <a:ext uri="{FF2B5EF4-FFF2-40B4-BE49-F238E27FC236}">
                <a16:creationId xmlns:a16="http://schemas.microsoft.com/office/drawing/2014/main" id="{34464908-B2BC-12F5-AE64-322BFA626062}"/>
              </a:ext>
            </a:extLst>
          </p:cNvPr>
          <p:cNvSpPr txBox="1"/>
          <p:nvPr/>
        </p:nvSpPr>
        <p:spPr>
          <a:xfrm>
            <a:off x="6204499" y="6188479"/>
            <a:ext cx="2745975" cy="276999"/>
          </a:xfrm>
          <a:prstGeom prst="rect">
            <a:avLst/>
          </a:prstGeom>
          <a:noFill/>
        </p:spPr>
        <p:txBody>
          <a:bodyPr wrap="square" rtlCol="0">
            <a:spAutoFit/>
          </a:bodyPr>
          <a:lstStyle/>
          <a:p>
            <a:r>
              <a:rPr lang="en-US" sz="1200" dirty="0">
                <a:solidFill>
                  <a:srgbClr val="FF0000"/>
                </a:solidFill>
              </a:rPr>
              <a:t>Horizontal Scrollbar = Grid-3 </a:t>
            </a:r>
            <a:r>
              <a:rPr lang="en-US" sz="1200">
                <a:solidFill>
                  <a:srgbClr val="FF0000"/>
                </a:solidFill>
              </a:rPr>
              <a:t>(1,0-1)</a:t>
            </a:r>
            <a:endParaRPr lang="en-US" sz="1200" dirty="0">
              <a:solidFill>
                <a:srgbClr val="FF0000"/>
              </a:solidFill>
            </a:endParaRPr>
          </a:p>
        </p:txBody>
      </p:sp>
      <p:sp>
        <p:nvSpPr>
          <p:cNvPr id="43" name="TextBox 42">
            <a:extLst>
              <a:ext uri="{FF2B5EF4-FFF2-40B4-BE49-F238E27FC236}">
                <a16:creationId xmlns:a16="http://schemas.microsoft.com/office/drawing/2014/main" id="{1AFADC8C-C279-B705-1C7D-BA80E1EB70E6}"/>
              </a:ext>
            </a:extLst>
          </p:cNvPr>
          <p:cNvSpPr txBox="1"/>
          <p:nvPr/>
        </p:nvSpPr>
        <p:spPr>
          <a:xfrm>
            <a:off x="9264910" y="6167166"/>
            <a:ext cx="2745975" cy="276999"/>
          </a:xfrm>
          <a:prstGeom prst="rect">
            <a:avLst/>
          </a:prstGeom>
          <a:noFill/>
        </p:spPr>
        <p:txBody>
          <a:bodyPr wrap="square" rtlCol="0">
            <a:spAutoFit/>
          </a:bodyPr>
          <a:lstStyle/>
          <a:p>
            <a:r>
              <a:rPr lang="en-US" sz="1200" dirty="0">
                <a:solidFill>
                  <a:srgbClr val="FF0000"/>
                </a:solidFill>
              </a:rPr>
              <a:t>vertical Scrollbar = Grid-3 (0-1,1)</a:t>
            </a:r>
          </a:p>
        </p:txBody>
      </p:sp>
    </p:spTree>
    <p:extLst>
      <p:ext uri="{BB962C8B-B14F-4D97-AF65-F5344CB8AC3E}">
        <p14:creationId xmlns:p14="http://schemas.microsoft.com/office/powerpoint/2010/main" val="35545691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BF698E90-4AE0-19DC-14E0-F90A6E032C64}"/>
              </a:ext>
            </a:extLst>
          </p:cNvPr>
          <p:cNvSpPr txBox="1"/>
          <p:nvPr/>
        </p:nvSpPr>
        <p:spPr>
          <a:xfrm>
            <a:off x="7860480" y="111509"/>
            <a:ext cx="4171611" cy="1872887"/>
          </a:xfrm>
          <a:prstGeom prst="rect">
            <a:avLst/>
          </a:prstGeom>
          <a:noFill/>
          <a:ln>
            <a:solidFill>
              <a:schemeClr val="accent1"/>
            </a:solidFill>
          </a:ln>
        </p:spPr>
        <p:txBody>
          <a:bodyPr wrap="square" rtlCol="0">
            <a:noAutofit/>
          </a:bodyPr>
          <a:lstStyle/>
          <a:p>
            <a:r>
              <a:rPr lang="en-US" dirty="0"/>
              <a:t>Crib</a:t>
            </a:r>
          </a:p>
        </p:txBody>
      </p:sp>
      <p:sp>
        <p:nvSpPr>
          <p:cNvPr id="19" name="TextBox 18">
            <a:extLst>
              <a:ext uri="{FF2B5EF4-FFF2-40B4-BE49-F238E27FC236}">
                <a16:creationId xmlns:a16="http://schemas.microsoft.com/office/drawing/2014/main" id="{13D24BEB-1077-EA53-A6A3-5EEB39BD46FF}"/>
              </a:ext>
            </a:extLst>
          </p:cNvPr>
          <p:cNvSpPr txBox="1"/>
          <p:nvPr/>
        </p:nvSpPr>
        <p:spPr>
          <a:xfrm>
            <a:off x="6031508" y="1987606"/>
            <a:ext cx="6000584" cy="1687051"/>
          </a:xfrm>
          <a:prstGeom prst="rect">
            <a:avLst/>
          </a:prstGeom>
          <a:noFill/>
          <a:ln>
            <a:solidFill>
              <a:schemeClr val="accent1"/>
            </a:solidFill>
          </a:ln>
        </p:spPr>
        <p:txBody>
          <a:bodyPr wrap="square" rtlCol="0">
            <a:noAutofit/>
          </a:bodyPr>
          <a:lstStyle/>
          <a:p>
            <a:r>
              <a:rPr lang="en-US" dirty="0"/>
              <a:t>Player 1 Hand – </a:t>
            </a:r>
            <a:r>
              <a:rPr lang="en-US" dirty="0">
                <a:solidFill>
                  <a:schemeClr val="accent3"/>
                </a:solidFill>
              </a:rPr>
              <a:t>Click card to add to crib / play</a:t>
            </a:r>
          </a:p>
        </p:txBody>
      </p:sp>
      <p:sp>
        <p:nvSpPr>
          <p:cNvPr id="18" name="TextBox 17">
            <a:extLst>
              <a:ext uri="{FF2B5EF4-FFF2-40B4-BE49-F238E27FC236}">
                <a16:creationId xmlns:a16="http://schemas.microsoft.com/office/drawing/2014/main" id="{F8FF0499-6379-C3D2-F6BE-EDF15B22F758}"/>
              </a:ext>
            </a:extLst>
          </p:cNvPr>
          <p:cNvSpPr txBox="1"/>
          <p:nvPr/>
        </p:nvSpPr>
        <p:spPr>
          <a:xfrm>
            <a:off x="5985530" y="3678866"/>
            <a:ext cx="6025355" cy="1697355"/>
          </a:xfrm>
          <a:prstGeom prst="rect">
            <a:avLst/>
          </a:prstGeom>
          <a:noFill/>
          <a:ln>
            <a:solidFill>
              <a:schemeClr val="accent1"/>
            </a:solidFill>
          </a:ln>
        </p:spPr>
        <p:txBody>
          <a:bodyPr wrap="square" rtlCol="0">
            <a:noAutofit/>
          </a:bodyPr>
          <a:lstStyle/>
          <a:p>
            <a:r>
              <a:rPr lang="en-US" dirty="0"/>
              <a:t>Play Pile</a:t>
            </a:r>
          </a:p>
        </p:txBody>
      </p:sp>
      <p:sp>
        <p:nvSpPr>
          <p:cNvPr id="10" name="TextBox 9">
            <a:extLst>
              <a:ext uri="{FF2B5EF4-FFF2-40B4-BE49-F238E27FC236}">
                <a16:creationId xmlns:a16="http://schemas.microsoft.com/office/drawing/2014/main" id="{D1EF0CA6-FC74-1EAD-7BEC-0611F046700E}"/>
              </a:ext>
            </a:extLst>
          </p:cNvPr>
          <p:cNvSpPr txBox="1"/>
          <p:nvPr/>
        </p:nvSpPr>
        <p:spPr>
          <a:xfrm>
            <a:off x="6053452" y="109728"/>
            <a:ext cx="1787535" cy="1881116"/>
          </a:xfrm>
          <a:prstGeom prst="rect">
            <a:avLst/>
          </a:prstGeom>
          <a:noFill/>
          <a:ln>
            <a:solidFill>
              <a:schemeClr val="accent1"/>
            </a:solidFill>
          </a:ln>
        </p:spPr>
        <p:txBody>
          <a:bodyPr wrap="square" rtlCol="0">
            <a:noAutofit/>
          </a:bodyPr>
          <a:lstStyle/>
          <a:p>
            <a:r>
              <a:rPr lang="en-US" dirty="0"/>
              <a:t>Starter</a:t>
            </a:r>
          </a:p>
        </p:txBody>
      </p:sp>
      <p:sp>
        <p:nvSpPr>
          <p:cNvPr id="2" name="TextBox 1">
            <a:extLst>
              <a:ext uri="{FF2B5EF4-FFF2-40B4-BE49-F238E27FC236}">
                <a16:creationId xmlns:a16="http://schemas.microsoft.com/office/drawing/2014/main" id="{AEEE1016-557E-41E8-AF7F-CCABD372BDAD}"/>
              </a:ext>
            </a:extLst>
          </p:cNvPr>
          <p:cNvSpPr txBox="1"/>
          <p:nvPr/>
        </p:nvSpPr>
        <p:spPr>
          <a:xfrm>
            <a:off x="3287984" y="109729"/>
            <a:ext cx="2745975" cy="6509970"/>
          </a:xfrm>
          <a:prstGeom prst="rect">
            <a:avLst/>
          </a:prstGeom>
          <a:noFill/>
          <a:ln>
            <a:solidFill>
              <a:schemeClr val="accent1"/>
            </a:solidFill>
          </a:ln>
        </p:spPr>
        <p:txBody>
          <a:bodyPr wrap="square" rtlCol="0">
            <a:noAutofit/>
          </a:bodyPr>
          <a:lstStyle/>
          <a:p>
            <a:r>
              <a:rPr lang="en-US" dirty="0"/>
              <a:t>Cribbage Board</a:t>
            </a:r>
          </a:p>
        </p:txBody>
      </p:sp>
      <p:sp>
        <p:nvSpPr>
          <p:cNvPr id="7" name="TextBox 6">
            <a:extLst>
              <a:ext uri="{FF2B5EF4-FFF2-40B4-BE49-F238E27FC236}">
                <a16:creationId xmlns:a16="http://schemas.microsoft.com/office/drawing/2014/main" id="{18D929B4-F003-4B45-B625-F14619D054E9}"/>
              </a:ext>
            </a:extLst>
          </p:cNvPr>
          <p:cNvSpPr txBox="1"/>
          <p:nvPr/>
        </p:nvSpPr>
        <p:spPr>
          <a:xfrm>
            <a:off x="4858147" y="182458"/>
            <a:ext cx="1073400" cy="276999"/>
          </a:xfrm>
          <a:prstGeom prst="rect">
            <a:avLst/>
          </a:prstGeom>
          <a:noFill/>
        </p:spPr>
        <p:txBody>
          <a:bodyPr wrap="square" rtlCol="0">
            <a:spAutoFit/>
          </a:bodyPr>
          <a:lstStyle/>
          <a:p>
            <a:r>
              <a:rPr lang="en-US" sz="1200" dirty="0">
                <a:solidFill>
                  <a:srgbClr val="FF0000"/>
                </a:solidFill>
              </a:rPr>
              <a:t>Grid-1 (0-3,1)</a:t>
            </a:r>
          </a:p>
        </p:txBody>
      </p:sp>
      <p:sp>
        <p:nvSpPr>
          <p:cNvPr id="3" name="TextBox 2">
            <a:extLst>
              <a:ext uri="{FF2B5EF4-FFF2-40B4-BE49-F238E27FC236}">
                <a16:creationId xmlns:a16="http://schemas.microsoft.com/office/drawing/2014/main" id="{51AAD25F-6AB7-1B9F-D475-FC50B9523C98}"/>
              </a:ext>
            </a:extLst>
          </p:cNvPr>
          <p:cNvSpPr txBox="1"/>
          <p:nvPr/>
        </p:nvSpPr>
        <p:spPr>
          <a:xfrm>
            <a:off x="3287984" y="532182"/>
            <a:ext cx="1348773" cy="6087517"/>
          </a:xfrm>
          <a:prstGeom prst="rect">
            <a:avLst/>
          </a:prstGeom>
          <a:noFill/>
          <a:ln>
            <a:solidFill>
              <a:schemeClr val="accent1"/>
            </a:solidFill>
          </a:ln>
        </p:spPr>
        <p:txBody>
          <a:bodyPr wrap="square" rtlCol="0">
            <a:noAutofit/>
          </a:bodyPr>
          <a:lstStyle/>
          <a:p>
            <a:r>
              <a:rPr lang="en-US" dirty="0"/>
              <a:t>Player 1 - </a:t>
            </a:r>
            <a:r>
              <a:rPr lang="en-US" dirty="0">
                <a:solidFill>
                  <a:schemeClr val="accent3"/>
                </a:solidFill>
              </a:rPr>
              <a:t>Dealer</a:t>
            </a:r>
          </a:p>
        </p:txBody>
      </p:sp>
      <p:sp>
        <p:nvSpPr>
          <p:cNvPr id="5" name="TextBox 4">
            <a:extLst>
              <a:ext uri="{FF2B5EF4-FFF2-40B4-BE49-F238E27FC236}">
                <a16:creationId xmlns:a16="http://schemas.microsoft.com/office/drawing/2014/main" id="{7387F187-1DC6-FD0F-E434-0E4A15F21FC4}"/>
              </a:ext>
            </a:extLst>
          </p:cNvPr>
          <p:cNvSpPr txBox="1"/>
          <p:nvPr/>
        </p:nvSpPr>
        <p:spPr>
          <a:xfrm>
            <a:off x="3443119" y="1217881"/>
            <a:ext cx="899605" cy="276999"/>
          </a:xfrm>
          <a:prstGeom prst="rect">
            <a:avLst/>
          </a:prstGeom>
          <a:noFill/>
        </p:spPr>
        <p:txBody>
          <a:bodyPr wrap="none" rtlCol="0">
            <a:spAutoFit/>
          </a:bodyPr>
          <a:lstStyle/>
          <a:p>
            <a:r>
              <a:rPr lang="en-US" sz="1200" dirty="0">
                <a:solidFill>
                  <a:srgbClr val="FF0000"/>
                </a:solidFill>
              </a:rPr>
              <a:t>Grid-2 (0,0)</a:t>
            </a:r>
          </a:p>
        </p:txBody>
      </p:sp>
      <p:sp>
        <p:nvSpPr>
          <p:cNvPr id="8" name="TextBox 7">
            <a:extLst>
              <a:ext uri="{FF2B5EF4-FFF2-40B4-BE49-F238E27FC236}">
                <a16:creationId xmlns:a16="http://schemas.microsoft.com/office/drawing/2014/main" id="{85E861E2-3C0B-B13C-FDFC-3FDAB49E840C}"/>
              </a:ext>
            </a:extLst>
          </p:cNvPr>
          <p:cNvSpPr txBox="1"/>
          <p:nvPr/>
        </p:nvSpPr>
        <p:spPr>
          <a:xfrm>
            <a:off x="3298346" y="1955768"/>
            <a:ext cx="1328048" cy="1015663"/>
          </a:xfrm>
          <a:prstGeom prst="rect">
            <a:avLst/>
          </a:prstGeom>
          <a:noFill/>
        </p:spPr>
        <p:txBody>
          <a:bodyPr wrap="square" rtlCol="0">
            <a:spAutoFit/>
          </a:bodyPr>
          <a:lstStyle/>
          <a:p>
            <a:r>
              <a:rPr lang="en-US" sz="1200" dirty="0">
                <a:solidFill>
                  <a:srgbClr val="FF0000"/>
                </a:solidFill>
              </a:rPr>
              <a:t>Peg holes are check boxes or radio buttons laid out on</a:t>
            </a:r>
          </a:p>
          <a:p>
            <a:r>
              <a:rPr lang="en-US" sz="1200" dirty="0">
                <a:solidFill>
                  <a:srgbClr val="FF0000"/>
                </a:solidFill>
              </a:rPr>
              <a:t>Grid-3 (0-31,0-1)</a:t>
            </a:r>
          </a:p>
        </p:txBody>
      </p:sp>
      <p:sp>
        <p:nvSpPr>
          <p:cNvPr id="4" name="TextBox 3">
            <a:extLst>
              <a:ext uri="{FF2B5EF4-FFF2-40B4-BE49-F238E27FC236}">
                <a16:creationId xmlns:a16="http://schemas.microsoft.com/office/drawing/2014/main" id="{CC06B1D9-60BA-2156-F65E-D1786AD95A00}"/>
              </a:ext>
            </a:extLst>
          </p:cNvPr>
          <p:cNvSpPr txBox="1"/>
          <p:nvPr/>
        </p:nvSpPr>
        <p:spPr>
          <a:xfrm>
            <a:off x="4636757" y="532183"/>
            <a:ext cx="1397202" cy="6087516"/>
          </a:xfrm>
          <a:prstGeom prst="rect">
            <a:avLst/>
          </a:prstGeom>
          <a:noFill/>
          <a:ln>
            <a:solidFill>
              <a:schemeClr val="accent1"/>
            </a:solidFill>
          </a:ln>
        </p:spPr>
        <p:txBody>
          <a:bodyPr wrap="square" rtlCol="0">
            <a:noAutofit/>
          </a:bodyPr>
          <a:lstStyle/>
          <a:p>
            <a:r>
              <a:rPr lang="en-US" dirty="0"/>
              <a:t>Player 2</a:t>
            </a:r>
          </a:p>
        </p:txBody>
      </p:sp>
      <p:sp>
        <p:nvSpPr>
          <p:cNvPr id="6" name="TextBox 5">
            <a:extLst>
              <a:ext uri="{FF2B5EF4-FFF2-40B4-BE49-F238E27FC236}">
                <a16:creationId xmlns:a16="http://schemas.microsoft.com/office/drawing/2014/main" id="{C9A7C3A3-A090-A23C-B9A5-D9D416AB0C75}"/>
              </a:ext>
            </a:extLst>
          </p:cNvPr>
          <p:cNvSpPr txBox="1"/>
          <p:nvPr/>
        </p:nvSpPr>
        <p:spPr>
          <a:xfrm>
            <a:off x="4684551" y="884796"/>
            <a:ext cx="899605" cy="276999"/>
          </a:xfrm>
          <a:prstGeom prst="rect">
            <a:avLst/>
          </a:prstGeom>
          <a:noFill/>
        </p:spPr>
        <p:txBody>
          <a:bodyPr wrap="none" rtlCol="0">
            <a:spAutoFit/>
          </a:bodyPr>
          <a:lstStyle/>
          <a:p>
            <a:r>
              <a:rPr lang="en-US" sz="1200" dirty="0">
                <a:solidFill>
                  <a:srgbClr val="FF0000"/>
                </a:solidFill>
              </a:rPr>
              <a:t>Grid-2 (0,1)</a:t>
            </a:r>
          </a:p>
        </p:txBody>
      </p:sp>
      <p:sp>
        <p:nvSpPr>
          <p:cNvPr id="9" name="TextBox 8">
            <a:extLst>
              <a:ext uri="{FF2B5EF4-FFF2-40B4-BE49-F238E27FC236}">
                <a16:creationId xmlns:a16="http://schemas.microsoft.com/office/drawing/2014/main" id="{A4748B1C-42CB-6749-5293-A272457B47CE}"/>
              </a:ext>
            </a:extLst>
          </p:cNvPr>
          <p:cNvSpPr txBox="1"/>
          <p:nvPr/>
        </p:nvSpPr>
        <p:spPr>
          <a:xfrm>
            <a:off x="4647118" y="1916184"/>
            <a:ext cx="1328048" cy="1015663"/>
          </a:xfrm>
          <a:prstGeom prst="rect">
            <a:avLst/>
          </a:prstGeom>
          <a:noFill/>
        </p:spPr>
        <p:txBody>
          <a:bodyPr wrap="square" rtlCol="0">
            <a:spAutoFit/>
          </a:bodyPr>
          <a:lstStyle/>
          <a:p>
            <a:r>
              <a:rPr lang="en-US" sz="1200" dirty="0">
                <a:solidFill>
                  <a:srgbClr val="FF0000"/>
                </a:solidFill>
              </a:rPr>
              <a:t>Peg holes are check boxes or radio buttons laid out on</a:t>
            </a:r>
          </a:p>
          <a:p>
            <a:r>
              <a:rPr lang="en-US" sz="1200">
                <a:solidFill>
                  <a:srgbClr val="FF0000"/>
                </a:solidFill>
              </a:rPr>
              <a:t>Grid-3 </a:t>
            </a:r>
            <a:r>
              <a:rPr lang="en-US" sz="1200" dirty="0">
                <a:solidFill>
                  <a:srgbClr val="FF0000"/>
                </a:solidFill>
              </a:rPr>
              <a:t>(0-31,0-1)</a:t>
            </a:r>
          </a:p>
        </p:txBody>
      </p:sp>
      <p:sp>
        <p:nvSpPr>
          <p:cNvPr id="12" name="TextBox 11">
            <a:extLst>
              <a:ext uri="{FF2B5EF4-FFF2-40B4-BE49-F238E27FC236}">
                <a16:creationId xmlns:a16="http://schemas.microsoft.com/office/drawing/2014/main" id="{ADB639DE-BEA3-F1E9-479E-B8A8A0138B4A}"/>
              </a:ext>
            </a:extLst>
          </p:cNvPr>
          <p:cNvSpPr txBox="1"/>
          <p:nvPr/>
        </p:nvSpPr>
        <p:spPr>
          <a:xfrm>
            <a:off x="6745668" y="181331"/>
            <a:ext cx="1073400" cy="276999"/>
          </a:xfrm>
          <a:prstGeom prst="rect">
            <a:avLst/>
          </a:prstGeom>
          <a:noFill/>
        </p:spPr>
        <p:txBody>
          <a:bodyPr wrap="square" rtlCol="0">
            <a:spAutoFit/>
          </a:bodyPr>
          <a:lstStyle/>
          <a:p>
            <a:r>
              <a:rPr lang="en-US" sz="1200" dirty="0">
                <a:solidFill>
                  <a:srgbClr val="FF0000"/>
                </a:solidFill>
              </a:rPr>
              <a:t>1Grid-1 (0,2)</a:t>
            </a:r>
          </a:p>
        </p:txBody>
      </p:sp>
      <p:sp>
        <p:nvSpPr>
          <p:cNvPr id="11" name="Rectangle: Rounded Corners 10">
            <a:extLst>
              <a:ext uri="{FF2B5EF4-FFF2-40B4-BE49-F238E27FC236}">
                <a16:creationId xmlns:a16="http://schemas.microsoft.com/office/drawing/2014/main" id="{CDA4FE90-C4E3-0485-A83C-632232729481}"/>
              </a:ext>
            </a:extLst>
          </p:cNvPr>
          <p:cNvSpPr/>
          <p:nvPr/>
        </p:nvSpPr>
        <p:spPr>
          <a:xfrm>
            <a:off x="6205694" y="2274359"/>
            <a:ext cx="891268" cy="1347825"/>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QH</a:t>
            </a:r>
          </a:p>
        </p:txBody>
      </p:sp>
      <p:sp>
        <p:nvSpPr>
          <p:cNvPr id="13" name="TextBox 12">
            <a:extLst>
              <a:ext uri="{FF2B5EF4-FFF2-40B4-BE49-F238E27FC236}">
                <a16:creationId xmlns:a16="http://schemas.microsoft.com/office/drawing/2014/main" id="{6A7A42A6-82F9-7496-A3C5-B06A31DEA920}"/>
              </a:ext>
            </a:extLst>
          </p:cNvPr>
          <p:cNvSpPr txBox="1"/>
          <p:nvPr/>
        </p:nvSpPr>
        <p:spPr>
          <a:xfrm>
            <a:off x="6205694" y="2411168"/>
            <a:ext cx="1073400" cy="276999"/>
          </a:xfrm>
          <a:prstGeom prst="rect">
            <a:avLst/>
          </a:prstGeom>
          <a:noFill/>
        </p:spPr>
        <p:txBody>
          <a:bodyPr wrap="square" rtlCol="0">
            <a:spAutoFit/>
          </a:bodyPr>
          <a:lstStyle/>
          <a:p>
            <a:r>
              <a:rPr lang="en-US" sz="1200" dirty="0">
                <a:solidFill>
                  <a:srgbClr val="FF0000"/>
                </a:solidFill>
              </a:rPr>
              <a:t>Grid-2 (0,0)</a:t>
            </a:r>
          </a:p>
        </p:txBody>
      </p:sp>
      <p:sp>
        <p:nvSpPr>
          <p:cNvPr id="20" name="TextBox 19">
            <a:extLst>
              <a:ext uri="{FF2B5EF4-FFF2-40B4-BE49-F238E27FC236}">
                <a16:creationId xmlns:a16="http://schemas.microsoft.com/office/drawing/2014/main" id="{B112E086-9DCC-EEC5-F3B4-D4D5E645CBEE}"/>
              </a:ext>
            </a:extLst>
          </p:cNvPr>
          <p:cNvSpPr txBox="1"/>
          <p:nvPr/>
        </p:nvSpPr>
        <p:spPr>
          <a:xfrm>
            <a:off x="11071611" y="2025517"/>
            <a:ext cx="1073400" cy="276999"/>
          </a:xfrm>
          <a:prstGeom prst="rect">
            <a:avLst/>
          </a:prstGeom>
          <a:noFill/>
        </p:spPr>
        <p:txBody>
          <a:bodyPr wrap="square" rtlCol="0">
            <a:spAutoFit/>
          </a:bodyPr>
          <a:lstStyle/>
          <a:p>
            <a:r>
              <a:rPr lang="en-US" sz="1200" dirty="0">
                <a:solidFill>
                  <a:srgbClr val="FF0000"/>
                </a:solidFill>
              </a:rPr>
              <a:t>Grid-1 (1,2-3)</a:t>
            </a:r>
          </a:p>
        </p:txBody>
      </p:sp>
      <p:sp>
        <p:nvSpPr>
          <p:cNvPr id="23" name="Rectangle: Rounded Corners 22">
            <a:extLst>
              <a:ext uri="{FF2B5EF4-FFF2-40B4-BE49-F238E27FC236}">
                <a16:creationId xmlns:a16="http://schemas.microsoft.com/office/drawing/2014/main" id="{E4E9AE66-D4AD-083D-3291-2E967F7FD9E7}"/>
              </a:ext>
            </a:extLst>
          </p:cNvPr>
          <p:cNvSpPr/>
          <p:nvPr/>
        </p:nvSpPr>
        <p:spPr>
          <a:xfrm>
            <a:off x="6474575" y="502865"/>
            <a:ext cx="891268" cy="1347825"/>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9H</a:t>
            </a:r>
          </a:p>
        </p:txBody>
      </p:sp>
      <p:sp>
        <p:nvSpPr>
          <p:cNvPr id="24" name="TextBox 23">
            <a:extLst>
              <a:ext uri="{FF2B5EF4-FFF2-40B4-BE49-F238E27FC236}">
                <a16:creationId xmlns:a16="http://schemas.microsoft.com/office/drawing/2014/main" id="{DDDB0C11-AC15-B15B-8FAA-B44F6D106A0A}"/>
              </a:ext>
            </a:extLst>
          </p:cNvPr>
          <p:cNvSpPr txBox="1"/>
          <p:nvPr/>
        </p:nvSpPr>
        <p:spPr>
          <a:xfrm>
            <a:off x="6474575" y="639674"/>
            <a:ext cx="1073400" cy="276999"/>
          </a:xfrm>
          <a:prstGeom prst="rect">
            <a:avLst/>
          </a:prstGeom>
          <a:noFill/>
        </p:spPr>
        <p:txBody>
          <a:bodyPr wrap="square" rtlCol="0">
            <a:spAutoFit/>
          </a:bodyPr>
          <a:lstStyle/>
          <a:p>
            <a:r>
              <a:rPr lang="en-US" sz="1200" dirty="0">
                <a:solidFill>
                  <a:srgbClr val="FF0000"/>
                </a:solidFill>
              </a:rPr>
              <a:t>Grid-2 (0,0)</a:t>
            </a:r>
          </a:p>
        </p:txBody>
      </p:sp>
      <p:sp>
        <p:nvSpPr>
          <p:cNvPr id="26" name="Rectangle: Rounded Corners 25">
            <a:extLst>
              <a:ext uri="{FF2B5EF4-FFF2-40B4-BE49-F238E27FC236}">
                <a16:creationId xmlns:a16="http://schemas.microsoft.com/office/drawing/2014/main" id="{EC832391-AB08-66D2-3ADB-ABCD6AE29211}"/>
              </a:ext>
            </a:extLst>
          </p:cNvPr>
          <p:cNvSpPr/>
          <p:nvPr/>
        </p:nvSpPr>
        <p:spPr>
          <a:xfrm>
            <a:off x="8150157" y="2284680"/>
            <a:ext cx="891268" cy="1347825"/>
          </a:xfrm>
          <a:prstGeom prst="roundRect">
            <a:avLst/>
          </a:prstGeom>
          <a:noFill/>
          <a:ln>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7" name="TextBox 26">
            <a:extLst>
              <a:ext uri="{FF2B5EF4-FFF2-40B4-BE49-F238E27FC236}">
                <a16:creationId xmlns:a16="http://schemas.microsoft.com/office/drawing/2014/main" id="{C7E76ECA-6402-3293-B515-31A09A9F9B30}"/>
              </a:ext>
            </a:extLst>
          </p:cNvPr>
          <p:cNvSpPr txBox="1"/>
          <p:nvPr/>
        </p:nvSpPr>
        <p:spPr>
          <a:xfrm>
            <a:off x="8150157" y="2363506"/>
            <a:ext cx="1073400" cy="276999"/>
          </a:xfrm>
          <a:prstGeom prst="rect">
            <a:avLst/>
          </a:prstGeom>
          <a:noFill/>
        </p:spPr>
        <p:txBody>
          <a:bodyPr wrap="square" rtlCol="0">
            <a:spAutoFit/>
          </a:bodyPr>
          <a:lstStyle/>
          <a:p>
            <a:r>
              <a:rPr lang="en-US" sz="1200" dirty="0">
                <a:solidFill>
                  <a:srgbClr val="FF0000"/>
                </a:solidFill>
              </a:rPr>
              <a:t>Grid-2 (0,2)</a:t>
            </a:r>
          </a:p>
        </p:txBody>
      </p:sp>
      <p:sp>
        <p:nvSpPr>
          <p:cNvPr id="29" name="Rectangle: Rounded Corners 28">
            <a:extLst>
              <a:ext uri="{FF2B5EF4-FFF2-40B4-BE49-F238E27FC236}">
                <a16:creationId xmlns:a16="http://schemas.microsoft.com/office/drawing/2014/main" id="{BFC6CD2E-C0C2-7824-806D-08C14C9BE2B0}"/>
              </a:ext>
            </a:extLst>
          </p:cNvPr>
          <p:cNvSpPr/>
          <p:nvPr/>
        </p:nvSpPr>
        <p:spPr>
          <a:xfrm>
            <a:off x="7178956" y="2297233"/>
            <a:ext cx="891268" cy="1347825"/>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6C</a:t>
            </a:r>
          </a:p>
        </p:txBody>
      </p:sp>
      <p:sp>
        <p:nvSpPr>
          <p:cNvPr id="30" name="TextBox 29">
            <a:extLst>
              <a:ext uri="{FF2B5EF4-FFF2-40B4-BE49-F238E27FC236}">
                <a16:creationId xmlns:a16="http://schemas.microsoft.com/office/drawing/2014/main" id="{7C5DC42A-F061-F5D0-E2FD-57A4696CDE19}"/>
              </a:ext>
            </a:extLst>
          </p:cNvPr>
          <p:cNvSpPr txBox="1"/>
          <p:nvPr/>
        </p:nvSpPr>
        <p:spPr>
          <a:xfrm>
            <a:off x="7178956" y="2434042"/>
            <a:ext cx="1073400" cy="276999"/>
          </a:xfrm>
          <a:prstGeom prst="rect">
            <a:avLst/>
          </a:prstGeom>
          <a:noFill/>
        </p:spPr>
        <p:txBody>
          <a:bodyPr wrap="square" rtlCol="0">
            <a:spAutoFit/>
          </a:bodyPr>
          <a:lstStyle/>
          <a:p>
            <a:r>
              <a:rPr lang="en-US" sz="1200" dirty="0">
                <a:solidFill>
                  <a:srgbClr val="FF0000"/>
                </a:solidFill>
              </a:rPr>
              <a:t>Grid-2 (0,1)</a:t>
            </a:r>
          </a:p>
        </p:txBody>
      </p:sp>
      <p:sp>
        <p:nvSpPr>
          <p:cNvPr id="32" name="Rectangle: Rounded Corners 31">
            <a:extLst>
              <a:ext uri="{FF2B5EF4-FFF2-40B4-BE49-F238E27FC236}">
                <a16:creationId xmlns:a16="http://schemas.microsoft.com/office/drawing/2014/main" id="{22B87102-D410-9D40-A1E2-357F9C24D0AF}"/>
              </a:ext>
            </a:extLst>
          </p:cNvPr>
          <p:cNvSpPr/>
          <p:nvPr/>
        </p:nvSpPr>
        <p:spPr>
          <a:xfrm>
            <a:off x="9086827" y="2280371"/>
            <a:ext cx="891268" cy="1347825"/>
          </a:xfrm>
          <a:prstGeom prst="roundRect">
            <a:avLst/>
          </a:prstGeom>
          <a:noFill/>
          <a:ln>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3" name="TextBox 32">
            <a:extLst>
              <a:ext uri="{FF2B5EF4-FFF2-40B4-BE49-F238E27FC236}">
                <a16:creationId xmlns:a16="http://schemas.microsoft.com/office/drawing/2014/main" id="{27BDDAB9-1161-A47F-AE0B-B16AFE581A0D}"/>
              </a:ext>
            </a:extLst>
          </p:cNvPr>
          <p:cNvSpPr txBox="1"/>
          <p:nvPr/>
        </p:nvSpPr>
        <p:spPr>
          <a:xfrm>
            <a:off x="9072583" y="2324664"/>
            <a:ext cx="1073400" cy="276999"/>
          </a:xfrm>
          <a:prstGeom prst="rect">
            <a:avLst/>
          </a:prstGeom>
          <a:noFill/>
        </p:spPr>
        <p:txBody>
          <a:bodyPr wrap="square" rtlCol="0">
            <a:spAutoFit/>
          </a:bodyPr>
          <a:lstStyle/>
          <a:p>
            <a:r>
              <a:rPr lang="en-US" sz="1200" dirty="0">
                <a:solidFill>
                  <a:srgbClr val="FF0000"/>
                </a:solidFill>
              </a:rPr>
              <a:t>Grid-2 (0,3)</a:t>
            </a:r>
          </a:p>
        </p:txBody>
      </p:sp>
      <p:sp>
        <p:nvSpPr>
          <p:cNvPr id="35" name="Rectangle: Rounded Corners 34">
            <a:extLst>
              <a:ext uri="{FF2B5EF4-FFF2-40B4-BE49-F238E27FC236}">
                <a16:creationId xmlns:a16="http://schemas.microsoft.com/office/drawing/2014/main" id="{1204C15B-4BA5-EE63-68F5-16E4D9B5AA5B}"/>
              </a:ext>
            </a:extLst>
          </p:cNvPr>
          <p:cNvSpPr/>
          <p:nvPr/>
        </p:nvSpPr>
        <p:spPr>
          <a:xfrm>
            <a:off x="8072123" y="394212"/>
            <a:ext cx="891268" cy="1347825"/>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6" name="TextBox 35">
            <a:extLst>
              <a:ext uri="{FF2B5EF4-FFF2-40B4-BE49-F238E27FC236}">
                <a16:creationId xmlns:a16="http://schemas.microsoft.com/office/drawing/2014/main" id="{0B38137C-90F2-3D06-0E18-11870C0F11B5}"/>
              </a:ext>
            </a:extLst>
          </p:cNvPr>
          <p:cNvSpPr txBox="1"/>
          <p:nvPr/>
        </p:nvSpPr>
        <p:spPr>
          <a:xfrm>
            <a:off x="8072123" y="531021"/>
            <a:ext cx="1073400" cy="276999"/>
          </a:xfrm>
          <a:prstGeom prst="rect">
            <a:avLst/>
          </a:prstGeom>
          <a:noFill/>
        </p:spPr>
        <p:txBody>
          <a:bodyPr wrap="square" rtlCol="0">
            <a:spAutoFit/>
          </a:bodyPr>
          <a:lstStyle/>
          <a:p>
            <a:r>
              <a:rPr lang="en-US" sz="1200" dirty="0">
                <a:solidFill>
                  <a:srgbClr val="FF0000"/>
                </a:solidFill>
              </a:rPr>
              <a:t>Grid-2 (0,0)</a:t>
            </a:r>
          </a:p>
        </p:txBody>
      </p:sp>
      <p:sp>
        <p:nvSpPr>
          <p:cNvPr id="38" name="Rectangle: Rounded Corners 37">
            <a:extLst>
              <a:ext uri="{FF2B5EF4-FFF2-40B4-BE49-F238E27FC236}">
                <a16:creationId xmlns:a16="http://schemas.microsoft.com/office/drawing/2014/main" id="{CE2CBAF2-D2BA-9475-F44A-0C96525D9AB4}"/>
              </a:ext>
            </a:extLst>
          </p:cNvPr>
          <p:cNvSpPr/>
          <p:nvPr/>
        </p:nvSpPr>
        <p:spPr>
          <a:xfrm>
            <a:off x="10009341" y="419000"/>
            <a:ext cx="891268" cy="1347825"/>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9" name="TextBox 38">
            <a:extLst>
              <a:ext uri="{FF2B5EF4-FFF2-40B4-BE49-F238E27FC236}">
                <a16:creationId xmlns:a16="http://schemas.microsoft.com/office/drawing/2014/main" id="{B27F5665-A831-3A6E-E8C5-1D9E1059F849}"/>
              </a:ext>
            </a:extLst>
          </p:cNvPr>
          <p:cNvSpPr txBox="1"/>
          <p:nvPr/>
        </p:nvSpPr>
        <p:spPr>
          <a:xfrm>
            <a:off x="10009341" y="555809"/>
            <a:ext cx="1073400" cy="276999"/>
          </a:xfrm>
          <a:prstGeom prst="rect">
            <a:avLst/>
          </a:prstGeom>
          <a:noFill/>
        </p:spPr>
        <p:txBody>
          <a:bodyPr wrap="square" rtlCol="0">
            <a:spAutoFit/>
          </a:bodyPr>
          <a:lstStyle/>
          <a:p>
            <a:r>
              <a:rPr lang="en-US" sz="1200" dirty="0">
                <a:solidFill>
                  <a:srgbClr val="FF0000"/>
                </a:solidFill>
              </a:rPr>
              <a:t>Grid-2 (0,2)</a:t>
            </a:r>
          </a:p>
        </p:txBody>
      </p:sp>
      <p:sp>
        <p:nvSpPr>
          <p:cNvPr id="41" name="Rectangle: Rounded Corners 40">
            <a:extLst>
              <a:ext uri="{FF2B5EF4-FFF2-40B4-BE49-F238E27FC236}">
                <a16:creationId xmlns:a16="http://schemas.microsoft.com/office/drawing/2014/main" id="{71151ECE-8B45-6A20-D4CD-7C25F2FE1520}"/>
              </a:ext>
            </a:extLst>
          </p:cNvPr>
          <p:cNvSpPr/>
          <p:nvPr/>
        </p:nvSpPr>
        <p:spPr>
          <a:xfrm>
            <a:off x="9021473" y="421177"/>
            <a:ext cx="891268" cy="1347825"/>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2" name="TextBox 41">
            <a:extLst>
              <a:ext uri="{FF2B5EF4-FFF2-40B4-BE49-F238E27FC236}">
                <a16:creationId xmlns:a16="http://schemas.microsoft.com/office/drawing/2014/main" id="{1BA2C7B6-682A-4E3E-D1CE-D838D077562F}"/>
              </a:ext>
            </a:extLst>
          </p:cNvPr>
          <p:cNvSpPr txBox="1"/>
          <p:nvPr/>
        </p:nvSpPr>
        <p:spPr>
          <a:xfrm>
            <a:off x="9021473" y="557986"/>
            <a:ext cx="1073400" cy="276999"/>
          </a:xfrm>
          <a:prstGeom prst="rect">
            <a:avLst/>
          </a:prstGeom>
          <a:noFill/>
        </p:spPr>
        <p:txBody>
          <a:bodyPr wrap="square" rtlCol="0">
            <a:spAutoFit/>
          </a:bodyPr>
          <a:lstStyle/>
          <a:p>
            <a:r>
              <a:rPr lang="en-US" sz="1200" dirty="0">
                <a:solidFill>
                  <a:srgbClr val="FF0000"/>
                </a:solidFill>
              </a:rPr>
              <a:t>Grid-2 (0,1)</a:t>
            </a:r>
          </a:p>
        </p:txBody>
      </p:sp>
      <p:sp>
        <p:nvSpPr>
          <p:cNvPr id="44" name="Rectangle: Rounded Corners 43">
            <a:extLst>
              <a:ext uri="{FF2B5EF4-FFF2-40B4-BE49-F238E27FC236}">
                <a16:creationId xmlns:a16="http://schemas.microsoft.com/office/drawing/2014/main" id="{E686572F-6F08-2389-4A3D-FD6EC3F964A4}"/>
              </a:ext>
            </a:extLst>
          </p:cNvPr>
          <p:cNvSpPr/>
          <p:nvPr/>
        </p:nvSpPr>
        <p:spPr>
          <a:xfrm>
            <a:off x="10958691" y="411184"/>
            <a:ext cx="891268" cy="1347825"/>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5" name="TextBox 44">
            <a:extLst>
              <a:ext uri="{FF2B5EF4-FFF2-40B4-BE49-F238E27FC236}">
                <a16:creationId xmlns:a16="http://schemas.microsoft.com/office/drawing/2014/main" id="{D28F6FAC-8153-408B-CBE1-D545BEDF0A5E}"/>
              </a:ext>
            </a:extLst>
          </p:cNvPr>
          <p:cNvSpPr txBox="1"/>
          <p:nvPr/>
        </p:nvSpPr>
        <p:spPr>
          <a:xfrm>
            <a:off x="10958691" y="547993"/>
            <a:ext cx="1073400" cy="276999"/>
          </a:xfrm>
          <a:prstGeom prst="rect">
            <a:avLst/>
          </a:prstGeom>
          <a:noFill/>
        </p:spPr>
        <p:txBody>
          <a:bodyPr wrap="square" rtlCol="0">
            <a:spAutoFit/>
          </a:bodyPr>
          <a:lstStyle/>
          <a:p>
            <a:r>
              <a:rPr lang="en-US" sz="1200" dirty="0">
                <a:solidFill>
                  <a:srgbClr val="FF0000"/>
                </a:solidFill>
              </a:rPr>
              <a:t>Grid-2 (0,3)</a:t>
            </a:r>
          </a:p>
        </p:txBody>
      </p:sp>
      <p:sp>
        <p:nvSpPr>
          <p:cNvPr id="47" name="Rectangle: Rounded Corners 46">
            <a:extLst>
              <a:ext uri="{FF2B5EF4-FFF2-40B4-BE49-F238E27FC236}">
                <a16:creationId xmlns:a16="http://schemas.microsoft.com/office/drawing/2014/main" id="{8A9051EA-F7FC-5822-1A07-0178B4893C79}"/>
              </a:ext>
            </a:extLst>
          </p:cNvPr>
          <p:cNvSpPr/>
          <p:nvPr/>
        </p:nvSpPr>
        <p:spPr>
          <a:xfrm>
            <a:off x="6070502" y="3893261"/>
            <a:ext cx="891268" cy="1347825"/>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KH</a:t>
            </a:r>
          </a:p>
        </p:txBody>
      </p:sp>
      <p:sp>
        <p:nvSpPr>
          <p:cNvPr id="48" name="TextBox 47">
            <a:extLst>
              <a:ext uri="{FF2B5EF4-FFF2-40B4-BE49-F238E27FC236}">
                <a16:creationId xmlns:a16="http://schemas.microsoft.com/office/drawing/2014/main" id="{D223CACA-90B8-93FA-7C06-E59994F0681B}"/>
              </a:ext>
            </a:extLst>
          </p:cNvPr>
          <p:cNvSpPr txBox="1"/>
          <p:nvPr/>
        </p:nvSpPr>
        <p:spPr>
          <a:xfrm>
            <a:off x="6053452" y="3935811"/>
            <a:ext cx="1073400" cy="276999"/>
          </a:xfrm>
          <a:prstGeom prst="rect">
            <a:avLst/>
          </a:prstGeom>
          <a:noFill/>
        </p:spPr>
        <p:txBody>
          <a:bodyPr wrap="square" rtlCol="0">
            <a:spAutoFit/>
          </a:bodyPr>
          <a:lstStyle/>
          <a:p>
            <a:r>
              <a:rPr lang="en-US" sz="1200" dirty="0">
                <a:solidFill>
                  <a:srgbClr val="FF0000"/>
                </a:solidFill>
              </a:rPr>
              <a:t>Grid-2 (0,0)</a:t>
            </a:r>
          </a:p>
        </p:txBody>
      </p:sp>
      <p:sp>
        <p:nvSpPr>
          <p:cNvPr id="49" name="TextBox 48">
            <a:extLst>
              <a:ext uri="{FF2B5EF4-FFF2-40B4-BE49-F238E27FC236}">
                <a16:creationId xmlns:a16="http://schemas.microsoft.com/office/drawing/2014/main" id="{925529E7-B3DC-B8AE-7DB6-A1FFF6BEBBBE}"/>
              </a:ext>
            </a:extLst>
          </p:cNvPr>
          <p:cNvSpPr txBox="1"/>
          <p:nvPr/>
        </p:nvSpPr>
        <p:spPr>
          <a:xfrm>
            <a:off x="7453838" y="3658942"/>
            <a:ext cx="1073400" cy="276999"/>
          </a:xfrm>
          <a:prstGeom prst="rect">
            <a:avLst/>
          </a:prstGeom>
          <a:noFill/>
        </p:spPr>
        <p:txBody>
          <a:bodyPr wrap="square" rtlCol="0">
            <a:spAutoFit/>
          </a:bodyPr>
          <a:lstStyle/>
          <a:p>
            <a:r>
              <a:rPr lang="en-US" sz="1200" dirty="0">
                <a:solidFill>
                  <a:srgbClr val="FF0000"/>
                </a:solidFill>
              </a:rPr>
              <a:t>Grid-1 (2,2-3)</a:t>
            </a:r>
          </a:p>
        </p:txBody>
      </p:sp>
      <p:sp>
        <p:nvSpPr>
          <p:cNvPr id="50" name="TextBox 49">
            <a:extLst>
              <a:ext uri="{FF2B5EF4-FFF2-40B4-BE49-F238E27FC236}">
                <a16:creationId xmlns:a16="http://schemas.microsoft.com/office/drawing/2014/main" id="{F9637D72-AA88-04DB-22C4-DC1C45AAFCAE}"/>
              </a:ext>
            </a:extLst>
          </p:cNvPr>
          <p:cNvSpPr txBox="1"/>
          <p:nvPr/>
        </p:nvSpPr>
        <p:spPr>
          <a:xfrm>
            <a:off x="10958691" y="148339"/>
            <a:ext cx="1073400" cy="276999"/>
          </a:xfrm>
          <a:prstGeom prst="rect">
            <a:avLst/>
          </a:prstGeom>
          <a:noFill/>
        </p:spPr>
        <p:txBody>
          <a:bodyPr wrap="square" rtlCol="0">
            <a:spAutoFit/>
          </a:bodyPr>
          <a:lstStyle/>
          <a:p>
            <a:r>
              <a:rPr lang="en-US" sz="1200" dirty="0">
                <a:solidFill>
                  <a:srgbClr val="FF0000"/>
                </a:solidFill>
              </a:rPr>
              <a:t>Grid-1 (0,3)</a:t>
            </a:r>
          </a:p>
        </p:txBody>
      </p:sp>
      <p:sp>
        <p:nvSpPr>
          <p:cNvPr id="52" name="Rectangle: Rounded Corners 51">
            <a:extLst>
              <a:ext uri="{FF2B5EF4-FFF2-40B4-BE49-F238E27FC236}">
                <a16:creationId xmlns:a16="http://schemas.microsoft.com/office/drawing/2014/main" id="{B03325E8-23D3-621B-D9E3-228CEB9EFFFF}"/>
              </a:ext>
            </a:extLst>
          </p:cNvPr>
          <p:cNvSpPr/>
          <p:nvPr/>
        </p:nvSpPr>
        <p:spPr>
          <a:xfrm>
            <a:off x="6978820" y="3903254"/>
            <a:ext cx="891268" cy="1347825"/>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5S</a:t>
            </a:r>
          </a:p>
        </p:txBody>
      </p:sp>
      <p:sp>
        <p:nvSpPr>
          <p:cNvPr id="53" name="TextBox 52">
            <a:extLst>
              <a:ext uri="{FF2B5EF4-FFF2-40B4-BE49-F238E27FC236}">
                <a16:creationId xmlns:a16="http://schemas.microsoft.com/office/drawing/2014/main" id="{5BFBDA40-4CBD-675D-18CE-395BB99F92C1}"/>
              </a:ext>
            </a:extLst>
          </p:cNvPr>
          <p:cNvSpPr txBox="1"/>
          <p:nvPr/>
        </p:nvSpPr>
        <p:spPr>
          <a:xfrm>
            <a:off x="6995615" y="3926882"/>
            <a:ext cx="1073400" cy="276999"/>
          </a:xfrm>
          <a:prstGeom prst="rect">
            <a:avLst/>
          </a:prstGeom>
          <a:noFill/>
        </p:spPr>
        <p:txBody>
          <a:bodyPr wrap="square" rtlCol="0">
            <a:spAutoFit/>
          </a:bodyPr>
          <a:lstStyle/>
          <a:p>
            <a:r>
              <a:rPr lang="en-US" sz="1200" dirty="0">
                <a:solidFill>
                  <a:srgbClr val="FF0000"/>
                </a:solidFill>
              </a:rPr>
              <a:t>Grid-2 (0,1)</a:t>
            </a:r>
          </a:p>
        </p:txBody>
      </p:sp>
      <p:sp>
        <p:nvSpPr>
          <p:cNvPr id="55" name="Rectangle: Rounded Corners 54">
            <a:extLst>
              <a:ext uri="{FF2B5EF4-FFF2-40B4-BE49-F238E27FC236}">
                <a16:creationId xmlns:a16="http://schemas.microsoft.com/office/drawing/2014/main" id="{57091689-FF3E-0FCD-F23F-5FAE19E71A60}"/>
              </a:ext>
            </a:extLst>
          </p:cNvPr>
          <p:cNvSpPr/>
          <p:nvPr/>
        </p:nvSpPr>
        <p:spPr>
          <a:xfrm>
            <a:off x="7881015" y="3903254"/>
            <a:ext cx="891268" cy="1347825"/>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5D</a:t>
            </a:r>
          </a:p>
        </p:txBody>
      </p:sp>
      <p:sp>
        <p:nvSpPr>
          <p:cNvPr id="56" name="TextBox 55">
            <a:extLst>
              <a:ext uri="{FF2B5EF4-FFF2-40B4-BE49-F238E27FC236}">
                <a16:creationId xmlns:a16="http://schemas.microsoft.com/office/drawing/2014/main" id="{066DE519-D912-9A33-5E33-1A5705CBAC36}"/>
              </a:ext>
            </a:extLst>
          </p:cNvPr>
          <p:cNvSpPr txBox="1"/>
          <p:nvPr/>
        </p:nvSpPr>
        <p:spPr>
          <a:xfrm>
            <a:off x="7899694" y="3902203"/>
            <a:ext cx="1073400" cy="276999"/>
          </a:xfrm>
          <a:prstGeom prst="rect">
            <a:avLst/>
          </a:prstGeom>
          <a:noFill/>
        </p:spPr>
        <p:txBody>
          <a:bodyPr wrap="square" rtlCol="0">
            <a:spAutoFit/>
          </a:bodyPr>
          <a:lstStyle/>
          <a:p>
            <a:r>
              <a:rPr lang="en-US" sz="1200" dirty="0">
                <a:solidFill>
                  <a:srgbClr val="FF0000"/>
                </a:solidFill>
              </a:rPr>
              <a:t>Grid-2 (0,2)</a:t>
            </a:r>
          </a:p>
        </p:txBody>
      </p:sp>
      <p:sp>
        <p:nvSpPr>
          <p:cNvPr id="58" name="Rectangle: Rounded Corners 57">
            <a:extLst>
              <a:ext uri="{FF2B5EF4-FFF2-40B4-BE49-F238E27FC236}">
                <a16:creationId xmlns:a16="http://schemas.microsoft.com/office/drawing/2014/main" id="{E4691C00-FB3C-5285-3DBA-F175B73E744E}"/>
              </a:ext>
            </a:extLst>
          </p:cNvPr>
          <p:cNvSpPr/>
          <p:nvPr/>
        </p:nvSpPr>
        <p:spPr>
          <a:xfrm>
            <a:off x="8784688" y="3926882"/>
            <a:ext cx="891268" cy="1347825"/>
          </a:xfrm>
          <a:prstGeom prst="roundRect">
            <a:avLst/>
          </a:prstGeom>
          <a:noFill/>
          <a:ln>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59" name="TextBox 58">
            <a:extLst>
              <a:ext uri="{FF2B5EF4-FFF2-40B4-BE49-F238E27FC236}">
                <a16:creationId xmlns:a16="http://schemas.microsoft.com/office/drawing/2014/main" id="{2D98810B-F604-E76F-CD3E-089D1713CCC8}"/>
              </a:ext>
            </a:extLst>
          </p:cNvPr>
          <p:cNvSpPr txBox="1"/>
          <p:nvPr/>
        </p:nvSpPr>
        <p:spPr>
          <a:xfrm>
            <a:off x="8804181" y="3933596"/>
            <a:ext cx="1073400" cy="276999"/>
          </a:xfrm>
          <a:prstGeom prst="rect">
            <a:avLst/>
          </a:prstGeom>
          <a:noFill/>
        </p:spPr>
        <p:txBody>
          <a:bodyPr wrap="square" rtlCol="0">
            <a:spAutoFit/>
          </a:bodyPr>
          <a:lstStyle/>
          <a:p>
            <a:r>
              <a:rPr lang="en-US" sz="1200" dirty="0">
                <a:solidFill>
                  <a:srgbClr val="FF0000"/>
                </a:solidFill>
              </a:rPr>
              <a:t>Grid-2 (0,3)</a:t>
            </a:r>
          </a:p>
        </p:txBody>
      </p:sp>
      <p:sp>
        <p:nvSpPr>
          <p:cNvPr id="73" name="Rectangle: Rounded Corners 72">
            <a:extLst>
              <a:ext uri="{FF2B5EF4-FFF2-40B4-BE49-F238E27FC236}">
                <a16:creationId xmlns:a16="http://schemas.microsoft.com/office/drawing/2014/main" id="{A953441F-DD1B-7106-51AF-1F86DEAF97D6}"/>
              </a:ext>
            </a:extLst>
          </p:cNvPr>
          <p:cNvSpPr/>
          <p:nvPr/>
        </p:nvSpPr>
        <p:spPr>
          <a:xfrm>
            <a:off x="10225813" y="3912192"/>
            <a:ext cx="891268" cy="1347825"/>
          </a:xfrm>
          <a:prstGeom prst="roundRect">
            <a:avLst/>
          </a:prstGeom>
          <a:noFill/>
          <a:ln>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4" name="TextBox 73">
            <a:extLst>
              <a:ext uri="{FF2B5EF4-FFF2-40B4-BE49-F238E27FC236}">
                <a16:creationId xmlns:a16="http://schemas.microsoft.com/office/drawing/2014/main" id="{F5341098-0657-3E7C-A62A-85118C6F2B10}"/>
              </a:ext>
            </a:extLst>
          </p:cNvPr>
          <p:cNvSpPr txBox="1"/>
          <p:nvPr/>
        </p:nvSpPr>
        <p:spPr>
          <a:xfrm>
            <a:off x="10225813" y="3933596"/>
            <a:ext cx="1073400" cy="276999"/>
          </a:xfrm>
          <a:prstGeom prst="rect">
            <a:avLst/>
          </a:prstGeom>
          <a:noFill/>
        </p:spPr>
        <p:txBody>
          <a:bodyPr wrap="square" rtlCol="0">
            <a:spAutoFit/>
          </a:bodyPr>
          <a:lstStyle/>
          <a:p>
            <a:r>
              <a:rPr lang="en-US" sz="1200" dirty="0">
                <a:solidFill>
                  <a:srgbClr val="FF0000"/>
                </a:solidFill>
              </a:rPr>
              <a:t>Grid-2 (0,8)</a:t>
            </a:r>
          </a:p>
        </p:txBody>
      </p:sp>
      <p:sp>
        <p:nvSpPr>
          <p:cNvPr id="75" name="TextBox 74">
            <a:extLst>
              <a:ext uri="{FF2B5EF4-FFF2-40B4-BE49-F238E27FC236}">
                <a16:creationId xmlns:a16="http://schemas.microsoft.com/office/drawing/2014/main" id="{B3A13985-8F40-6315-7133-1F6B0A64B65D}"/>
              </a:ext>
            </a:extLst>
          </p:cNvPr>
          <p:cNvSpPr txBox="1"/>
          <p:nvPr/>
        </p:nvSpPr>
        <p:spPr>
          <a:xfrm>
            <a:off x="6053452" y="5374124"/>
            <a:ext cx="5978639" cy="1245576"/>
          </a:xfrm>
          <a:prstGeom prst="rect">
            <a:avLst/>
          </a:prstGeom>
          <a:noFill/>
          <a:ln>
            <a:solidFill>
              <a:schemeClr val="accent1"/>
            </a:solidFill>
          </a:ln>
        </p:spPr>
        <p:txBody>
          <a:bodyPr wrap="square" rtlCol="0">
            <a:noAutofit/>
          </a:bodyPr>
          <a:lstStyle/>
          <a:p>
            <a:r>
              <a:rPr lang="en-US" dirty="0"/>
              <a:t>Play/Show Score Info </a:t>
            </a:r>
          </a:p>
        </p:txBody>
      </p:sp>
      <p:sp>
        <p:nvSpPr>
          <p:cNvPr id="79" name="TextBox 78">
            <a:extLst>
              <a:ext uri="{FF2B5EF4-FFF2-40B4-BE49-F238E27FC236}">
                <a16:creationId xmlns:a16="http://schemas.microsoft.com/office/drawing/2014/main" id="{01513594-8D05-4C26-FD96-4826DC01B5A6}"/>
              </a:ext>
            </a:extLst>
          </p:cNvPr>
          <p:cNvSpPr txBox="1"/>
          <p:nvPr/>
        </p:nvSpPr>
        <p:spPr>
          <a:xfrm>
            <a:off x="9697130" y="5438116"/>
            <a:ext cx="1073400" cy="276999"/>
          </a:xfrm>
          <a:prstGeom prst="rect">
            <a:avLst/>
          </a:prstGeom>
          <a:noFill/>
        </p:spPr>
        <p:txBody>
          <a:bodyPr wrap="square" rtlCol="0">
            <a:spAutoFit/>
          </a:bodyPr>
          <a:lstStyle/>
          <a:p>
            <a:r>
              <a:rPr lang="en-US" sz="1200" dirty="0">
                <a:solidFill>
                  <a:srgbClr val="FF0000"/>
                </a:solidFill>
              </a:rPr>
              <a:t>Grid-1 (3,2-3)</a:t>
            </a:r>
          </a:p>
        </p:txBody>
      </p:sp>
      <p:sp>
        <p:nvSpPr>
          <p:cNvPr id="81" name="TextBox 80">
            <a:extLst>
              <a:ext uri="{FF2B5EF4-FFF2-40B4-BE49-F238E27FC236}">
                <a16:creationId xmlns:a16="http://schemas.microsoft.com/office/drawing/2014/main" id="{7AF27D2F-B663-6478-618E-EF206F7E9644}"/>
              </a:ext>
            </a:extLst>
          </p:cNvPr>
          <p:cNvSpPr txBox="1"/>
          <p:nvPr/>
        </p:nvSpPr>
        <p:spPr>
          <a:xfrm>
            <a:off x="6134406" y="5705949"/>
            <a:ext cx="5897686" cy="819209"/>
          </a:xfrm>
          <a:prstGeom prst="rect">
            <a:avLst/>
          </a:prstGeom>
          <a:noFill/>
          <a:ln>
            <a:solidFill>
              <a:schemeClr val="accent1">
                <a:shade val="15000"/>
              </a:schemeClr>
            </a:solidFill>
          </a:ln>
        </p:spPr>
        <p:txBody>
          <a:bodyPr wrap="none" rtlCol="0">
            <a:noAutofit/>
          </a:bodyPr>
          <a:lstStyle/>
          <a:p>
            <a:r>
              <a:rPr lang="en-US" sz="1400" dirty="0"/>
              <a:t>Player 2 scored 15 for 2: KH 5S</a:t>
            </a:r>
          </a:p>
          <a:p>
            <a:r>
              <a:rPr lang="en-US" sz="1400" dirty="0"/>
              <a:t>Player 1 scored pair for 2; 5S 5D </a:t>
            </a:r>
          </a:p>
        </p:txBody>
      </p:sp>
      <p:sp>
        <p:nvSpPr>
          <p:cNvPr id="82" name="TextBox 81">
            <a:extLst>
              <a:ext uri="{FF2B5EF4-FFF2-40B4-BE49-F238E27FC236}">
                <a16:creationId xmlns:a16="http://schemas.microsoft.com/office/drawing/2014/main" id="{5B1D01CF-6C1B-1941-28CE-47E8E876C0AB}"/>
              </a:ext>
            </a:extLst>
          </p:cNvPr>
          <p:cNvSpPr txBox="1"/>
          <p:nvPr/>
        </p:nvSpPr>
        <p:spPr>
          <a:xfrm>
            <a:off x="8995761" y="5809174"/>
            <a:ext cx="1073400" cy="276999"/>
          </a:xfrm>
          <a:prstGeom prst="rect">
            <a:avLst/>
          </a:prstGeom>
          <a:noFill/>
        </p:spPr>
        <p:txBody>
          <a:bodyPr wrap="square" rtlCol="0">
            <a:spAutoFit/>
          </a:bodyPr>
          <a:lstStyle/>
          <a:p>
            <a:r>
              <a:rPr lang="en-US" sz="1200" dirty="0">
                <a:solidFill>
                  <a:srgbClr val="FF0000"/>
                </a:solidFill>
              </a:rPr>
              <a:t>Grid-2 (0,0)</a:t>
            </a:r>
          </a:p>
        </p:txBody>
      </p:sp>
      <p:sp>
        <p:nvSpPr>
          <p:cNvPr id="84" name="Rectangle: Rounded Corners 83">
            <a:extLst>
              <a:ext uri="{FF2B5EF4-FFF2-40B4-BE49-F238E27FC236}">
                <a16:creationId xmlns:a16="http://schemas.microsoft.com/office/drawing/2014/main" id="{C64CD230-4282-5D76-2FCA-4C2A0F275945}"/>
              </a:ext>
            </a:extLst>
          </p:cNvPr>
          <p:cNvSpPr/>
          <p:nvPr/>
        </p:nvSpPr>
        <p:spPr>
          <a:xfrm>
            <a:off x="10000907" y="2280370"/>
            <a:ext cx="891268" cy="1347825"/>
          </a:xfrm>
          <a:prstGeom prst="roundRect">
            <a:avLst/>
          </a:prstGeom>
          <a:noFill/>
          <a:ln>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85" name="Rectangle: Rounded Corners 84">
            <a:extLst>
              <a:ext uri="{FF2B5EF4-FFF2-40B4-BE49-F238E27FC236}">
                <a16:creationId xmlns:a16="http://schemas.microsoft.com/office/drawing/2014/main" id="{17AECAA6-9EB7-4E82-3AF5-0D84838AAAFE}"/>
              </a:ext>
            </a:extLst>
          </p:cNvPr>
          <p:cNvSpPr/>
          <p:nvPr/>
        </p:nvSpPr>
        <p:spPr>
          <a:xfrm>
            <a:off x="10914987" y="2271603"/>
            <a:ext cx="891268" cy="1347825"/>
          </a:xfrm>
          <a:prstGeom prst="roundRect">
            <a:avLst/>
          </a:prstGeom>
          <a:noFill/>
          <a:ln>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87" name="TextBox 86">
            <a:extLst>
              <a:ext uri="{FF2B5EF4-FFF2-40B4-BE49-F238E27FC236}">
                <a16:creationId xmlns:a16="http://schemas.microsoft.com/office/drawing/2014/main" id="{07F08FEA-3508-B93B-5693-A5969692DB41}"/>
              </a:ext>
            </a:extLst>
          </p:cNvPr>
          <p:cNvSpPr txBox="1"/>
          <p:nvPr/>
        </p:nvSpPr>
        <p:spPr>
          <a:xfrm>
            <a:off x="9992339" y="2324663"/>
            <a:ext cx="1073400" cy="276999"/>
          </a:xfrm>
          <a:prstGeom prst="rect">
            <a:avLst/>
          </a:prstGeom>
          <a:noFill/>
        </p:spPr>
        <p:txBody>
          <a:bodyPr wrap="square" rtlCol="0">
            <a:spAutoFit/>
          </a:bodyPr>
          <a:lstStyle/>
          <a:p>
            <a:r>
              <a:rPr lang="en-US" sz="1200" dirty="0">
                <a:solidFill>
                  <a:srgbClr val="FF0000"/>
                </a:solidFill>
              </a:rPr>
              <a:t>Grid-2 (0,4)</a:t>
            </a:r>
          </a:p>
        </p:txBody>
      </p:sp>
      <p:sp>
        <p:nvSpPr>
          <p:cNvPr id="88" name="TextBox 87">
            <a:extLst>
              <a:ext uri="{FF2B5EF4-FFF2-40B4-BE49-F238E27FC236}">
                <a16:creationId xmlns:a16="http://schemas.microsoft.com/office/drawing/2014/main" id="{B1F61F3B-D1EC-21B2-AD05-1DB15D976197}"/>
              </a:ext>
            </a:extLst>
          </p:cNvPr>
          <p:cNvSpPr txBox="1"/>
          <p:nvPr/>
        </p:nvSpPr>
        <p:spPr>
          <a:xfrm>
            <a:off x="10937485" y="2295466"/>
            <a:ext cx="1073400" cy="276999"/>
          </a:xfrm>
          <a:prstGeom prst="rect">
            <a:avLst/>
          </a:prstGeom>
          <a:noFill/>
        </p:spPr>
        <p:txBody>
          <a:bodyPr wrap="square" rtlCol="0">
            <a:spAutoFit/>
          </a:bodyPr>
          <a:lstStyle/>
          <a:p>
            <a:r>
              <a:rPr lang="en-US" sz="1200" dirty="0">
                <a:solidFill>
                  <a:srgbClr val="FF0000"/>
                </a:solidFill>
              </a:rPr>
              <a:t>Grid-2 (0,5)</a:t>
            </a:r>
          </a:p>
        </p:txBody>
      </p:sp>
      <p:sp>
        <p:nvSpPr>
          <p:cNvPr id="21" name="TextBox 20">
            <a:extLst>
              <a:ext uri="{FF2B5EF4-FFF2-40B4-BE49-F238E27FC236}">
                <a16:creationId xmlns:a16="http://schemas.microsoft.com/office/drawing/2014/main" id="{588D20FE-DE47-45EB-E25F-61EE691125EC}"/>
              </a:ext>
            </a:extLst>
          </p:cNvPr>
          <p:cNvSpPr txBox="1"/>
          <p:nvPr/>
        </p:nvSpPr>
        <p:spPr>
          <a:xfrm rot="16200000">
            <a:off x="-585854" y="913188"/>
            <a:ext cx="1740713" cy="276999"/>
          </a:xfrm>
          <a:prstGeom prst="rect">
            <a:avLst/>
          </a:prstGeom>
          <a:noFill/>
        </p:spPr>
        <p:txBody>
          <a:bodyPr wrap="square" rtlCol="0">
            <a:spAutoFit/>
          </a:bodyPr>
          <a:lstStyle/>
          <a:p>
            <a:r>
              <a:rPr lang="en-US" sz="1200" dirty="0">
                <a:solidFill>
                  <a:srgbClr val="FF0000"/>
                </a:solidFill>
              </a:rPr>
              <a:t>Grid-0 (row=0,colum=0)</a:t>
            </a:r>
          </a:p>
        </p:txBody>
      </p:sp>
      <p:sp>
        <p:nvSpPr>
          <p:cNvPr id="31" name="TextBox 30">
            <a:extLst>
              <a:ext uri="{FF2B5EF4-FFF2-40B4-BE49-F238E27FC236}">
                <a16:creationId xmlns:a16="http://schemas.microsoft.com/office/drawing/2014/main" id="{DC9F2AD9-5FC4-BB93-AC2E-4EA8180327C2}"/>
              </a:ext>
            </a:extLst>
          </p:cNvPr>
          <p:cNvSpPr txBox="1"/>
          <p:nvPr/>
        </p:nvSpPr>
        <p:spPr>
          <a:xfrm>
            <a:off x="11631095" y="6571279"/>
            <a:ext cx="607859" cy="369332"/>
          </a:xfrm>
          <a:prstGeom prst="rect">
            <a:avLst/>
          </a:prstGeom>
          <a:noFill/>
        </p:spPr>
        <p:txBody>
          <a:bodyPr wrap="none" rtlCol="0">
            <a:spAutoFit/>
          </a:bodyPr>
          <a:lstStyle/>
          <a:p>
            <a:r>
              <a:rPr lang="en-US" dirty="0"/>
              <a:t>V2.0</a:t>
            </a:r>
          </a:p>
        </p:txBody>
      </p:sp>
      <p:sp>
        <p:nvSpPr>
          <p:cNvPr id="46" name="TextBox 45">
            <a:extLst>
              <a:ext uri="{FF2B5EF4-FFF2-40B4-BE49-F238E27FC236}">
                <a16:creationId xmlns:a16="http://schemas.microsoft.com/office/drawing/2014/main" id="{BA251834-398A-B309-0EAB-A887611A7CE8}"/>
              </a:ext>
            </a:extLst>
          </p:cNvPr>
          <p:cNvSpPr txBox="1"/>
          <p:nvPr/>
        </p:nvSpPr>
        <p:spPr>
          <a:xfrm>
            <a:off x="9686883" y="4107199"/>
            <a:ext cx="538930" cy="707886"/>
          </a:xfrm>
          <a:prstGeom prst="rect">
            <a:avLst/>
          </a:prstGeom>
          <a:noFill/>
        </p:spPr>
        <p:txBody>
          <a:bodyPr wrap="none" rtlCol="0" anchor="ctr">
            <a:spAutoFit/>
          </a:bodyPr>
          <a:lstStyle/>
          <a:p>
            <a:r>
              <a:rPr lang="en-US" sz="4000" dirty="0"/>
              <a:t>…</a:t>
            </a:r>
          </a:p>
        </p:txBody>
      </p:sp>
      <p:sp>
        <p:nvSpPr>
          <p:cNvPr id="51" name="TextBox 50">
            <a:extLst>
              <a:ext uri="{FF2B5EF4-FFF2-40B4-BE49-F238E27FC236}">
                <a16:creationId xmlns:a16="http://schemas.microsoft.com/office/drawing/2014/main" id="{79306DB4-6861-FC48-9B14-4285C4B1D0C1}"/>
              </a:ext>
            </a:extLst>
          </p:cNvPr>
          <p:cNvSpPr txBox="1"/>
          <p:nvPr/>
        </p:nvSpPr>
        <p:spPr>
          <a:xfrm>
            <a:off x="449384" y="106759"/>
            <a:ext cx="2836570" cy="6509970"/>
          </a:xfrm>
          <a:prstGeom prst="rect">
            <a:avLst/>
          </a:prstGeom>
          <a:noFill/>
          <a:ln>
            <a:solidFill>
              <a:schemeClr val="accent1"/>
            </a:solidFill>
          </a:ln>
        </p:spPr>
        <p:txBody>
          <a:bodyPr wrap="square" rtlCol="0">
            <a:noAutofit/>
          </a:bodyPr>
          <a:lstStyle/>
          <a:p>
            <a:r>
              <a:rPr lang="en-US" dirty="0"/>
              <a:t>Query</a:t>
            </a:r>
          </a:p>
        </p:txBody>
      </p:sp>
      <p:sp>
        <p:nvSpPr>
          <p:cNvPr id="54" name="TextBox 53">
            <a:extLst>
              <a:ext uri="{FF2B5EF4-FFF2-40B4-BE49-F238E27FC236}">
                <a16:creationId xmlns:a16="http://schemas.microsoft.com/office/drawing/2014/main" id="{248CC959-630A-6FED-95E6-372080F08CD3}"/>
              </a:ext>
            </a:extLst>
          </p:cNvPr>
          <p:cNvSpPr txBox="1"/>
          <p:nvPr/>
        </p:nvSpPr>
        <p:spPr>
          <a:xfrm>
            <a:off x="2260217" y="149375"/>
            <a:ext cx="1073400" cy="276999"/>
          </a:xfrm>
          <a:prstGeom prst="rect">
            <a:avLst/>
          </a:prstGeom>
          <a:noFill/>
        </p:spPr>
        <p:txBody>
          <a:bodyPr wrap="square" rtlCol="0">
            <a:spAutoFit/>
          </a:bodyPr>
          <a:lstStyle/>
          <a:p>
            <a:r>
              <a:rPr lang="en-US" sz="1200" dirty="0">
                <a:solidFill>
                  <a:srgbClr val="FF0000"/>
                </a:solidFill>
              </a:rPr>
              <a:t>Grid-1 (0-3,0)</a:t>
            </a:r>
          </a:p>
        </p:txBody>
      </p:sp>
      <p:sp>
        <p:nvSpPr>
          <p:cNvPr id="14" name="Rectangle 13">
            <a:extLst>
              <a:ext uri="{FF2B5EF4-FFF2-40B4-BE49-F238E27FC236}">
                <a16:creationId xmlns:a16="http://schemas.microsoft.com/office/drawing/2014/main" id="{B037FC86-4C56-0F86-B011-DC3439F7B15B}"/>
              </a:ext>
            </a:extLst>
          </p:cNvPr>
          <p:cNvSpPr/>
          <p:nvPr/>
        </p:nvSpPr>
        <p:spPr>
          <a:xfrm>
            <a:off x="612666" y="595407"/>
            <a:ext cx="2433811" cy="661639"/>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Message box with displaying query text, e.g. “Which card do you wish to play?”</a:t>
            </a:r>
          </a:p>
        </p:txBody>
      </p:sp>
      <p:sp>
        <p:nvSpPr>
          <p:cNvPr id="15" name="Rectangle 14">
            <a:extLst>
              <a:ext uri="{FF2B5EF4-FFF2-40B4-BE49-F238E27FC236}">
                <a16:creationId xmlns:a16="http://schemas.microsoft.com/office/drawing/2014/main" id="{0EAA9EC4-39F7-179B-3E7A-E2874F338328}"/>
              </a:ext>
            </a:extLst>
          </p:cNvPr>
          <p:cNvSpPr/>
          <p:nvPr/>
        </p:nvSpPr>
        <p:spPr>
          <a:xfrm>
            <a:off x="602265" y="1356380"/>
            <a:ext cx="2444212" cy="915223"/>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(List box with choices)</a:t>
            </a:r>
          </a:p>
          <a:p>
            <a:r>
              <a:rPr lang="en-US" sz="1400" dirty="0">
                <a:solidFill>
                  <a:schemeClr val="tx1"/>
                </a:solidFill>
              </a:rPr>
              <a:t>QH</a:t>
            </a:r>
          </a:p>
          <a:p>
            <a:r>
              <a:rPr lang="en-US" sz="1400" dirty="0">
                <a:solidFill>
                  <a:schemeClr val="tx1"/>
                </a:solidFill>
              </a:rPr>
              <a:t>6S</a:t>
            </a:r>
          </a:p>
          <a:p>
            <a:r>
              <a:rPr lang="en-US" sz="1400" dirty="0">
                <a:solidFill>
                  <a:schemeClr val="tx1"/>
                </a:solidFill>
              </a:rPr>
              <a:t>go</a:t>
            </a:r>
          </a:p>
        </p:txBody>
      </p:sp>
      <p:sp>
        <p:nvSpPr>
          <p:cNvPr id="22" name="Rectangle: Rounded Corners 21">
            <a:extLst>
              <a:ext uri="{FF2B5EF4-FFF2-40B4-BE49-F238E27FC236}">
                <a16:creationId xmlns:a16="http://schemas.microsoft.com/office/drawing/2014/main" id="{18B0A0A0-462A-608C-A011-424B72E8D082}"/>
              </a:ext>
            </a:extLst>
          </p:cNvPr>
          <p:cNvSpPr/>
          <p:nvPr/>
        </p:nvSpPr>
        <p:spPr>
          <a:xfrm>
            <a:off x="1308481" y="2391341"/>
            <a:ext cx="1034384" cy="420641"/>
          </a:xfrm>
          <a:prstGeom prst="roundRect">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Choose</a:t>
            </a:r>
          </a:p>
        </p:txBody>
      </p:sp>
      <p:sp>
        <p:nvSpPr>
          <p:cNvPr id="25" name="TextBox 24">
            <a:extLst>
              <a:ext uri="{FF2B5EF4-FFF2-40B4-BE49-F238E27FC236}">
                <a16:creationId xmlns:a16="http://schemas.microsoft.com/office/drawing/2014/main" id="{1A978136-3716-74B9-6DB8-84EF6135E191}"/>
              </a:ext>
            </a:extLst>
          </p:cNvPr>
          <p:cNvSpPr txBox="1"/>
          <p:nvPr/>
        </p:nvSpPr>
        <p:spPr>
          <a:xfrm>
            <a:off x="1742025" y="2780368"/>
            <a:ext cx="1073400" cy="276999"/>
          </a:xfrm>
          <a:prstGeom prst="rect">
            <a:avLst/>
          </a:prstGeom>
          <a:noFill/>
        </p:spPr>
        <p:txBody>
          <a:bodyPr wrap="square" rtlCol="0">
            <a:spAutoFit/>
          </a:bodyPr>
          <a:lstStyle/>
          <a:p>
            <a:r>
              <a:rPr lang="en-US" sz="1200" dirty="0">
                <a:solidFill>
                  <a:srgbClr val="FF0000"/>
                </a:solidFill>
              </a:rPr>
              <a:t>Grid-2 (2,0)</a:t>
            </a:r>
          </a:p>
        </p:txBody>
      </p:sp>
      <p:sp>
        <p:nvSpPr>
          <p:cNvPr id="28" name="TextBox 27">
            <a:extLst>
              <a:ext uri="{FF2B5EF4-FFF2-40B4-BE49-F238E27FC236}">
                <a16:creationId xmlns:a16="http://schemas.microsoft.com/office/drawing/2014/main" id="{36008803-5DCA-A2FF-40BC-94EAD427E4EE}"/>
              </a:ext>
            </a:extLst>
          </p:cNvPr>
          <p:cNvSpPr txBox="1"/>
          <p:nvPr/>
        </p:nvSpPr>
        <p:spPr>
          <a:xfrm>
            <a:off x="2054329" y="2068374"/>
            <a:ext cx="1073400" cy="276999"/>
          </a:xfrm>
          <a:prstGeom prst="rect">
            <a:avLst/>
          </a:prstGeom>
          <a:noFill/>
        </p:spPr>
        <p:txBody>
          <a:bodyPr wrap="square" rtlCol="0">
            <a:spAutoFit/>
          </a:bodyPr>
          <a:lstStyle/>
          <a:p>
            <a:r>
              <a:rPr lang="en-US" sz="1200" dirty="0">
                <a:solidFill>
                  <a:srgbClr val="FF0000"/>
                </a:solidFill>
              </a:rPr>
              <a:t>Grid-2 (1,0)</a:t>
            </a:r>
          </a:p>
        </p:txBody>
      </p:sp>
      <p:sp>
        <p:nvSpPr>
          <p:cNvPr id="34" name="TextBox 33">
            <a:extLst>
              <a:ext uri="{FF2B5EF4-FFF2-40B4-BE49-F238E27FC236}">
                <a16:creationId xmlns:a16="http://schemas.microsoft.com/office/drawing/2014/main" id="{1394D58B-0278-E180-27FB-DE41EFE112B0}"/>
              </a:ext>
            </a:extLst>
          </p:cNvPr>
          <p:cNvSpPr txBox="1"/>
          <p:nvPr/>
        </p:nvSpPr>
        <p:spPr>
          <a:xfrm>
            <a:off x="639615" y="369638"/>
            <a:ext cx="1073400" cy="276999"/>
          </a:xfrm>
          <a:prstGeom prst="rect">
            <a:avLst/>
          </a:prstGeom>
          <a:noFill/>
        </p:spPr>
        <p:txBody>
          <a:bodyPr wrap="square" rtlCol="0">
            <a:spAutoFit/>
          </a:bodyPr>
          <a:lstStyle/>
          <a:p>
            <a:r>
              <a:rPr lang="en-US" sz="1200" dirty="0">
                <a:solidFill>
                  <a:srgbClr val="FF0000"/>
                </a:solidFill>
              </a:rPr>
              <a:t>Grid-2 (0,0)</a:t>
            </a:r>
          </a:p>
        </p:txBody>
      </p:sp>
    </p:spTree>
    <p:extLst>
      <p:ext uri="{BB962C8B-B14F-4D97-AF65-F5344CB8AC3E}">
        <p14:creationId xmlns:p14="http://schemas.microsoft.com/office/powerpoint/2010/main" val="7638025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13D24BEB-1077-EA53-A6A3-5EEB39BD46FF}"/>
              </a:ext>
            </a:extLst>
          </p:cNvPr>
          <p:cNvSpPr txBox="1"/>
          <p:nvPr/>
        </p:nvSpPr>
        <p:spPr>
          <a:xfrm>
            <a:off x="3357676" y="1971891"/>
            <a:ext cx="8703541" cy="1687051"/>
          </a:xfrm>
          <a:prstGeom prst="rect">
            <a:avLst/>
          </a:prstGeom>
          <a:noFill/>
          <a:ln>
            <a:solidFill>
              <a:schemeClr val="accent1"/>
            </a:solidFill>
          </a:ln>
        </p:spPr>
        <p:txBody>
          <a:bodyPr wrap="square" rtlCol="0">
            <a:noAutofit/>
          </a:bodyPr>
          <a:lstStyle/>
          <a:p>
            <a:r>
              <a:rPr lang="en-US" dirty="0"/>
              <a:t>Player 1 Hand – </a:t>
            </a:r>
            <a:r>
              <a:rPr lang="en-US" dirty="0">
                <a:solidFill>
                  <a:schemeClr val="accent3"/>
                </a:solidFill>
              </a:rPr>
              <a:t>Click card to add to crib / play</a:t>
            </a:r>
          </a:p>
        </p:txBody>
      </p:sp>
      <p:sp>
        <p:nvSpPr>
          <p:cNvPr id="18" name="TextBox 17">
            <a:extLst>
              <a:ext uri="{FF2B5EF4-FFF2-40B4-BE49-F238E27FC236}">
                <a16:creationId xmlns:a16="http://schemas.microsoft.com/office/drawing/2014/main" id="{F8FF0499-6379-C3D2-F6BE-EDF15B22F758}"/>
              </a:ext>
            </a:extLst>
          </p:cNvPr>
          <p:cNvSpPr txBox="1"/>
          <p:nvPr/>
        </p:nvSpPr>
        <p:spPr>
          <a:xfrm>
            <a:off x="3362909" y="3671546"/>
            <a:ext cx="8703540" cy="1697355"/>
          </a:xfrm>
          <a:prstGeom prst="rect">
            <a:avLst/>
          </a:prstGeom>
          <a:noFill/>
          <a:ln>
            <a:solidFill>
              <a:schemeClr val="accent1"/>
            </a:solidFill>
          </a:ln>
        </p:spPr>
        <p:txBody>
          <a:bodyPr wrap="square" rtlCol="0">
            <a:noAutofit/>
          </a:bodyPr>
          <a:lstStyle/>
          <a:p>
            <a:r>
              <a:rPr lang="en-US" dirty="0"/>
              <a:t>Play Pile</a:t>
            </a:r>
          </a:p>
        </p:txBody>
      </p:sp>
      <p:sp>
        <p:nvSpPr>
          <p:cNvPr id="10" name="TextBox 9">
            <a:extLst>
              <a:ext uri="{FF2B5EF4-FFF2-40B4-BE49-F238E27FC236}">
                <a16:creationId xmlns:a16="http://schemas.microsoft.com/office/drawing/2014/main" id="{D1EF0CA6-FC74-1EAD-7BEC-0611F046700E}"/>
              </a:ext>
            </a:extLst>
          </p:cNvPr>
          <p:cNvSpPr txBox="1"/>
          <p:nvPr/>
        </p:nvSpPr>
        <p:spPr>
          <a:xfrm>
            <a:off x="3377169" y="109728"/>
            <a:ext cx="1787535" cy="1881116"/>
          </a:xfrm>
          <a:prstGeom prst="rect">
            <a:avLst/>
          </a:prstGeom>
          <a:noFill/>
          <a:ln>
            <a:solidFill>
              <a:schemeClr val="accent1"/>
            </a:solidFill>
          </a:ln>
        </p:spPr>
        <p:txBody>
          <a:bodyPr wrap="square" rtlCol="0">
            <a:noAutofit/>
          </a:bodyPr>
          <a:lstStyle/>
          <a:p>
            <a:r>
              <a:rPr lang="en-US" dirty="0"/>
              <a:t>Starter</a:t>
            </a:r>
          </a:p>
        </p:txBody>
      </p:sp>
      <p:sp>
        <p:nvSpPr>
          <p:cNvPr id="2" name="TextBox 1">
            <a:extLst>
              <a:ext uri="{FF2B5EF4-FFF2-40B4-BE49-F238E27FC236}">
                <a16:creationId xmlns:a16="http://schemas.microsoft.com/office/drawing/2014/main" id="{AEEE1016-557E-41E8-AF7F-CCABD372BDAD}"/>
              </a:ext>
            </a:extLst>
          </p:cNvPr>
          <p:cNvSpPr txBox="1"/>
          <p:nvPr/>
        </p:nvSpPr>
        <p:spPr>
          <a:xfrm>
            <a:off x="611701" y="109729"/>
            <a:ext cx="2745975" cy="6509970"/>
          </a:xfrm>
          <a:prstGeom prst="rect">
            <a:avLst/>
          </a:prstGeom>
          <a:noFill/>
          <a:ln>
            <a:solidFill>
              <a:schemeClr val="accent1"/>
            </a:solidFill>
          </a:ln>
        </p:spPr>
        <p:txBody>
          <a:bodyPr wrap="square" rtlCol="0">
            <a:noAutofit/>
          </a:bodyPr>
          <a:lstStyle/>
          <a:p>
            <a:r>
              <a:rPr lang="en-US" dirty="0"/>
              <a:t>Cribbage Board</a:t>
            </a:r>
          </a:p>
        </p:txBody>
      </p:sp>
      <p:sp>
        <p:nvSpPr>
          <p:cNvPr id="7" name="TextBox 6">
            <a:extLst>
              <a:ext uri="{FF2B5EF4-FFF2-40B4-BE49-F238E27FC236}">
                <a16:creationId xmlns:a16="http://schemas.microsoft.com/office/drawing/2014/main" id="{18D929B4-F003-4B45-B625-F14619D054E9}"/>
              </a:ext>
            </a:extLst>
          </p:cNvPr>
          <p:cNvSpPr txBox="1"/>
          <p:nvPr/>
        </p:nvSpPr>
        <p:spPr>
          <a:xfrm>
            <a:off x="2181864" y="182458"/>
            <a:ext cx="1073400" cy="276999"/>
          </a:xfrm>
          <a:prstGeom prst="rect">
            <a:avLst/>
          </a:prstGeom>
          <a:noFill/>
        </p:spPr>
        <p:txBody>
          <a:bodyPr wrap="square" rtlCol="0">
            <a:spAutoFit/>
          </a:bodyPr>
          <a:lstStyle/>
          <a:p>
            <a:r>
              <a:rPr lang="en-US" sz="1200" dirty="0">
                <a:solidFill>
                  <a:srgbClr val="FF0000"/>
                </a:solidFill>
              </a:rPr>
              <a:t>Grid-1 (0-3,0)</a:t>
            </a:r>
          </a:p>
        </p:txBody>
      </p:sp>
      <p:grpSp>
        <p:nvGrpSpPr>
          <p:cNvPr id="16" name="Group 15">
            <a:extLst>
              <a:ext uri="{FF2B5EF4-FFF2-40B4-BE49-F238E27FC236}">
                <a16:creationId xmlns:a16="http://schemas.microsoft.com/office/drawing/2014/main" id="{0E91A849-02F1-561E-06A7-6530531373D6}"/>
              </a:ext>
            </a:extLst>
          </p:cNvPr>
          <p:cNvGrpSpPr/>
          <p:nvPr/>
        </p:nvGrpSpPr>
        <p:grpSpPr>
          <a:xfrm>
            <a:off x="611701" y="532182"/>
            <a:ext cx="1348773" cy="6087517"/>
            <a:chOff x="611701" y="1153973"/>
            <a:chExt cx="1348773" cy="5034686"/>
          </a:xfrm>
        </p:grpSpPr>
        <p:sp>
          <p:nvSpPr>
            <p:cNvPr id="3" name="TextBox 2">
              <a:extLst>
                <a:ext uri="{FF2B5EF4-FFF2-40B4-BE49-F238E27FC236}">
                  <a16:creationId xmlns:a16="http://schemas.microsoft.com/office/drawing/2014/main" id="{51AAD25F-6AB7-1B9F-D475-FC50B9523C98}"/>
                </a:ext>
              </a:extLst>
            </p:cNvPr>
            <p:cNvSpPr txBox="1"/>
            <p:nvPr/>
          </p:nvSpPr>
          <p:spPr>
            <a:xfrm>
              <a:off x="611701" y="1153973"/>
              <a:ext cx="1348773" cy="5034686"/>
            </a:xfrm>
            <a:prstGeom prst="rect">
              <a:avLst/>
            </a:prstGeom>
            <a:noFill/>
            <a:ln>
              <a:solidFill>
                <a:schemeClr val="accent1"/>
              </a:solidFill>
            </a:ln>
          </p:spPr>
          <p:txBody>
            <a:bodyPr wrap="square" rtlCol="0">
              <a:noAutofit/>
            </a:bodyPr>
            <a:lstStyle/>
            <a:p>
              <a:r>
                <a:rPr lang="en-US" dirty="0"/>
                <a:t>Player 1 - </a:t>
              </a:r>
              <a:r>
                <a:rPr lang="en-US" dirty="0">
                  <a:solidFill>
                    <a:schemeClr val="accent3"/>
                  </a:solidFill>
                </a:rPr>
                <a:t>Dealer</a:t>
              </a:r>
            </a:p>
          </p:txBody>
        </p:sp>
        <p:sp>
          <p:nvSpPr>
            <p:cNvPr id="5" name="TextBox 4">
              <a:extLst>
                <a:ext uri="{FF2B5EF4-FFF2-40B4-BE49-F238E27FC236}">
                  <a16:creationId xmlns:a16="http://schemas.microsoft.com/office/drawing/2014/main" id="{7387F187-1DC6-FD0F-E434-0E4A15F21FC4}"/>
                </a:ext>
              </a:extLst>
            </p:cNvPr>
            <p:cNvSpPr txBox="1"/>
            <p:nvPr/>
          </p:nvSpPr>
          <p:spPr>
            <a:xfrm>
              <a:off x="766836" y="1721081"/>
              <a:ext cx="899605" cy="229092"/>
            </a:xfrm>
            <a:prstGeom prst="rect">
              <a:avLst/>
            </a:prstGeom>
            <a:noFill/>
          </p:spPr>
          <p:txBody>
            <a:bodyPr wrap="none" rtlCol="0">
              <a:spAutoFit/>
            </a:bodyPr>
            <a:lstStyle/>
            <a:p>
              <a:r>
                <a:rPr lang="en-US" sz="1200" dirty="0">
                  <a:solidFill>
                    <a:srgbClr val="FF0000"/>
                  </a:solidFill>
                </a:rPr>
                <a:t>Grid-2 (0,0)</a:t>
              </a:r>
            </a:p>
          </p:txBody>
        </p:sp>
        <p:sp>
          <p:nvSpPr>
            <p:cNvPr id="8" name="TextBox 7">
              <a:extLst>
                <a:ext uri="{FF2B5EF4-FFF2-40B4-BE49-F238E27FC236}">
                  <a16:creationId xmlns:a16="http://schemas.microsoft.com/office/drawing/2014/main" id="{85E861E2-3C0B-B13C-FDFC-3FDAB49E840C}"/>
                </a:ext>
              </a:extLst>
            </p:cNvPr>
            <p:cNvSpPr txBox="1"/>
            <p:nvPr/>
          </p:nvSpPr>
          <p:spPr>
            <a:xfrm>
              <a:off x="622063" y="2331351"/>
              <a:ext cx="1328048" cy="840005"/>
            </a:xfrm>
            <a:prstGeom prst="rect">
              <a:avLst/>
            </a:prstGeom>
            <a:noFill/>
          </p:spPr>
          <p:txBody>
            <a:bodyPr wrap="square" rtlCol="0">
              <a:spAutoFit/>
            </a:bodyPr>
            <a:lstStyle/>
            <a:p>
              <a:r>
                <a:rPr lang="en-US" sz="1200" dirty="0">
                  <a:solidFill>
                    <a:srgbClr val="FF0000"/>
                  </a:solidFill>
                </a:rPr>
                <a:t>Peg holes are check boxes or radio buttons laid out on</a:t>
              </a:r>
            </a:p>
            <a:p>
              <a:r>
                <a:rPr lang="en-US" sz="1200" dirty="0">
                  <a:solidFill>
                    <a:srgbClr val="FF0000"/>
                  </a:solidFill>
                </a:rPr>
                <a:t>Grid-3 (0-31,0-1)</a:t>
              </a:r>
            </a:p>
          </p:txBody>
        </p:sp>
      </p:grpSp>
      <p:grpSp>
        <p:nvGrpSpPr>
          <p:cNvPr id="15" name="Group 14">
            <a:extLst>
              <a:ext uri="{FF2B5EF4-FFF2-40B4-BE49-F238E27FC236}">
                <a16:creationId xmlns:a16="http://schemas.microsoft.com/office/drawing/2014/main" id="{AE4D2B63-A950-208C-F616-7AFBBE29B80C}"/>
              </a:ext>
            </a:extLst>
          </p:cNvPr>
          <p:cNvGrpSpPr/>
          <p:nvPr/>
        </p:nvGrpSpPr>
        <p:grpSpPr>
          <a:xfrm>
            <a:off x="1960474" y="532183"/>
            <a:ext cx="1397202" cy="6087516"/>
            <a:chOff x="1960475" y="1153973"/>
            <a:chExt cx="1397202" cy="5034685"/>
          </a:xfrm>
        </p:grpSpPr>
        <p:sp>
          <p:nvSpPr>
            <p:cNvPr id="4" name="TextBox 3">
              <a:extLst>
                <a:ext uri="{FF2B5EF4-FFF2-40B4-BE49-F238E27FC236}">
                  <a16:creationId xmlns:a16="http://schemas.microsoft.com/office/drawing/2014/main" id="{CC06B1D9-60BA-2156-F65E-D1786AD95A00}"/>
                </a:ext>
              </a:extLst>
            </p:cNvPr>
            <p:cNvSpPr txBox="1"/>
            <p:nvPr/>
          </p:nvSpPr>
          <p:spPr>
            <a:xfrm>
              <a:off x="1960475" y="1153973"/>
              <a:ext cx="1397202" cy="5034685"/>
            </a:xfrm>
            <a:prstGeom prst="rect">
              <a:avLst/>
            </a:prstGeom>
            <a:noFill/>
            <a:ln>
              <a:solidFill>
                <a:schemeClr val="accent1"/>
              </a:solidFill>
            </a:ln>
          </p:spPr>
          <p:txBody>
            <a:bodyPr wrap="square" rtlCol="0">
              <a:noAutofit/>
            </a:bodyPr>
            <a:lstStyle/>
            <a:p>
              <a:r>
                <a:rPr lang="en-US" dirty="0"/>
                <a:t>Player 2</a:t>
              </a:r>
            </a:p>
          </p:txBody>
        </p:sp>
        <p:sp>
          <p:nvSpPr>
            <p:cNvPr id="6" name="TextBox 5">
              <a:extLst>
                <a:ext uri="{FF2B5EF4-FFF2-40B4-BE49-F238E27FC236}">
                  <a16:creationId xmlns:a16="http://schemas.microsoft.com/office/drawing/2014/main" id="{C9A7C3A3-A090-A23C-B9A5-D9D416AB0C75}"/>
                </a:ext>
              </a:extLst>
            </p:cNvPr>
            <p:cNvSpPr txBox="1"/>
            <p:nvPr/>
          </p:nvSpPr>
          <p:spPr>
            <a:xfrm>
              <a:off x="2008269" y="1445602"/>
              <a:ext cx="899605" cy="229092"/>
            </a:xfrm>
            <a:prstGeom prst="rect">
              <a:avLst/>
            </a:prstGeom>
            <a:noFill/>
          </p:spPr>
          <p:txBody>
            <a:bodyPr wrap="none" rtlCol="0">
              <a:spAutoFit/>
            </a:bodyPr>
            <a:lstStyle/>
            <a:p>
              <a:r>
                <a:rPr lang="en-US" sz="1200" dirty="0">
                  <a:solidFill>
                    <a:srgbClr val="FF0000"/>
                  </a:solidFill>
                </a:rPr>
                <a:t>Grid-2 (0,1)</a:t>
              </a:r>
            </a:p>
          </p:txBody>
        </p:sp>
        <p:sp>
          <p:nvSpPr>
            <p:cNvPr id="9" name="TextBox 8">
              <a:extLst>
                <a:ext uri="{FF2B5EF4-FFF2-40B4-BE49-F238E27FC236}">
                  <a16:creationId xmlns:a16="http://schemas.microsoft.com/office/drawing/2014/main" id="{A4748B1C-42CB-6749-5293-A272457B47CE}"/>
                </a:ext>
              </a:extLst>
            </p:cNvPr>
            <p:cNvSpPr txBox="1"/>
            <p:nvPr/>
          </p:nvSpPr>
          <p:spPr>
            <a:xfrm>
              <a:off x="1970836" y="2298612"/>
              <a:ext cx="1328048" cy="840005"/>
            </a:xfrm>
            <a:prstGeom prst="rect">
              <a:avLst/>
            </a:prstGeom>
            <a:noFill/>
          </p:spPr>
          <p:txBody>
            <a:bodyPr wrap="square" rtlCol="0">
              <a:spAutoFit/>
            </a:bodyPr>
            <a:lstStyle/>
            <a:p>
              <a:r>
                <a:rPr lang="en-US" sz="1200" dirty="0">
                  <a:solidFill>
                    <a:srgbClr val="FF0000"/>
                  </a:solidFill>
                </a:rPr>
                <a:t>Peg holes are check boxes or radio buttons laid out on</a:t>
              </a:r>
            </a:p>
            <a:p>
              <a:r>
                <a:rPr lang="en-US" sz="1200">
                  <a:solidFill>
                    <a:srgbClr val="FF0000"/>
                  </a:solidFill>
                </a:rPr>
                <a:t>Grid-3 </a:t>
              </a:r>
              <a:r>
                <a:rPr lang="en-US" sz="1200" dirty="0">
                  <a:solidFill>
                    <a:srgbClr val="FF0000"/>
                  </a:solidFill>
                </a:rPr>
                <a:t>(0-31,0-1)</a:t>
              </a:r>
            </a:p>
          </p:txBody>
        </p:sp>
      </p:grpSp>
      <p:sp>
        <p:nvSpPr>
          <p:cNvPr id="12" name="TextBox 11">
            <a:extLst>
              <a:ext uri="{FF2B5EF4-FFF2-40B4-BE49-F238E27FC236}">
                <a16:creationId xmlns:a16="http://schemas.microsoft.com/office/drawing/2014/main" id="{ADB639DE-BEA3-F1E9-479E-B8A8A0138B4A}"/>
              </a:ext>
            </a:extLst>
          </p:cNvPr>
          <p:cNvSpPr txBox="1"/>
          <p:nvPr/>
        </p:nvSpPr>
        <p:spPr>
          <a:xfrm>
            <a:off x="4069385" y="181331"/>
            <a:ext cx="1073400" cy="276999"/>
          </a:xfrm>
          <a:prstGeom prst="rect">
            <a:avLst/>
          </a:prstGeom>
          <a:noFill/>
        </p:spPr>
        <p:txBody>
          <a:bodyPr wrap="square" rtlCol="0">
            <a:spAutoFit/>
          </a:bodyPr>
          <a:lstStyle/>
          <a:p>
            <a:r>
              <a:rPr lang="en-US" sz="1200" dirty="0">
                <a:solidFill>
                  <a:srgbClr val="FF0000"/>
                </a:solidFill>
              </a:rPr>
              <a:t>1Grid-1 (0,1)</a:t>
            </a:r>
          </a:p>
        </p:txBody>
      </p:sp>
      <p:grpSp>
        <p:nvGrpSpPr>
          <p:cNvPr id="14" name="Group 13">
            <a:extLst>
              <a:ext uri="{FF2B5EF4-FFF2-40B4-BE49-F238E27FC236}">
                <a16:creationId xmlns:a16="http://schemas.microsoft.com/office/drawing/2014/main" id="{57C4B5BC-F63B-8801-69B9-95A2563921AF}"/>
              </a:ext>
            </a:extLst>
          </p:cNvPr>
          <p:cNvGrpSpPr/>
          <p:nvPr/>
        </p:nvGrpSpPr>
        <p:grpSpPr>
          <a:xfrm>
            <a:off x="3529411" y="2274359"/>
            <a:ext cx="1073400" cy="1347825"/>
            <a:chOff x="3815179" y="1153973"/>
            <a:chExt cx="1073400" cy="1347825"/>
          </a:xfrm>
        </p:grpSpPr>
        <p:sp>
          <p:nvSpPr>
            <p:cNvPr id="11" name="Rectangle: Rounded Corners 10">
              <a:extLst>
                <a:ext uri="{FF2B5EF4-FFF2-40B4-BE49-F238E27FC236}">
                  <a16:creationId xmlns:a16="http://schemas.microsoft.com/office/drawing/2014/main" id="{CDA4FE90-C4E3-0485-A83C-632232729481}"/>
                </a:ext>
              </a:extLst>
            </p:cNvPr>
            <p:cNvSpPr/>
            <p:nvPr/>
          </p:nvSpPr>
          <p:spPr>
            <a:xfrm>
              <a:off x="3815179" y="1153973"/>
              <a:ext cx="891268" cy="1347825"/>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QH</a:t>
              </a:r>
            </a:p>
          </p:txBody>
        </p:sp>
        <p:sp>
          <p:nvSpPr>
            <p:cNvPr id="13" name="TextBox 12">
              <a:extLst>
                <a:ext uri="{FF2B5EF4-FFF2-40B4-BE49-F238E27FC236}">
                  <a16:creationId xmlns:a16="http://schemas.microsoft.com/office/drawing/2014/main" id="{6A7A42A6-82F9-7496-A3C5-B06A31DEA920}"/>
                </a:ext>
              </a:extLst>
            </p:cNvPr>
            <p:cNvSpPr txBox="1"/>
            <p:nvPr/>
          </p:nvSpPr>
          <p:spPr>
            <a:xfrm>
              <a:off x="3815179" y="1290782"/>
              <a:ext cx="1073400" cy="276999"/>
            </a:xfrm>
            <a:prstGeom prst="rect">
              <a:avLst/>
            </a:prstGeom>
            <a:noFill/>
          </p:spPr>
          <p:txBody>
            <a:bodyPr wrap="square" rtlCol="0">
              <a:spAutoFit/>
            </a:bodyPr>
            <a:lstStyle/>
            <a:p>
              <a:r>
                <a:rPr lang="en-US" sz="1200" dirty="0">
                  <a:solidFill>
                    <a:srgbClr val="FF0000"/>
                  </a:solidFill>
                </a:rPr>
                <a:t>Grid-2 (0,0)</a:t>
              </a:r>
            </a:p>
          </p:txBody>
        </p:sp>
      </p:grpSp>
      <p:sp>
        <p:nvSpPr>
          <p:cNvPr id="17" name="TextBox 16">
            <a:extLst>
              <a:ext uri="{FF2B5EF4-FFF2-40B4-BE49-F238E27FC236}">
                <a16:creationId xmlns:a16="http://schemas.microsoft.com/office/drawing/2014/main" id="{BF698E90-4AE0-19DC-14E0-F90A6E032C64}"/>
              </a:ext>
            </a:extLst>
          </p:cNvPr>
          <p:cNvSpPr txBox="1"/>
          <p:nvPr/>
        </p:nvSpPr>
        <p:spPr>
          <a:xfrm>
            <a:off x="5172046" y="124357"/>
            <a:ext cx="6889172" cy="1872887"/>
          </a:xfrm>
          <a:prstGeom prst="rect">
            <a:avLst/>
          </a:prstGeom>
          <a:noFill/>
          <a:ln>
            <a:solidFill>
              <a:schemeClr val="accent1"/>
            </a:solidFill>
          </a:ln>
        </p:spPr>
        <p:txBody>
          <a:bodyPr wrap="square" rtlCol="0">
            <a:noAutofit/>
          </a:bodyPr>
          <a:lstStyle/>
          <a:p>
            <a:r>
              <a:rPr lang="en-US" dirty="0"/>
              <a:t>Crib</a:t>
            </a:r>
          </a:p>
        </p:txBody>
      </p:sp>
      <p:sp>
        <p:nvSpPr>
          <p:cNvPr id="20" name="TextBox 19">
            <a:extLst>
              <a:ext uri="{FF2B5EF4-FFF2-40B4-BE49-F238E27FC236}">
                <a16:creationId xmlns:a16="http://schemas.microsoft.com/office/drawing/2014/main" id="{B112E086-9DCC-EEC5-F3B4-D4D5E645CBEE}"/>
              </a:ext>
            </a:extLst>
          </p:cNvPr>
          <p:cNvSpPr txBox="1"/>
          <p:nvPr/>
        </p:nvSpPr>
        <p:spPr>
          <a:xfrm>
            <a:off x="10981551" y="2003372"/>
            <a:ext cx="1073400" cy="276999"/>
          </a:xfrm>
          <a:prstGeom prst="rect">
            <a:avLst/>
          </a:prstGeom>
          <a:noFill/>
        </p:spPr>
        <p:txBody>
          <a:bodyPr wrap="square" rtlCol="0">
            <a:spAutoFit/>
          </a:bodyPr>
          <a:lstStyle/>
          <a:p>
            <a:r>
              <a:rPr lang="en-US" sz="1200" dirty="0">
                <a:solidFill>
                  <a:srgbClr val="FF0000"/>
                </a:solidFill>
              </a:rPr>
              <a:t>Grid-1 (1,1-2)</a:t>
            </a:r>
          </a:p>
        </p:txBody>
      </p:sp>
      <p:grpSp>
        <p:nvGrpSpPr>
          <p:cNvPr id="22" name="Group 21">
            <a:extLst>
              <a:ext uri="{FF2B5EF4-FFF2-40B4-BE49-F238E27FC236}">
                <a16:creationId xmlns:a16="http://schemas.microsoft.com/office/drawing/2014/main" id="{343AE9A2-CFC8-107B-BC1B-FFFF4D376AE6}"/>
              </a:ext>
            </a:extLst>
          </p:cNvPr>
          <p:cNvGrpSpPr/>
          <p:nvPr/>
        </p:nvGrpSpPr>
        <p:grpSpPr>
          <a:xfrm>
            <a:off x="3798292" y="502865"/>
            <a:ext cx="1073400" cy="1347825"/>
            <a:chOff x="3815179" y="1153973"/>
            <a:chExt cx="1073400" cy="1347825"/>
          </a:xfrm>
        </p:grpSpPr>
        <p:sp>
          <p:nvSpPr>
            <p:cNvPr id="23" name="Rectangle: Rounded Corners 22">
              <a:extLst>
                <a:ext uri="{FF2B5EF4-FFF2-40B4-BE49-F238E27FC236}">
                  <a16:creationId xmlns:a16="http://schemas.microsoft.com/office/drawing/2014/main" id="{E4E9AE66-D4AD-083D-3291-2E967F7FD9E7}"/>
                </a:ext>
              </a:extLst>
            </p:cNvPr>
            <p:cNvSpPr/>
            <p:nvPr/>
          </p:nvSpPr>
          <p:spPr>
            <a:xfrm>
              <a:off x="3815179" y="1153973"/>
              <a:ext cx="891268" cy="1347825"/>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9H</a:t>
              </a:r>
            </a:p>
          </p:txBody>
        </p:sp>
        <p:sp>
          <p:nvSpPr>
            <p:cNvPr id="24" name="TextBox 23">
              <a:extLst>
                <a:ext uri="{FF2B5EF4-FFF2-40B4-BE49-F238E27FC236}">
                  <a16:creationId xmlns:a16="http://schemas.microsoft.com/office/drawing/2014/main" id="{DDDB0C11-AC15-B15B-8FAA-B44F6D106A0A}"/>
                </a:ext>
              </a:extLst>
            </p:cNvPr>
            <p:cNvSpPr txBox="1"/>
            <p:nvPr/>
          </p:nvSpPr>
          <p:spPr>
            <a:xfrm>
              <a:off x="3815179" y="1290782"/>
              <a:ext cx="1073400" cy="276999"/>
            </a:xfrm>
            <a:prstGeom prst="rect">
              <a:avLst/>
            </a:prstGeom>
            <a:noFill/>
          </p:spPr>
          <p:txBody>
            <a:bodyPr wrap="square" rtlCol="0">
              <a:spAutoFit/>
            </a:bodyPr>
            <a:lstStyle/>
            <a:p>
              <a:r>
                <a:rPr lang="en-US" sz="1200" dirty="0">
                  <a:solidFill>
                    <a:srgbClr val="FF0000"/>
                  </a:solidFill>
                </a:rPr>
                <a:t>Grid-2 (0,0)</a:t>
              </a:r>
            </a:p>
          </p:txBody>
        </p:sp>
      </p:grpSp>
      <p:sp>
        <p:nvSpPr>
          <p:cNvPr id="26" name="Rectangle: Rounded Corners 25">
            <a:extLst>
              <a:ext uri="{FF2B5EF4-FFF2-40B4-BE49-F238E27FC236}">
                <a16:creationId xmlns:a16="http://schemas.microsoft.com/office/drawing/2014/main" id="{EC832391-AB08-66D2-3ADB-ABCD6AE29211}"/>
              </a:ext>
            </a:extLst>
          </p:cNvPr>
          <p:cNvSpPr/>
          <p:nvPr/>
        </p:nvSpPr>
        <p:spPr>
          <a:xfrm>
            <a:off x="5473874" y="2284680"/>
            <a:ext cx="891268" cy="1347825"/>
          </a:xfrm>
          <a:prstGeom prst="roundRect">
            <a:avLst/>
          </a:prstGeom>
          <a:noFill/>
          <a:ln>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7" name="TextBox 26">
            <a:extLst>
              <a:ext uri="{FF2B5EF4-FFF2-40B4-BE49-F238E27FC236}">
                <a16:creationId xmlns:a16="http://schemas.microsoft.com/office/drawing/2014/main" id="{C7E76ECA-6402-3293-B515-31A09A9F9B30}"/>
              </a:ext>
            </a:extLst>
          </p:cNvPr>
          <p:cNvSpPr txBox="1"/>
          <p:nvPr/>
        </p:nvSpPr>
        <p:spPr>
          <a:xfrm>
            <a:off x="5473874" y="2363506"/>
            <a:ext cx="1073400" cy="276999"/>
          </a:xfrm>
          <a:prstGeom prst="rect">
            <a:avLst/>
          </a:prstGeom>
          <a:noFill/>
        </p:spPr>
        <p:txBody>
          <a:bodyPr wrap="square" rtlCol="0">
            <a:spAutoFit/>
          </a:bodyPr>
          <a:lstStyle/>
          <a:p>
            <a:r>
              <a:rPr lang="en-US" sz="1200" dirty="0">
                <a:solidFill>
                  <a:srgbClr val="FF0000"/>
                </a:solidFill>
              </a:rPr>
              <a:t>Grid-2 (0,2)</a:t>
            </a:r>
          </a:p>
        </p:txBody>
      </p:sp>
      <p:grpSp>
        <p:nvGrpSpPr>
          <p:cNvPr id="28" name="Group 27">
            <a:extLst>
              <a:ext uri="{FF2B5EF4-FFF2-40B4-BE49-F238E27FC236}">
                <a16:creationId xmlns:a16="http://schemas.microsoft.com/office/drawing/2014/main" id="{A7F3108C-4F97-3FC6-7E75-7A7677BA9DA1}"/>
              </a:ext>
            </a:extLst>
          </p:cNvPr>
          <p:cNvGrpSpPr/>
          <p:nvPr/>
        </p:nvGrpSpPr>
        <p:grpSpPr>
          <a:xfrm>
            <a:off x="4502673" y="2297233"/>
            <a:ext cx="1073400" cy="1347825"/>
            <a:chOff x="3815179" y="1153973"/>
            <a:chExt cx="1073400" cy="1347825"/>
          </a:xfrm>
        </p:grpSpPr>
        <p:sp>
          <p:nvSpPr>
            <p:cNvPr id="29" name="Rectangle: Rounded Corners 28">
              <a:extLst>
                <a:ext uri="{FF2B5EF4-FFF2-40B4-BE49-F238E27FC236}">
                  <a16:creationId xmlns:a16="http://schemas.microsoft.com/office/drawing/2014/main" id="{BFC6CD2E-C0C2-7824-806D-08C14C9BE2B0}"/>
                </a:ext>
              </a:extLst>
            </p:cNvPr>
            <p:cNvSpPr/>
            <p:nvPr/>
          </p:nvSpPr>
          <p:spPr>
            <a:xfrm>
              <a:off x="3815179" y="1153973"/>
              <a:ext cx="891268" cy="1347825"/>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6C</a:t>
              </a:r>
            </a:p>
          </p:txBody>
        </p:sp>
        <p:sp>
          <p:nvSpPr>
            <p:cNvPr id="30" name="TextBox 29">
              <a:extLst>
                <a:ext uri="{FF2B5EF4-FFF2-40B4-BE49-F238E27FC236}">
                  <a16:creationId xmlns:a16="http://schemas.microsoft.com/office/drawing/2014/main" id="{7C5DC42A-F061-F5D0-E2FD-57A4696CDE19}"/>
                </a:ext>
              </a:extLst>
            </p:cNvPr>
            <p:cNvSpPr txBox="1"/>
            <p:nvPr/>
          </p:nvSpPr>
          <p:spPr>
            <a:xfrm>
              <a:off x="3815179" y="1290782"/>
              <a:ext cx="1073400" cy="276999"/>
            </a:xfrm>
            <a:prstGeom prst="rect">
              <a:avLst/>
            </a:prstGeom>
            <a:noFill/>
          </p:spPr>
          <p:txBody>
            <a:bodyPr wrap="square" rtlCol="0">
              <a:spAutoFit/>
            </a:bodyPr>
            <a:lstStyle/>
            <a:p>
              <a:r>
                <a:rPr lang="en-US" sz="1200" dirty="0">
                  <a:solidFill>
                    <a:srgbClr val="FF0000"/>
                  </a:solidFill>
                </a:rPr>
                <a:t>Grid-2 (0,1)</a:t>
              </a:r>
            </a:p>
          </p:txBody>
        </p:sp>
      </p:grpSp>
      <p:sp>
        <p:nvSpPr>
          <p:cNvPr id="32" name="Rectangle: Rounded Corners 31">
            <a:extLst>
              <a:ext uri="{FF2B5EF4-FFF2-40B4-BE49-F238E27FC236}">
                <a16:creationId xmlns:a16="http://schemas.microsoft.com/office/drawing/2014/main" id="{22B87102-D410-9D40-A1E2-357F9C24D0AF}"/>
              </a:ext>
            </a:extLst>
          </p:cNvPr>
          <p:cNvSpPr/>
          <p:nvPr/>
        </p:nvSpPr>
        <p:spPr>
          <a:xfrm>
            <a:off x="6410544" y="2280371"/>
            <a:ext cx="891268" cy="1347825"/>
          </a:xfrm>
          <a:prstGeom prst="roundRect">
            <a:avLst/>
          </a:prstGeom>
          <a:noFill/>
          <a:ln>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3" name="TextBox 32">
            <a:extLst>
              <a:ext uri="{FF2B5EF4-FFF2-40B4-BE49-F238E27FC236}">
                <a16:creationId xmlns:a16="http://schemas.microsoft.com/office/drawing/2014/main" id="{27BDDAB9-1161-A47F-AE0B-B16AFE581A0D}"/>
              </a:ext>
            </a:extLst>
          </p:cNvPr>
          <p:cNvSpPr txBox="1"/>
          <p:nvPr/>
        </p:nvSpPr>
        <p:spPr>
          <a:xfrm>
            <a:off x="6396300" y="2324664"/>
            <a:ext cx="1073400" cy="276999"/>
          </a:xfrm>
          <a:prstGeom prst="rect">
            <a:avLst/>
          </a:prstGeom>
          <a:noFill/>
        </p:spPr>
        <p:txBody>
          <a:bodyPr wrap="square" rtlCol="0">
            <a:spAutoFit/>
          </a:bodyPr>
          <a:lstStyle/>
          <a:p>
            <a:r>
              <a:rPr lang="en-US" sz="1200" dirty="0">
                <a:solidFill>
                  <a:srgbClr val="FF0000"/>
                </a:solidFill>
              </a:rPr>
              <a:t>Grid-2 (0,3)</a:t>
            </a:r>
          </a:p>
        </p:txBody>
      </p:sp>
      <p:grpSp>
        <p:nvGrpSpPr>
          <p:cNvPr id="34" name="Group 33">
            <a:extLst>
              <a:ext uri="{FF2B5EF4-FFF2-40B4-BE49-F238E27FC236}">
                <a16:creationId xmlns:a16="http://schemas.microsoft.com/office/drawing/2014/main" id="{362E5747-3269-7254-62A5-DDEA3882C32C}"/>
              </a:ext>
            </a:extLst>
          </p:cNvPr>
          <p:cNvGrpSpPr/>
          <p:nvPr/>
        </p:nvGrpSpPr>
        <p:grpSpPr>
          <a:xfrm>
            <a:off x="5760111" y="394212"/>
            <a:ext cx="1073400" cy="1347825"/>
            <a:chOff x="3815179" y="1153973"/>
            <a:chExt cx="1073400" cy="1347825"/>
          </a:xfrm>
        </p:grpSpPr>
        <p:sp>
          <p:nvSpPr>
            <p:cNvPr id="35" name="Rectangle: Rounded Corners 34">
              <a:extLst>
                <a:ext uri="{FF2B5EF4-FFF2-40B4-BE49-F238E27FC236}">
                  <a16:creationId xmlns:a16="http://schemas.microsoft.com/office/drawing/2014/main" id="{1204C15B-4BA5-EE63-68F5-16E4D9B5AA5B}"/>
                </a:ext>
              </a:extLst>
            </p:cNvPr>
            <p:cNvSpPr/>
            <p:nvPr/>
          </p:nvSpPr>
          <p:spPr>
            <a:xfrm>
              <a:off x="3815179" y="1153973"/>
              <a:ext cx="891268" cy="1347825"/>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6" name="TextBox 35">
              <a:extLst>
                <a:ext uri="{FF2B5EF4-FFF2-40B4-BE49-F238E27FC236}">
                  <a16:creationId xmlns:a16="http://schemas.microsoft.com/office/drawing/2014/main" id="{0B38137C-90F2-3D06-0E18-11870C0F11B5}"/>
                </a:ext>
              </a:extLst>
            </p:cNvPr>
            <p:cNvSpPr txBox="1"/>
            <p:nvPr/>
          </p:nvSpPr>
          <p:spPr>
            <a:xfrm>
              <a:off x="3815179" y="1290782"/>
              <a:ext cx="1073400" cy="276999"/>
            </a:xfrm>
            <a:prstGeom prst="rect">
              <a:avLst/>
            </a:prstGeom>
            <a:noFill/>
          </p:spPr>
          <p:txBody>
            <a:bodyPr wrap="square" rtlCol="0">
              <a:spAutoFit/>
            </a:bodyPr>
            <a:lstStyle/>
            <a:p>
              <a:r>
                <a:rPr lang="en-US" sz="1200" dirty="0">
                  <a:solidFill>
                    <a:srgbClr val="FF0000"/>
                  </a:solidFill>
                </a:rPr>
                <a:t>Grid-2 (0,0)</a:t>
              </a:r>
            </a:p>
          </p:txBody>
        </p:sp>
      </p:grpSp>
      <p:grpSp>
        <p:nvGrpSpPr>
          <p:cNvPr id="37" name="Group 36">
            <a:extLst>
              <a:ext uri="{FF2B5EF4-FFF2-40B4-BE49-F238E27FC236}">
                <a16:creationId xmlns:a16="http://schemas.microsoft.com/office/drawing/2014/main" id="{E7B0C737-D430-D193-2FA4-5D4526B94B5F}"/>
              </a:ext>
            </a:extLst>
          </p:cNvPr>
          <p:cNvGrpSpPr/>
          <p:nvPr/>
        </p:nvGrpSpPr>
        <p:grpSpPr>
          <a:xfrm>
            <a:off x="7697329" y="419000"/>
            <a:ext cx="1073400" cy="1347825"/>
            <a:chOff x="3815179" y="1153973"/>
            <a:chExt cx="1073400" cy="1347825"/>
          </a:xfrm>
        </p:grpSpPr>
        <p:sp>
          <p:nvSpPr>
            <p:cNvPr id="38" name="Rectangle: Rounded Corners 37">
              <a:extLst>
                <a:ext uri="{FF2B5EF4-FFF2-40B4-BE49-F238E27FC236}">
                  <a16:creationId xmlns:a16="http://schemas.microsoft.com/office/drawing/2014/main" id="{CE2CBAF2-D2BA-9475-F44A-0C96525D9AB4}"/>
                </a:ext>
              </a:extLst>
            </p:cNvPr>
            <p:cNvSpPr/>
            <p:nvPr/>
          </p:nvSpPr>
          <p:spPr>
            <a:xfrm>
              <a:off x="3815179" y="1153973"/>
              <a:ext cx="891268" cy="1347825"/>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9" name="TextBox 38">
              <a:extLst>
                <a:ext uri="{FF2B5EF4-FFF2-40B4-BE49-F238E27FC236}">
                  <a16:creationId xmlns:a16="http://schemas.microsoft.com/office/drawing/2014/main" id="{B27F5665-A831-3A6E-E8C5-1D9E1059F849}"/>
                </a:ext>
              </a:extLst>
            </p:cNvPr>
            <p:cNvSpPr txBox="1"/>
            <p:nvPr/>
          </p:nvSpPr>
          <p:spPr>
            <a:xfrm>
              <a:off x="3815179" y="1290782"/>
              <a:ext cx="1073400" cy="276999"/>
            </a:xfrm>
            <a:prstGeom prst="rect">
              <a:avLst/>
            </a:prstGeom>
            <a:noFill/>
          </p:spPr>
          <p:txBody>
            <a:bodyPr wrap="square" rtlCol="0">
              <a:spAutoFit/>
            </a:bodyPr>
            <a:lstStyle/>
            <a:p>
              <a:r>
                <a:rPr lang="en-US" sz="1200" dirty="0">
                  <a:solidFill>
                    <a:srgbClr val="FF0000"/>
                  </a:solidFill>
                </a:rPr>
                <a:t>Grid-2 (0,2)</a:t>
              </a:r>
            </a:p>
          </p:txBody>
        </p:sp>
      </p:grpSp>
      <p:grpSp>
        <p:nvGrpSpPr>
          <p:cNvPr id="40" name="Group 39">
            <a:extLst>
              <a:ext uri="{FF2B5EF4-FFF2-40B4-BE49-F238E27FC236}">
                <a16:creationId xmlns:a16="http://schemas.microsoft.com/office/drawing/2014/main" id="{63CF86DC-929D-7967-9113-9D8B2006243E}"/>
              </a:ext>
            </a:extLst>
          </p:cNvPr>
          <p:cNvGrpSpPr/>
          <p:nvPr/>
        </p:nvGrpSpPr>
        <p:grpSpPr>
          <a:xfrm>
            <a:off x="6709461" y="421177"/>
            <a:ext cx="1073400" cy="1347825"/>
            <a:chOff x="3815179" y="1153973"/>
            <a:chExt cx="1073400" cy="1347825"/>
          </a:xfrm>
        </p:grpSpPr>
        <p:sp>
          <p:nvSpPr>
            <p:cNvPr id="41" name="Rectangle: Rounded Corners 40">
              <a:extLst>
                <a:ext uri="{FF2B5EF4-FFF2-40B4-BE49-F238E27FC236}">
                  <a16:creationId xmlns:a16="http://schemas.microsoft.com/office/drawing/2014/main" id="{71151ECE-8B45-6A20-D4CD-7C25F2FE1520}"/>
                </a:ext>
              </a:extLst>
            </p:cNvPr>
            <p:cNvSpPr/>
            <p:nvPr/>
          </p:nvSpPr>
          <p:spPr>
            <a:xfrm>
              <a:off x="3815179" y="1153973"/>
              <a:ext cx="891268" cy="1347825"/>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2" name="TextBox 41">
              <a:extLst>
                <a:ext uri="{FF2B5EF4-FFF2-40B4-BE49-F238E27FC236}">
                  <a16:creationId xmlns:a16="http://schemas.microsoft.com/office/drawing/2014/main" id="{1BA2C7B6-682A-4E3E-D1CE-D838D077562F}"/>
                </a:ext>
              </a:extLst>
            </p:cNvPr>
            <p:cNvSpPr txBox="1"/>
            <p:nvPr/>
          </p:nvSpPr>
          <p:spPr>
            <a:xfrm>
              <a:off x="3815179" y="1290782"/>
              <a:ext cx="1073400" cy="276999"/>
            </a:xfrm>
            <a:prstGeom prst="rect">
              <a:avLst/>
            </a:prstGeom>
            <a:noFill/>
          </p:spPr>
          <p:txBody>
            <a:bodyPr wrap="square" rtlCol="0">
              <a:spAutoFit/>
            </a:bodyPr>
            <a:lstStyle/>
            <a:p>
              <a:r>
                <a:rPr lang="en-US" sz="1200" dirty="0">
                  <a:solidFill>
                    <a:srgbClr val="FF0000"/>
                  </a:solidFill>
                </a:rPr>
                <a:t>Grid-2 (0,1)</a:t>
              </a:r>
            </a:p>
          </p:txBody>
        </p:sp>
      </p:grpSp>
      <p:grpSp>
        <p:nvGrpSpPr>
          <p:cNvPr id="43" name="Group 42">
            <a:extLst>
              <a:ext uri="{FF2B5EF4-FFF2-40B4-BE49-F238E27FC236}">
                <a16:creationId xmlns:a16="http://schemas.microsoft.com/office/drawing/2014/main" id="{D9168613-C999-7AB2-932E-9D6C5E5458F8}"/>
              </a:ext>
            </a:extLst>
          </p:cNvPr>
          <p:cNvGrpSpPr/>
          <p:nvPr/>
        </p:nvGrpSpPr>
        <p:grpSpPr>
          <a:xfrm>
            <a:off x="8646679" y="411184"/>
            <a:ext cx="1073400" cy="1347825"/>
            <a:chOff x="3815179" y="1153973"/>
            <a:chExt cx="1073400" cy="1347825"/>
          </a:xfrm>
        </p:grpSpPr>
        <p:sp>
          <p:nvSpPr>
            <p:cNvPr id="44" name="Rectangle: Rounded Corners 43">
              <a:extLst>
                <a:ext uri="{FF2B5EF4-FFF2-40B4-BE49-F238E27FC236}">
                  <a16:creationId xmlns:a16="http://schemas.microsoft.com/office/drawing/2014/main" id="{E686572F-6F08-2389-4A3D-FD6EC3F964A4}"/>
                </a:ext>
              </a:extLst>
            </p:cNvPr>
            <p:cNvSpPr/>
            <p:nvPr/>
          </p:nvSpPr>
          <p:spPr>
            <a:xfrm>
              <a:off x="3815179" y="1153973"/>
              <a:ext cx="891268" cy="1347825"/>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5" name="TextBox 44">
              <a:extLst>
                <a:ext uri="{FF2B5EF4-FFF2-40B4-BE49-F238E27FC236}">
                  <a16:creationId xmlns:a16="http://schemas.microsoft.com/office/drawing/2014/main" id="{D28F6FAC-8153-408B-CBE1-D545BEDF0A5E}"/>
                </a:ext>
              </a:extLst>
            </p:cNvPr>
            <p:cNvSpPr txBox="1"/>
            <p:nvPr/>
          </p:nvSpPr>
          <p:spPr>
            <a:xfrm>
              <a:off x="3815179" y="1290782"/>
              <a:ext cx="1073400" cy="276999"/>
            </a:xfrm>
            <a:prstGeom prst="rect">
              <a:avLst/>
            </a:prstGeom>
            <a:noFill/>
          </p:spPr>
          <p:txBody>
            <a:bodyPr wrap="square" rtlCol="0">
              <a:spAutoFit/>
            </a:bodyPr>
            <a:lstStyle/>
            <a:p>
              <a:r>
                <a:rPr lang="en-US" sz="1200" dirty="0">
                  <a:solidFill>
                    <a:srgbClr val="FF0000"/>
                  </a:solidFill>
                </a:rPr>
                <a:t>Grid-2 (0,3)</a:t>
              </a:r>
            </a:p>
          </p:txBody>
        </p:sp>
      </p:grpSp>
      <p:sp>
        <p:nvSpPr>
          <p:cNvPr id="47" name="Rectangle: Rounded Corners 46">
            <a:extLst>
              <a:ext uri="{FF2B5EF4-FFF2-40B4-BE49-F238E27FC236}">
                <a16:creationId xmlns:a16="http://schemas.microsoft.com/office/drawing/2014/main" id="{8A9051EA-F7FC-5822-1A07-0178B4893C79}"/>
              </a:ext>
            </a:extLst>
          </p:cNvPr>
          <p:cNvSpPr/>
          <p:nvPr/>
        </p:nvSpPr>
        <p:spPr>
          <a:xfrm>
            <a:off x="3394219" y="3893261"/>
            <a:ext cx="891268" cy="1347825"/>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KH</a:t>
            </a:r>
          </a:p>
        </p:txBody>
      </p:sp>
      <p:sp>
        <p:nvSpPr>
          <p:cNvPr id="48" name="TextBox 47">
            <a:extLst>
              <a:ext uri="{FF2B5EF4-FFF2-40B4-BE49-F238E27FC236}">
                <a16:creationId xmlns:a16="http://schemas.microsoft.com/office/drawing/2014/main" id="{D223CACA-90B8-93FA-7C06-E59994F0681B}"/>
              </a:ext>
            </a:extLst>
          </p:cNvPr>
          <p:cNvSpPr txBox="1"/>
          <p:nvPr/>
        </p:nvSpPr>
        <p:spPr>
          <a:xfrm>
            <a:off x="3377169" y="3935811"/>
            <a:ext cx="1073400" cy="276999"/>
          </a:xfrm>
          <a:prstGeom prst="rect">
            <a:avLst/>
          </a:prstGeom>
          <a:noFill/>
        </p:spPr>
        <p:txBody>
          <a:bodyPr wrap="square" rtlCol="0">
            <a:spAutoFit/>
          </a:bodyPr>
          <a:lstStyle/>
          <a:p>
            <a:r>
              <a:rPr lang="en-US" sz="1200" dirty="0">
                <a:solidFill>
                  <a:srgbClr val="FF0000"/>
                </a:solidFill>
              </a:rPr>
              <a:t>Grid-2 (0,0)</a:t>
            </a:r>
          </a:p>
        </p:txBody>
      </p:sp>
      <p:sp>
        <p:nvSpPr>
          <p:cNvPr id="49" name="TextBox 48">
            <a:extLst>
              <a:ext uri="{FF2B5EF4-FFF2-40B4-BE49-F238E27FC236}">
                <a16:creationId xmlns:a16="http://schemas.microsoft.com/office/drawing/2014/main" id="{925529E7-B3DC-B8AE-7DB6-A1FFF6BEBBBE}"/>
              </a:ext>
            </a:extLst>
          </p:cNvPr>
          <p:cNvSpPr txBox="1"/>
          <p:nvPr/>
        </p:nvSpPr>
        <p:spPr>
          <a:xfrm>
            <a:off x="4777555" y="3658942"/>
            <a:ext cx="1073400" cy="276999"/>
          </a:xfrm>
          <a:prstGeom prst="rect">
            <a:avLst/>
          </a:prstGeom>
          <a:noFill/>
        </p:spPr>
        <p:txBody>
          <a:bodyPr wrap="square" rtlCol="0">
            <a:spAutoFit/>
          </a:bodyPr>
          <a:lstStyle/>
          <a:p>
            <a:r>
              <a:rPr lang="en-US" sz="1200" dirty="0">
                <a:solidFill>
                  <a:srgbClr val="FF0000"/>
                </a:solidFill>
              </a:rPr>
              <a:t>Grid-1 (2,1-2)</a:t>
            </a:r>
          </a:p>
        </p:txBody>
      </p:sp>
      <p:sp>
        <p:nvSpPr>
          <p:cNvPr id="50" name="TextBox 49">
            <a:extLst>
              <a:ext uri="{FF2B5EF4-FFF2-40B4-BE49-F238E27FC236}">
                <a16:creationId xmlns:a16="http://schemas.microsoft.com/office/drawing/2014/main" id="{F9637D72-AA88-04DB-22C4-DC1C45AAFCAE}"/>
              </a:ext>
            </a:extLst>
          </p:cNvPr>
          <p:cNvSpPr txBox="1"/>
          <p:nvPr/>
        </p:nvSpPr>
        <p:spPr>
          <a:xfrm>
            <a:off x="11055109" y="117213"/>
            <a:ext cx="1073400" cy="276999"/>
          </a:xfrm>
          <a:prstGeom prst="rect">
            <a:avLst/>
          </a:prstGeom>
          <a:noFill/>
        </p:spPr>
        <p:txBody>
          <a:bodyPr wrap="square" rtlCol="0">
            <a:spAutoFit/>
          </a:bodyPr>
          <a:lstStyle/>
          <a:p>
            <a:r>
              <a:rPr lang="en-US" sz="1200" dirty="0">
                <a:solidFill>
                  <a:srgbClr val="FF0000"/>
                </a:solidFill>
              </a:rPr>
              <a:t>Grid-1 (0,2)</a:t>
            </a:r>
          </a:p>
        </p:txBody>
      </p:sp>
      <p:sp>
        <p:nvSpPr>
          <p:cNvPr id="52" name="Rectangle: Rounded Corners 51">
            <a:extLst>
              <a:ext uri="{FF2B5EF4-FFF2-40B4-BE49-F238E27FC236}">
                <a16:creationId xmlns:a16="http://schemas.microsoft.com/office/drawing/2014/main" id="{B03325E8-23D3-621B-D9E3-228CEB9EFFFF}"/>
              </a:ext>
            </a:extLst>
          </p:cNvPr>
          <p:cNvSpPr/>
          <p:nvPr/>
        </p:nvSpPr>
        <p:spPr>
          <a:xfrm>
            <a:off x="4302537" y="3903254"/>
            <a:ext cx="891268" cy="1347825"/>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5S</a:t>
            </a:r>
          </a:p>
        </p:txBody>
      </p:sp>
      <p:sp>
        <p:nvSpPr>
          <p:cNvPr id="53" name="TextBox 52">
            <a:extLst>
              <a:ext uri="{FF2B5EF4-FFF2-40B4-BE49-F238E27FC236}">
                <a16:creationId xmlns:a16="http://schemas.microsoft.com/office/drawing/2014/main" id="{5BFBDA40-4CBD-675D-18CE-395BB99F92C1}"/>
              </a:ext>
            </a:extLst>
          </p:cNvPr>
          <p:cNvSpPr txBox="1"/>
          <p:nvPr/>
        </p:nvSpPr>
        <p:spPr>
          <a:xfrm>
            <a:off x="4319332" y="3926882"/>
            <a:ext cx="1073400" cy="276999"/>
          </a:xfrm>
          <a:prstGeom prst="rect">
            <a:avLst/>
          </a:prstGeom>
          <a:noFill/>
        </p:spPr>
        <p:txBody>
          <a:bodyPr wrap="square" rtlCol="0">
            <a:spAutoFit/>
          </a:bodyPr>
          <a:lstStyle/>
          <a:p>
            <a:r>
              <a:rPr lang="en-US" sz="1200" dirty="0">
                <a:solidFill>
                  <a:srgbClr val="FF0000"/>
                </a:solidFill>
              </a:rPr>
              <a:t>Grid-2 (0,1)</a:t>
            </a:r>
          </a:p>
        </p:txBody>
      </p:sp>
      <p:sp>
        <p:nvSpPr>
          <p:cNvPr id="55" name="Rectangle: Rounded Corners 54">
            <a:extLst>
              <a:ext uri="{FF2B5EF4-FFF2-40B4-BE49-F238E27FC236}">
                <a16:creationId xmlns:a16="http://schemas.microsoft.com/office/drawing/2014/main" id="{57091689-FF3E-0FCD-F23F-5FAE19E71A60}"/>
              </a:ext>
            </a:extLst>
          </p:cNvPr>
          <p:cNvSpPr/>
          <p:nvPr/>
        </p:nvSpPr>
        <p:spPr>
          <a:xfrm>
            <a:off x="5204732" y="3903254"/>
            <a:ext cx="891268" cy="1347825"/>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5D</a:t>
            </a:r>
          </a:p>
        </p:txBody>
      </p:sp>
      <p:sp>
        <p:nvSpPr>
          <p:cNvPr id="56" name="TextBox 55">
            <a:extLst>
              <a:ext uri="{FF2B5EF4-FFF2-40B4-BE49-F238E27FC236}">
                <a16:creationId xmlns:a16="http://schemas.microsoft.com/office/drawing/2014/main" id="{066DE519-D912-9A33-5E33-1A5705CBAC36}"/>
              </a:ext>
            </a:extLst>
          </p:cNvPr>
          <p:cNvSpPr txBox="1"/>
          <p:nvPr/>
        </p:nvSpPr>
        <p:spPr>
          <a:xfrm>
            <a:off x="5223411" y="3902203"/>
            <a:ext cx="1073400" cy="276999"/>
          </a:xfrm>
          <a:prstGeom prst="rect">
            <a:avLst/>
          </a:prstGeom>
          <a:noFill/>
        </p:spPr>
        <p:txBody>
          <a:bodyPr wrap="square" rtlCol="0">
            <a:spAutoFit/>
          </a:bodyPr>
          <a:lstStyle/>
          <a:p>
            <a:r>
              <a:rPr lang="en-US" sz="1200" dirty="0">
                <a:solidFill>
                  <a:srgbClr val="FF0000"/>
                </a:solidFill>
              </a:rPr>
              <a:t>Grid-2 (0,2)</a:t>
            </a:r>
          </a:p>
        </p:txBody>
      </p:sp>
      <p:sp>
        <p:nvSpPr>
          <p:cNvPr id="58" name="Rectangle: Rounded Corners 57">
            <a:extLst>
              <a:ext uri="{FF2B5EF4-FFF2-40B4-BE49-F238E27FC236}">
                <a16:creationId xmlns:a16="http://schemas.microsoft.com/office/drawing/2014/main" id="{E4691C00-FB3C-5285-3DBA-F175B73E744E}"/>
              </a:ext>
            </a:extLst>
          </p:cNvPr>
          <p:cNvSpPr/>
          <p:nvPr/>
        </p:nvSpPr>
        <p:spPr>
          <a:xfrm>
            <a:off x="6108405" y="3926882"/>
            <a:ext cx="891268" cy="1347825"/>
          </a:xfrm>
          <a:prstGeom prst="roundRect">
            <a:avLst/>
          </a:prstGeom>
          <a:noFill/>
          <a:ln>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59" name="TextBox 58">
            <a:extLst>
              <a:ext uri="{FF2B5EF4-FFF2-40B4-BE49-F238E27FC236}">
                <a16:creationId xmlns:a16="http://schemas.microsoft.com/office/drawing/2014/main" id="{2D98810B-F604-E76F-CD3E-089D1713CCC8}"/>
              </a:ext>
            </a:extLst>
          </p:cNvPr>
          <p:cNvSpPr txBox="1"/>
          <p:nvPr/>
        </p:nvSpPr>
        <p:spPr>
          <a:xfrm>
            <a:off x="6127898" y="3933596"/>
            <a:ext cx="1073400" cy="276999"/>
          </a:xfrm>
          <a:prstGeom prst="rect">
            <a:avLst/>
          </a:prstGeom>
          <a:noFill/>
        </p:spPr>
        <p:txBody>
          <a:bodyPr wrap="square" rtlCol="0">
            <a:spAutoFit/>
          </a:bodyPr>
          <a:lstStyle/>
          <a:p>
            <a:r>
              <a:rPr lang="en-US" sz="1200" dirty="0">
                <a:solidFill>
                  <a:srgbClr val="FF0000"/>
                </a:solidFill>
              </a:rPr>
              <a:t>Grid-2 (0,3)</a:t>
            </a:r>
          </a:p>
        </p:txBody>
      </p:sp>
      <p:sp>
        <p:nvSpPr>
          <p:cNvPr id="61" name="Rectangle: Rounded Corners 60">
            <a:extLst>
              <a:ext uri="{FF2B5EF4-FFF2-40B4-BE49-F238E27FC236}">
                <a16:creationId xmlns:a16="http://schemas.microsoft.com/office/drawing/2014/main" id="{D504EDF9-34F3-777E-7E3F-B7C5487BC73E}"/>
              </a:ext>
            </a:extLst>
          </p:cNvPr>
          <p:cNvSpPr/>
          <p:nvPr/>
        </p:nvSpPr>
        <p:spPr>
          <a:xfrm>
            <a:off x="7020847" y="3926881"/>
            <a:ext cx="891268" cy="1347825"/>
          </a:xfrm>
          <a:prstGeom prst="roundRect">
            <a:avLst/>
          </a:prstGeom>
          <a:noFill/>
          <a:ln>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2" name="TextBox 61">
            <a:extLst>
              <a:ext uri="{FF2B5EF4-FFF2-40B4-BE49-F238E27FC236}">
                <a16:creationId xmlns:a16="http://schemas.microsoft.com/office/drawing/2014/main" id="{2AB62308-E50F-87AD-EB57-B893A749B0F5}"/>
              </a:ext>
            </a:extLst>
          </p:cNvPr>
          <p:cNvSpPr txBox="1"/>
          <p:nvPr/>
        </p:nvSpPr>
        <p:spPr>
          <a:xfrm>
            <a:off x="7033924" y="3947515"/>
            <a:ext cx="1073400" cy="276999"/>
          </a:xfrm>
          <a:prstGeom prst="rect">
            <a:avLst/>
          </a:prstGeom>
          <a:noFill/>
        </p:spPr>
        <p:txBody>
          <a:bodyPr wrap="square" rtlCol="0">
            <a:spAutoFit/>
          </a:bodyPr>
          <a:lstStyle/>
          <a:p>
            <a:r>
              <a:rPr lang="en-US" sz="1200" dirty="0">
                <a:solidFill>
                  <a:srgbClr val="FF0000"/>
                </a:solidFill>
              </a:rPr>
              <a:t>Grid-2 (0,4)</a:t>
            </a:r>
          </a:p>
        </p:txBody>
      </p:sp>
      <p:sp>
        <p:nvSpPr>
          <p:cNvPr id="64" name="Rectangle: Rounded Corners 63">
            <a:extLst>
              <a:ext uri="{FF2B5EF4-FFF2-40B4-BE49-F238E27FC236}">
                <a16:creationId xmlns:a16="http://schemas.microsoft.com/office/drawing/2014/main" id="{DD029AD1-0885-0181-1888-4F7547C64AA8}"/>
              </a:ext>
            </a:extLst>
          </p:cNvPr>
          <p:cNvSpPr/>
          <p:nvPr/>
        </p:nvSpPr>
        <p:spPr>
          <a:xfrm>
            <a:off x="7933289" y="3933596"/>
            <a:ext cx="891268" cy="1347825"/>
          </a:xfrm>
          <a:prstGeom prst="roundRect">
            <a:avLst/>
          </a:prstGeom>
          <a:noFill/>
          <a:ln>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5" name="TextBox 64">
            <a:extLst>
              <a:ext uri="{FF2B5EF4-FFF2-40B4-BE49-F238E27FC236}">
                <a16:creationId xmlns:a16="http://schemas.microsoft.com/office/drawing/2014/main" id="{B889F61C-D105-3556-232D-0561A79F4D3B}"/>
              </a:ext>
            </a:extLst>
          </p:cNvPr>
          <p:cNvSpPr txBox="1"/>
          <p:nvPr/>
        </p:nvSpPr>
        <p:spPr>
          <a:xfrm>
            <a:off x="7933289" y="3930636"/>
            <a:ext cx="1073400" cy="276999"/>
          </a:xfrm>
          <a:prstGeom prst="rect">
            <a:avLst/>
          </a:prstGeom>
          <a:noFill/>
        </p:spPr>
        <p:txBody>
          <a:bodyPr wrap="square" rtlCol="0">
            <a:spAutoFit/>
          </a:bodyPr>
          <a:lstStyle/>
          <a:p>
            <a:r>
              <a:rPr lang="en-US" sz="1200" dirty="0">
                <a:solidFill>
                  <a:srgbClr val="FF0000"/>
                </a:solidFill>
              </a:rPr>
              <a:t>Grid-2 (0,5)</a:t>
            </a:r>
          </a:p>
        </p:txBody>
      </p:sp>
      <p:sp>
        <p:nvSpPr>
          <p:cNvPr id="67" name="Rectangle: Rounded Corners 66">
            <a:extLst>
              <a:ext uri="{FF2B5EF4-FFF2-40B4-BE49-F238E27FC236}">
                <a16:creationId xmlns:a16="http://schemas.microsoft.com/office/drawing/2014/main" id="{64952D5E-6911-23C1-B91B-09345219494D}"/>
              </a:ext>
            </a:extLst>
          </p:cNvPr>
          <p:cNvSpPr/>
          <p:nvPr/>
        </p:nvSpPr>
        <p:spPr>
          <a:xfrm>
            <a:off x="8813106" y="3951789"/>
            <a:ext cx="891268" cy="1347825"/>
          </a:xfrm>
          <a:prstGeom prst="roundRect">
            <a:avLst/>
          </a:prstGeom>
          <a:noFill/>
          <a:ln>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8" name="TextBox 67">
            <a:extLst>
              <a:ext uri="{FF2B5EF4-FFF2-40B4-BE49-F238E27FC236}">
                <a16:creationId xmlns:a16="http://schemas.microsoft.com/office/drawing/2014/main" id="{37091842-E16A-8EDB-346E-A60704051069}"/>
              </a:ext>
            </a:extLst>
          </p:cNvPr>
          <p:cNvSpPr txBox="1"/>
          <p:nvPr/>
        </p:nvSpPr>
        <p:spPr>
          <a:xfrm>
            <a:off x="8778912" y="3949612"/>
            <a:ext cx="1073400" cy="276999"/>
          </a:xfrm>
          <a:prstGeom prst="rect">
            <a:avLst/>
          </a:prstGeom>
          <a:noFill/>
        </p:spPr>
        <p:txBody>
          <a:bodyPr wrap="square" rtlCol="0">
            <a:spAutoFit/>
          </a:bodyPr>
          <a:lstStyle/>
          <a:p>
            <a:r>
              <a:rPr lang="en-US" sz="1200" dirty="0">
                <a:solidFill>
                  <a:srgbClr val="FF0000"/>
                </a:solidFill>
              </a:rPr>
              <a:t>Grid-2 (0,6)</a:t>
            </a:r>
          </a:p>
        </p:txBody>
      </p:sp>
      <p:sp>
        <p:nvSpPr>
          <p:cNvPr id="70" name="Rectangle: Rounded Corners 69">
            <a:extLst>
              <a:ext uri="{FF2B5EF4-FFF2-40B4-BE49-F238E27FC236}">
                <a16:creationId xmlns:a16="http://schemas.microsoft.com/office/drawing/2014/main" id="{B86CBDB4-D314-009F-8823-B16BC8973A51}"/>
              </a:ext>
            </a:extLst>
          </p:cNvPr>
          <p:cNvSpPr/>
          <p:nvPr/>
        </p:nvSpPr>
        <p:spPr>
          <a:xfrm>
            <a:off x="9738568" y="3938918"/>
            <a:ext cx="891268" cy="1347825"/>
          </a:xfrm>
          <a:prstGeom prst="roundRect">
            <a:avLst/>
          </a:prstGeom>
          <a:noFill/>
          <a:ln>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1" name="TextBox 70">
            <a:extLst>
              <a:ext uri="{FF2B5EF4-FFF2-40B4-BE49-F238E27FC236}">
                <a16:creationId xmlns:a16="http://schemas.microsoft.com/office/drawing/2014/main" id="{438EFC6E-D17A-53F7-6622-7293D6DD417C}"/>
              </a:ext>
            </a:extLst>
          </p:cNvPr>
          <p:cNvSpPr txBox="1"/>
          <p:nvPr/>
        </p:nvSpPr>
        <p:spPr>
          <a:xfrm>
            <a:off x="9752895" y="3948385"/>
            <a:ext cx="1073400" cy="276999"/>
          </a:xfrm>
          <a:prstGeom prst="rect">
            <a:avLst/>
          </a:prstGeom>
          <a:noFill/>
        </p:spPr>
        <p:txBody>
          <a:bodyPr wrap="square" rtlCol="0">
            <a:spAutoFit/>
          </a:bodyPr>
          <a:lstStyle/>
          <a:p>
            <a:r>
              <a:rPr lang="en-US" sz="1200" dirty="0">
                <a:solidFill>
                  <a:srgbClr val="FF0000"/>
                </a:solidFill>
              </a:rPr>
              <a:t>Grid-2 (0,7)</a:t>
            </a:r>
          </a:p>
        </p:txBody>
      </p:sp>
      <p:sp>
        <p:nvSpPr>
          <p:cNvPr id="73" name="Rectangle: Rounded Corners 72">
            <a:extLst>
              <a:ext uri="{FF2B5EF4-FFF2-40B4-BE49-F238E27FC236}">
                <a16:creationId xmlns:a16="http://schemas.microsoft.com/office/drawing/2014/main" id="{A953441F-DD1B-7106-51AF-1F86DEAF97D6}"/>
              </a:ext>
            </a:extLst>
          </p:cNvPr>
          <p:cNvSpPr/>
          <p:nvPr/>
        </p:nvSpPr>
        <p:spPr>
          <a:xfrm>
            <a:off x="10639301" y="3926881"/>
            <a:ext cx="891268" cy="1347825"/>
          </a:xfrm>
          <a:prstGeom prst="roundRect">
            <a:avLst/>
          </a:prstGeom>
          <a:noFill/>
          <a:ln>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4" name="TextBox 73">
            <a:extLst>
              <a:ext uri="{FF2B5EF4-FFF2-40B4-BE49-F238E27FC236}">
                <a16:creationId xmlns:a16="http://schemas.microsoft.com/office/drawing/2014/main" id="{F5341098-0657-3E7C-A62A-85118C6F2B10}"/>
              </a:ext>
            </a:extLst>
          </p:cNvPr>
          <p:cNvSpPr txBox="1"/>
          <p:nvPr/>
        </p:nvSpPr>
        <p:spPr>
          <a:xfrm>
            <a:off x="10655745" y="3920226"/>
            <a:ext cx="1073400" cy="276999"/>
          </a:xfrm>
          <a:prstGeom prst="rect">
            <a:avLst/>
          </a:prstGeom>
          <a:noFill/>
        </p:spPr>
        <p:txBody>
          <a:bodyPr wrap="square" rtlCol="0">
            <a:spAutoFit/>
          </a:bodyPr>
          <a:lstStyle/>
          <a:p>
            <a:r>
              <a:rPr lang="en-US" sz="1200" dirty="0">
                <a:solidFill>
                  <a:srgbClr val="FF0000"/>
                </a:solidFill>
              </a:rPr>
              <a:t>Grid-2 (0,8)</a:t>
            </a:r>
          </a:p>
        </p:txBody>
      </p:sp>
      <p:sp>
        <p:nvSpPr>
          <p:cNvPr id="75" name="TextBox 74">
            <a:extLst>
              <a:ext uri="{FF2B5EF4-FFF2-40B4-BE49-F238E27FC236}">
                <a16:creationId xmlns:a16="http://schemas.microsoft.com/office/drawing/2014/main" id="{B3A13985-8F40-6315-7133-1F6B0A64B65D}"/>
              </a:ext>
            </a:extLst>
          </p:cNvPr>
          <p:cNvSpPr txBox="1"/>
          <p:nvPr/>
        </p:nvSpPr>
        <p:spPr>
          <a:xfrm>
            <a:off x="3377169" y="5374124"/>
            <a:ext cx="8689280" cy="1245576"/>
          </a:xfrm>
          <a:prstGeom prst="rect">
            <a:avLst/>
          </a:prstGeom>
          <a:noFill/>
          <a:ln>
            <a:solidFill>
              <a:schemeClr val="accent1"/>
            </a:solidFill>
          </a:ln>
        </p:spPr>
        <p:txBody>
          <a:bodyPr wrap="square" rtlCol="0">
            <a:noAutofit/>
          </a:bodyPr>
          <a:lstStyle/>
          <a:p>
            <a:r>
              <a:rPr lang="en-US" dirty="0"/>
              <a:t>Play/Show Score Info </a:t>
            </a:r>
          </a:p>
        </p:txBody>
      </p:sp>
      <p:sp>
        <p:nvSpPr>
          <p:cNvPr id="79" name="TextBox 78">
            <a:extLst>
              <a:ext uri="{FF2B5EF4-FFF2-40B4-BE49-F238E27FC236}">
                <a16:creationId xmlns:a16="http://schemas.microsoft.com/office/drawing/2014/main" id="{01513594-8D05-4C26-FD96-4826DC01B5A6}"/>
              </a:ext>
            </a:extLst>
          </p:cNvPr>
          <p:cNvSpPr txBox="1"/>
          <p:nvPr/>
        </p:nvSpPr>
        <p:spPr>
          <a:xfrm>
            <a:off x="7020847" y="5438116"/>
            <a:ext cx="1073400" cy="276999"/>
          </a:xfrm>
          <a:prstGeom prst="rect">
            <a:avLst/>
          </a:prstGeom>
          <a:noFill/>
        </p:spPr>
        <p:txBody>
          <a:bodyPr wrap="square" rtlCol="0">
            <a:spAutoFit/>
          </a:bodyPr>
          <a:lstStyle/>
          <a:p>
            <a:r>
              <a:rPr lang="en-US" sz="1200" dirty="0">
                <a:solidFill>
                  <a:srgbClr val="FF0000"/>
                </a:solidFill>
              </a:rPr>
              <a:t>Grid-1 (3,1-2)</a:t>
            </a:r>
          </a:p>
        </p:txBody>
      </p:sp>
      <p:sp>
        <p:nvSpPr>
          <p:cNvPr id="81" name="TextBox 80">
            <a:extLst>
              <a:ext uri="{FF2B5EF4-FFF2-40B4-BE49-F238E27FC236}">
                <a16:creationId xmlns:a16="http://schemas.microsoft.com/office/drawing/2014/main" id="{7AF27D2F-B663-6478-618E-EF206F7E9644}"/>
              </a:ext>
            </a:extLst>
          </p:cNvPr>
          <p:cNvSpPr txBox="1"/>
          <p:nvPr/>
        </p:nvSpPr>
        <p:spPr>
          <a:xfrm>
            <a:off x="3458122" y="5705949"/>
            <a:ext cx="8533155" cy="819209"/>
          </a:xfrm>
          <a:prstGeom prst="rect">
            <a:avLst/>
          </a:prstGeom>
          <a:noFill/>
          <a:ln>
            <a:solidFill>
              <a:schemeClr val="accent1">
                <a:shade val="15000"/>
              </a:schemeClr>
            </a:solidFill>
          </a:ln>
        </p:spPr>
        <p:txBody>
          <a:bodyPr wrap="none" rtlCol="0">
            <a:noAutofit/>
          </a:bodyPr>
          <a:lstStyle/>
          <a:p>
            <a:r>
              <a:rPr lang="en-US" sz="1400" dirty="0"/>
              <a:t>Player 2 scored 15 for 2: KH 5S</a:t>
            </a:r>
          </a:p>
          <a:p>
            <a:r>
              <a:rPr lang="en-US" sz="1400" dirty="0"/>
              <a:t>Player 1 scored pair for 2; 5S 5D </a:t>
            </a:r>
          </a:p>
        </p:txBody>
      </p:sp>
      <p:sp>
        <p:nvSpPr>
          <p:cNvPr id="82" name="TextBox 81">
            <a:extLst>
              <a:ext uri="{FF2B5EF4-FFF2-40B4-BE49-F238E27FC236}">
                <a16:creationId xmlns:a16="http://schemas.microsoft.com/office/drawing/2014/main" id="{5B1D01CF-6C1B-1941-28CE-47E8E876C0AB}"/>
              </a:ext>
            </a:extLst>
          </p:cNvPr>
          <p:cNvSpPr txBox="1"/>
          <p:nvPr/>
        </p:nvSpPr>
        <p:spPr>
          <a:xfrm>
            <a:off x="6319478" y="5809174"/>
            <a:ext cx="1073400" cy="276999"/>
          </a:xfrm>
          <a:prstGeom prst="rect">
            <a:avLst/>
          </a:prstGeom>
          <a:noFill/>
        </p:spPr>
        <p:txBody>
          <a:bodyPr wrap="square" rtlCol="0">
            <a:spAutoFit/>
          </a:bodyPr>
          <a:lstStyle/>
          <a:p>
            <a:r>
              <a:rPr lang="en-US" sz="1200" dirty="0">
                <a:solidFill>
                  <a:srgbClr val="FF0000"/>
                </a:solidFill>
              </a:rPr>
              <a:t>Grid-2 (0,0)</a:t>
            </a:r>
          </a:p>
        </p:txBody>
      </p:sp>
      <p:sp>
        <p:nvSpPr>
          <p:cNvPr id="83" name="Rectangle: Rounded Corners 82">
            <a:extLst>
              <a:ext uri="{FF2B5EF4-FFF2-40B4-BE49-F238E27FC236}">
                <a16:creationId xmlns:a16="http://schemas.microsoft.com/office/drawing/2014/main" id="{5725134B-A390-E39B-EF97-C9AD96C6FB47}"/>
              </a:ext>
            </a:extLst>
          </p:cNvPr>
          <p:cNvSpPr/>
          <p:nvPr/>
        </p:nvSpPr>
        <p:spPr>
          <a:xfrm>
            <a:off x="10901724" y="2628303"/>
            <a:ext cx="1034384" cy="420641"/>
          </a:xfrm>
          <a:prstGeom prst="roundRect">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Undo</a:t>
            </a:r>
          </a:p>
        </p:txBody>
      </p:sp>
      <p:sp>
        <p:nvSpPr>
          <p:cNvPr id="84" name="Rectangle: Rounded Corners 83">
            <a:extLst>
              <a:ext uri="{FF2B5EF4-FFF2-40B4-BE49-F238E27FC236}">
                <a16:creationId xmlns:a16="http://schemas.microsoft.com/office/drawing/2014/main" id="{C64CD230-4282-5D76-2FCA-4C2A0F275945}"/>
              </a:ext>
            </a:extLst>
          </p:cNvPr>
          <p:cNvSpPr/>
          <p:nvPr/>
        </p:nvSpPr>
        <p:spPr>
          <a:xfrm>
            <a:off x="7324624" y="2280370"/>
            <a:ext cx="891268" cy="1347825"/>
          </a:xfrm>
          <a:prstGeom prst="roundRect">
            <a:avLst/>
          </a:prstGeom>
          <a:noFill/>
          <a:ln>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85" name="Rectangle: Rounded Corners 84">
            <a:extLst>
              <a:ext uri="{FF2B5EF4-FFF2-40B4-BE49-F238E27FC236}">
                <a16:creationId xmlns:a16="http://schemas.microsoft.com/office/drawing/2014/main" id="{17AECAA6-9EB7-4E82-3AF5-0D84838AAAFE}"/>
              </a:ext>
            </a:extLst>
          </p:cNvPr>
          <p:cNvSpPr/>
          <p:nvPr/>
        </p:nvSpPr>
        <p:spPr>
          <a:xfrm>
            <a:off x="8238704" y="2271603"/>
            <a:ext cx="891268" cy="1347825"/>
          </a:xfrm>
          <a:prstGeom prst="roundRect">
            <a:avLst/>
          </a:prstGeom>
          <a:noFill/>
          <a:ln>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87" name="TextBox 86">
            <a:extLst>
              <a:ext uri="{FF2B5EF4-FFF2-40B4-BE49-F238E27FC236}">
                <a16:creationId xmlns:a16="http://schemas.microsoft.com/office/drawing/2014/main" id="{07F08FEA-3508-B93B-5693-A5969692DB41}"/>
              </a:ext>
            </a:extLst>
          </p:cNvPr>
          <p:cNvSpPr txBox="1"/>
          <p:nvPr/>
        </p:nvSpPr>
        <p:spPr>
          <a:xfrm>
            <a:off x="7316056" y="2324663"/>
            <a:ext cx="1073400" cy="276999"/>
          </a:xfrm>
          <a:prstGeom prst="rect">
            <a:avLst/>
          </a:prstGeom>
          <a:noFill/>
        </p:spPr>
        <p:txBody>
          <a:bodyPr wrap="square" rtlCol="0">
            <a:spAutoFit/>
          </a:bodyPr>
          <a:lstStyle/>
          <a:p>
            <a:r>
              <a:rPr lang="en-US" sz="1200" dirty="0">
                <a:solidFill>
                  <a:srgbClr val="FF0000"/>
                </a:solidFill>
              </a:rPr>
              <a:t>Grid-2 (0,4)</a:t>
            </a:r>
          </a:p>
        </p:txBody>
      </p:sp>
      <p:sp>
        <p:nvSpPr>
          <p:cNvPr id="88" name="TextBox 87">
            <a:extLst>
              <a:ext uri="{FF2B5EF4-FFF2-40B4-BE49-F238E27FC236}">
                <a16:creationId xmlns:a16="http://schemas.microsoft.com/office/drawing/2014/main" id="{B1F61F3B-D1EC-21B2-AD05-1DB15D976197}"/>
              </a:ext>
            </a:extLst>
          </p:cNvPr>
          <p:cNvSpPr txBox="1"/>
          <p:nvPr/>
        </p:nvSpPr>
        <p:spPr>
          <a:xfrm>
            <a:off x="8261202" y="2295466"/>
            <a:ext cx="1073400" cy="276999"/>
          </a:xfrm>
          <a:prstGeom prst="rect">
            <a:avLst/>
          </a:prstGeom>
          <a:noFill/>
        </p:spPr>
        <p:txBody>
          <a:bodyPr wrap="square" rtlCol="0">
            <a:spAutoFit/>
          </a:bodyPr>
          <a:lstStyle/>
          <a:p>
            <a:r>
              <a:rPr lang="en-US" sz="1200" dirty="0">
                <a:solidFill>
                  <a:srgbClr val="FF0000"/>
                </a:solidFill>
              </a:rPr>
              <a:t>Grid-2 (0,5)</a:t>
            </a:r>
          </a:p>
        </p:txBody>
      </p:sp>
      <p:sp>
        <p:nvSpPr>
          <p:cNvPr id="21" name="TextBox 20">
            <a:extLst>
              <a:ext uri="{FF2B5EF4-FFF2-40B4-BE49-F238E27FC236}">
                <a16:creationId xmlns:a16="http://schemas.microsoft.com/office/drawing/2014/main" id="{588D20FE-DE47-45EB-E25F-61EE691125EC}"/>
              </a:ext>
            </a:extLst>
          </p:cNvPr>
          <p:cNvSpPr txBox="1"/>
          <p:nvPr/>
        </p:nvSpPr>
        <p:spPr>
          <a:xfrm rot="16200000">
            <a:off x="-585854" y="913188"/>
            <a:ext cx="1740713" cy="276999"/>
          </a:xfrm>
          <a:prstGeom prst="rect">
            <a:avLst/>
          </a:prstGeom>
          <a:noFill/>
        </p:spPr>
        <p:txBody>
          <a:bodyPr wrap="square" rtlCol="0">
            <a:spAutoFit/>
          </a:bodyPr>
          <a:lstStyle/>
          <a:p>
            <a:r>
              <a:rPr lang="en-US" sz="1200" dirty="0">
                <a:solidFill>
                  <a:srgbClr val="FF0000"/>
                </a:solidFill>
              </a:rPr>
              <a:t>Grid-0 (row=0,colum=0)</a:t>
            </a:r>
          </a:p>
        </p:txBody>
      </p:sp>
      <p:sp>
        <p:nvSpPr>
          <p:cNvPr id="25" name="TextBox 24">
            <a:extLst>
              <a:ext uri="{FF2B5EF4-FFF2-40B4-BE49-F238E27FC236}">
                <a16:creationId xmlns:a16="http://schemas.microsoft.com/office/drawing/2014/main" id="{DF1426B6-9EFD-2702-3EBC-E557D9972549}"/>
              </a:ext>
            </a:extLst>
          </p:cNvPr>
          <p:cNvSpPr txBox="1"/>
          <p:nvPr/>
        </p:nvSpPr>
        <p:spPr>
          <a:xfrm>
            <a:off x="10901724" y="2411168"/>
            <a:ext cx="1073400" cy="276999"/>
          </a:xfrm>
          <a:prstGeom prst="rect">
            <a:avLst/>
          </a:prstGeom>
          <a:noFill/>
        </p:spPr>
        <p:txBody>
          <a:bodyPr wrap="square" rtlCol="0">
            <a:spAutoFit/>
          </a:bodyPr>
          <a:lstStyle/>
          <a:p>
            <a:r>
              <a:rPr lang="en-US" sz="1200" dirty="0">
                <a:solidFill>
                  <a:srgbClr val="FF0000"/>
                </a:solidFill>
              </a:rPr>
              <a:t>Grid-2 (0,6)</a:t>
            </a:r>
          </a:p>
        </p:txBody>
      </p:sp>
      <p:sp>
        <p:nvSpPr>
          <p:cNvPr id="31" name="TextBox 30">
            <a:extLst>
              <a:ext uri="{FF2B5EF4-FFF2-40B4-BE49-F238E27FC236}">
                <a16:creationId xmlns:a16="http://schemas.microsoft.com/office/drawing/2014/main" id="{DC9F2AD9-5FC4-BB93-AC2E-4EA8180327C2}"/>
              </a:ext>
            </a:extLst>
          </p:cNvPr>
          <p:cNvSpPr txBox="1"/>
          <p:nvPr/>
        </p:nvSpPr>
        <p:spPr>
          <a:xfrm>
            <a:off x="11631095" y="6571279"/>
            <a:ext cx="607859" cy="369332"/>
          </a:xfrm>
          <a:prstGeom prst="rect">
            <a:avLst/>
          </a:prstGeom>
          <a:noFill/>
        </p:spPr>
        <p:txBody>
          <a:bodyPr wrap="none" rtlCol="0">
            <a:spAutoFit/>
          </a:bodyPr>
          <a:lstStyle/>
          <a:p>
            <a:r>
              <a:rPr lang="en-US" dirty="0"/>
              <a:t>V1.0</a:t>
            </a:r>
          </a:p>
        </p:txBody>
      </p:sp>
    </p:spTree>
    <p:extLst>
      <p:ext uri="{BB962C8B-B14F-4D97-AF65-F5344CB8AC3E}">
        <p14:creationId xmlns:p14="http://schemas.microsoft.com/office/powerpoint/2010/main" val="345814158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690</TotalTime>
  <Words>2035</Words>
  <Application>Microsoft Office PowerPoint</Application>
  <PresentationFormat>Widescreen</PresentationFormat>
  <Paragraphs>216</Paragraphs>
  <Slides>3</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Aptos</vt:lpstr>
      <vt:lpstr>Aptos Display</vt:lpstr>
      <vt:lpstr>Arial</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Kevin Geurts</dc:creator>
  <cp:lastModifiedBy>Kevin Geurts</cp:lastModifiedBy>
  <cp:revision>72</cp:revision>
  <dcterms:created xsi:type="dcterms:W3CDTF">2024-04-10T14:59:35Z</dcterms:created>
  <dcterms:modified xsi:type="dcterms:W3CDTF">2024-04-23T21:05:29Z</dcterms:modified>
</cp:coreProperties>
</file>