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ingestlib v0.7.0, MIT, on PyPI. Five one-liners: parse, classify, split, ingest, retrieve. Studio is the visual companion — demo later.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Eight hybrid vector stores — SQLite is the zero-setup star. Two providers, two artifact stores, three rerankers. One config key switches.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Close: capability without the data leaving. Roadmap: per-run rules on committed ingests, extraction, 100+ page scale runs, eval dashboard. Questions.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Frame: we like these products. The problem is purely where the documents go. ingestlib replicates the capability self-hosted.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Strict layering keeps the pieces swappable. One config file. Zero-cloud mode: OpenAI + local folder + SQLite, no AWS at all.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Name the workers: Loader, Detector, Reader, Enricher+Reviewer, Assembler. The Reader is the bottleneck by design — one page at a time on the GPU; the Enricher juggles up to 8 behind it, so the line moves at reading speed: ~12 s/page, ~$0.002/page.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small OCR model is state-of-the-art on text but misreads chart values — so the expensive model is scoped to exactly three jobs: charts, figures, review. Corrections are per-region, never a rewrite, so the bounding-box anchors survive. All of it costs about $0.002 per page.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Dual input — standalone mode needs no OCR server. Size gate: whole doc in one call up to 20 pages; beyond that, map-reduce with 20-page chunks and a combine call, capped at 100. Output is structured and validated: label, confidence, reasoning, alternatives. Rules turn it from open-ended into closed-set.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Three passes in plain terms: name the sections, label every page against those names, cut each section into chunks. Note pass 2 grouping happens in pure Python — cheap and deterministic.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 RAG quality holds: the LLM proposes chunk boundaries, but code enforces the guarantees. embedding_text carries the [category &gt; section &gt; heading] breadcrumb so an isolated chunk still knows where it came from; region-level provenance points back to pixels.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ingest is the whole pipeline with dedup and honest resume. retrieve is hybrid + rerank with real citations. Artifact store is the source of truth; the vector store can always be rebuilt via backfill.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502920"/>
            <a:ext cx="121889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C6B7E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v0.7.0  ·  MIT license  ·  live on PyPI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0" y="1417320"/>
            <a:ext cx="12188952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6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ingestlib</a:t>
            </a:r>
            <a:endParaRPr lang="en-US" sz="7600" dirty="0"/>
          </a:p>
        </p:txBody>
      </p:sp>
      <p:sp>
        <p:nvSpPr>
          <p:cNvPr id="4" name="Text 2"/>
          <p:cNvSpPr/>
          <p:nvPr/>
        </p:nvSpPr>
        <p:spPr>
          <a:xfrm>
            <a:off x="0" y="2743200"/>
            <a:ext cx="1218895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self-hosted document intelligence for RAG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4219956" y="3520440"/>
            <a:ext cx="3749040" cy="548640"/>
          </a:xfrm>
          <a:prstGeom prst="roundRect">
            <a:avLst>
              <a:gd name="adj" fmla="val 15000"/>
            </a:avLst>
          </a:prstGeom>
          <a:solidFill>
            <a:srgbClr val="1C2734"/>
          </a:solidFill>
          <a:ln w="12700">
            <a:solidFill>
              <a:srgbClr val="4ADE8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219956" y="3520440"/>
            <a:ext cx="3749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pip install ingestlib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950976" y="4892040"/>
            <a:ext cx="1691640" cy="502920"/>
          </a:xfrm>
          <a:prstGeom prst="roundRect">
            <a:avLst>
              <a:gd name="adj" fmla="val 16364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50976" y="4892040"/>
            <a:ext cx="1691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parse()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2715768" y="5143500"/>
            <a:ext cx="310896" cy="0"/>
          </a:xfrm>
          <a:prstGeom prst="line">
            <a:avLst/>
          </a:prstGeom>
          <a:noFill/>
          <a:ln w="28575">
            <a:solidFill>
              <a:srgbClr val="38BDF8"/>
            </a:solidFill>
            <a:prstDash val="solid"/>
            <a:tailEnd type="triangle"/>
          </a:ln>
        </p:spPr>
      </p:sp>
      <p:sp>
        <p:nvSpPr>
          <p:cNvPr id="10" name="Shape 8"/>
          <p:cNvSpPr/>
          <p:nvPr/>
        </p:nvSpPr>
        <p:spPr>
          <a:xfrm>
            <a:off x="3099816" y="4892040"/>
            <a:ext cx="1691640" cy="502920"/>
          </a:xfrm>
          <a:prstGeom prst="roundRect">
            <a:avLst>
              <a:gd name="adj" fmla="val 16364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099816" y="4892040"/>
            <a:ext cx="1691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classify()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4864608" y="5143500"/>
            <a:ext cx="310896" cy="0"/>
          </a:xfrm>
          <a:prstGeom prst="line">
            <a:avLst/>
          </a:prstGeom>
          <a:noFill/>
          <a:ln w="28575">
            <a:solidFill>
              <a:srgbClr val="38BDF8"/>
            </a:solidFill>
            <a:prstDash val="solid"/>
            <a:tailEnd type="triangle"/>
          </a:ln>
        </p:spPr>
      </p:sp>
      <p:sp>
        <p:nvSpPr>
          <p:cNvPr id="13" name="Shape 11"/>
          <p:cNvSpPr/>
          <p:nvPr/>
        </p:nvSpPr>
        <p:spPr>
          <a:xfrm>
            <a:off x="5248656" y="4892040"/>
            <a:ext cx="1691640" cy="502920"/>
          </a:xfrm>
          <a:prstGeom prst="roundRect">
            <a:avLst>
              <a:gd name="adj" fmla="val 16364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248656" y="4892040"/>
            <a:ext cx="1691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split()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7013448" y="5143500"/>
            <a:ext cx="310896" cy="0"/>
          </a:xfrm>
          <a:prstGeom prst="line">
            <a:avLst/>
          </a:prstGeom>
          <a:noFill/>
          <a:ln w="28575">
            <a:solidFill>
              <a:srgbClr val="38BDF8"/>
            </a:solidFill>
            <a:prstDash val="solid"/>
            <a:tailEnd type="triangle"/>
          </a:ln>
        </p:spPr>
      </p:sp>
      <p:sp>
        <p:nvSpPr>
          <p:cNvPr id="16" name="Shape 14"/>
          <p:cNvSpPr/>
          <p:nvPr/>
        </p:nvSpPr>
        <p:spPr>
          <a:xfrm>
            <a:off x="7397496" y="4892040"/>
            <a:ext cx="1691640" cy="502920"/>
          </a:xfrm>
          <a:prstGeom prst="roundRect">
            <a:avLst>
              <a:gd name="adj" fmla="val 16364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397496" y="4892040"/>
            <a:ext cx="1691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ingest()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9162288" y="5143500"/>
            <a:ext cx="310896" cy="0"/>
          </a:xfrm>
          <a:prstGeom prst="line">
            <a:avLst/>
          </a:prstGeom>
          <a:noFill/>
          <a:ln w="28575">
            <a:solidFill>
              <a:srgbClr val="38BDF8"/>
            </a:solidFill>
            <a:prstDash val="solid"/>
            <a:tailEnd type="triangle"/>
          </a:ln>
        </p:spPr>
      </p:sp>
      <p:sp>
        <p:nvSpPr>
          <p:cNvPr id="19" name="Shape 17"/>
          <p:cNvSpPr/>
          <p:nvPr/>
        </p:nvSpPr>
        <p:spPr>
          <a:xfrm>
            <a:off x="9546336" y="4892040"/>
            <a:ext cx="1691640" cy="502920"/>
          </a:xfrm>
          <a:prstGeom prst="roundRect">
            <a:avLst>
              <a:gd name="adj" fmla="val 16364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9546336" y="4892040"/>
            <a:ext cx="1691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retrieve()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0" y="5577840"/>
            <a:ext cx="121889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5C6B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line of code each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292608"/>
            <a:ext cx="10972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choice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566928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Bring your own stack — one key in config.yaml switches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164592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vector stores — all hybrid (dense + lexical)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640080" y="2103120"/>
            <a:ext cx="1810512" cy="566928"/>
          </a:xfrm>
          <a:prstGeom prst="roundRect">
            <a:avLst>
              <a:gd name="adj" fmla="val 14516"/>
            </a:avLst>
          </a:prstGeom>
          <a:solidFill>
            <a:srgbClr val="1C2734"/>
          </a:solidFill>
          <a:ln w="12700">
            <a:solidFill>
              <a:srgbClr val="4ADE8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2103120"/>
            <a:ext cx="18105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SQLite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2615184" y="2103120"/>
            <a:ext cx="1810512" cy="566928"/>
          </a:xfrm>
          <a:prstGeom prst="roundRect">
            <a:avLst>
              <a:gd name="adj" fmla="val 14516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615184" y="2103120"/>
            <a:ext cx="18105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Pinecone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590288" y="2103120"/>
            <a:ext cx="1810512" cy="566928"/>
          </a:xfrm>
          <a:prstGeom prst="roundRect">
            <a:avLst>
              <a:gd name="adj" fmla="val 14516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590288" y="2103120"/>
            <a:ext cx="18105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Qdrant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6565392" y="2103120"/>
            <a:ext cx="1810512" cy="566928"/>
          </a:xfrm>
          <a:prstGeom prst="roundRect">
            <a:avLst>
              <a:gd name="adj" fmla="val 14516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565392" y="2103120"/>
            <a:ext cx="18105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Postgres/pgvector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640080" y="2852928"/>
            <a:ext cx="1810512" cy="566928"/>
          </a:xfrm>
          <a:prstGeom prst="roundRect">
            <a:avLst>
              <a:gd name="adj" fmla="val 14516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40080" y="2852928"/>
            <a:ext cx="18105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MongoDB Atlas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2615184" y="2852928"/>
            <a:ext cx="1810512" cy="566928"/>
          </a:xfrm>
          <a:prstGeom prst="roundRect">
            <a:avLst>
              <a:gd name="adj" fmla="val 14516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2615184" y="2852928"/>
            <a:ext cx="18105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Milvus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4590288" y="2852928"/>
            <a:ext cx="1810512" cy="566928"/>
          </a:xfrm>
          <a:prstGeom prst="roundRect">
            <a:avLst>
              <a:gd name="adj" fmla="val 14516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590288" y="2852928"/>
            <a:ext cx="18105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OpenSearch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6565392" y="2852928"/>
            <a:ext cx="1810512" cy="566928"/>
          </a:xfrm>
          <a:prstGeom prst="roundRect">
            <a:avLst>
              <a:gd name="adj" fmla="val 14516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565392" y="2852928"/>
            <a:ext cx="18105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Weaviate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640080" y="3703320"/>
            <a:ext cx="7772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SQLite: one local file, zero setup — retrieves as well as the clouds in our evals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8686800" y="1645920"/>
            <a:ext cx="2880360" cy="1371600"/>
          </a:xfrm>
          <a:prstGeom prst="roundRect">
            <a:avLst>
              <a:gd name="adj" fmla="val 6000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869680" y="1755648"/>
            <a:ext cx="2514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AI providers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8869680" y="2057400"/>
            <a:ext cx="25146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9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Bedrock: Nova 2 Lite + multimodal embeddings</a:t>
            </a:r>
            <a:endParaRPr lang="en-US" sz="950" dirty="0"/>
          </a:p>
          <a:p>
            <a:pPr indent="0" marL="0">
              <a:lnSpc>
                <a:spcPct val="115000"/>
              </a:lnSpc>
              <a:buNone/>
            </a:pPr>
            <a:r>
              <a:rPr lang="en-US" sz="9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OpenAI: GPT-5 mini + text-embedding-3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8686800" y="3218688"/>
            <a:ext cx="2880360" cy="868680"/>
          </a:xfrm>
          <a:prstGeom prst="roundRect">
            <a:avLst>
              <a:gd name="adj" fmla="val 9474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8869680" y="3328416"/>
            <a:ext cx="2514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artifact stores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8869680" y="3630168"/>
            <a:ext cx="2514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9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S3  |  local folder</a:t>
            </a:r>
            <a:endParaRPr lang="en-US" sz="950" dirty="0"/>
          </a:p>
        </p:txBody>
      </p:sp>
      <p:sp>
        <p:nvSpPr>
          <p:cNvPr id="28" name="Shape 26"/>
          <p:cNvSpPr/>
          <p:nvPr/>
        </p:nvSpPr>
        <p:spPr>
          <a:xfrm>
            <a:off x="8686800" y="4288536"/>
            <a:ext cx="2880360" cy="868680"/>
          </a:xfrm>
          <a:prstGeom prst="roundRect">
            <a:avLst>
              <a:gd name="adj" fmla="val 9474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8869680" y="4398264"/>
            <a:ext cx="2514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rerankers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8869680" y="4700016"/>
            <a:ext cx="2514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9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Jina (free tier) | Amazon Rerank | none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640080" y="580644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C6B7E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switchable per call site via config</a:t>
            </a:r>
            <a:endParaRPr 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1051560"/>
            <a:ext cx="1218895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Cloud-parser capability.</a:t>
            </a:r>
            <a:endParaRPr lang="en-US" sz="3400" dirty="0"/>
          </a:p>
        </p:txBody>
      </p:sp>
      <p:sp>
        <p:nvSpPr>
          <p:cNvPr id="3" name="Text 1"/>
          <p:cNvSpPr/>
          <p:nvPr/>
        </p:nvSpPr>
        <p:spPr>
          <a:xfrm>
            <a:off x="0" y="1737360"/>
            <a:ext cx="1218895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 data leaving your infrastructure.</a:t>
            </a:r>
            <a:endParaRPr lang="en-US" sz="3400" dirty="0"/>
          </a:p>
        </p:txBody>
      </p:sp>
      <p:sp>
        <p:nvSpPr>
          <p:cNvPr id="4" name="Shape 2"/>
          <p:cNvSpPr/>
          <p:nvPr/>
        </p:nvSpPr>
        <p:spPr>
          <a:xfrm>
            <a:off x="4219956" y="2788920"/>
            <a:ext cx="3749040" cy="548640"/>
          </a:xfrm>
          <a:prstGeom prst="roundRect">
            <a:avLst>
              <a:gd name="adj" fmla="val 15000"/>
            </a:avLst>
          </a:prstGeom>
          <a:solidFill>
            <a:srgbClr val="1C2734"/>
          </a:solidFill>
          <a:ln w="12700">
            <a:solidFill>
              <a:srgbClr val="4ADE8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219956" y="2788920"/>
            <a:ext cx="3749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pip install ingestlib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0" y="3520440"/>
            <a:ext cx="1218895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GitHub:  LangModule/ingestlib   ·   LangModule/ingestlib-studio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0" y="4343400"/>
            <a:ext cx="121889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spc="200" kern="0" dirty="0">
                <a:solidFill>
                  <a:srgbClr val="5C6B7E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roadmap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539496" y="4709160"/>
            <a:ext cx="2606040" cy="777240"/>
          </a:xfrm>
          <a:prstGeom prst="roundRect">
            <a:avLst>
              <a:gd name="adj" fmla="val 10588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39496" y="4709160"/>
            <a:ext cx="26060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per-run rules on committed ingests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374136" y="4709160"/>
            <a:ext cx="2606040" cy="777240"/>
          </a:xfrm>
          <a:prstGeom prst="roundRect">
            <a:avLst>
              <a:gd name="adj" fmla="val 10588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374136" y="4709160"/>
            <a:ext cx="26060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extraction (structured field pulling)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6208776" y="4709160"/>
            <a:ext cx="2606040" cy="777240"/>
          </a:xfrm>
          <a:prstGeom prst="roundRect">
            <a:avLst>
              <a:gd name="adj" fmla="val 10588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208776" y="4709160"/>
            <a:ext cx="26060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scale runs (100+ pages)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9043416" y="4709160"/>
            <a:ext cx="2606040" cy="777240"/>
          </a:xfrm>
          <a:prstGeom prst="roundRect">
            <a:avLst>
              <a:gd name="adj" fmla="val 10588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9043416" y="4709160"/>
            <a:ext cx="26060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eval dashboard</a:t>
            </a:r>
            <a:endParaRPr lang="en-US" sz="1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292608"/>
            <a:ext cx="10972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the problem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566928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 parsers are great — but your documents leave your infrastructure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828800"/>
            <a:ext cx="5257800" cy="3383280"/>
          </a:xfrm>
          <a:prstGeom prst="roundRect">
            <a:avLst>
              <a:gd name="adj" fmla="val 2432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2103120"/>
            <a:ext cx="4709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 document parsing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914400" y="2606040"/>
            <a:ext cx="4709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LlamaParse  ·  LlamaCloud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Reducto  ·  Unstructured.io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14400" y="3474720"/>
            <a:ext cx="47091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Excellent parsing, sold as a cloud service</a:t>
            </a:r>
            <a:endParaRPr lang="en-US" sz="1400" dirty="0"/>
          </a:p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document is shipped to someone else's stack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5989320" y="3520440"/>
            <a:ext cx="457200" cy="0"/>
          </a:xfrm>
          <a:prstGeom prst="line">
            <a:avLst/>
          </a:prstGeom>
          <a:noFill/>
          <a:ln w="28575">
            <a:solidFill>
              <a:srgbClr val="38BDF8"/>
            </a:solidFill>
            <a:prstDash val="solid"/>
            <a:tailEnd type="triangle"/>
          </a:ln>
        </p:spPr>
      </p:sp>
      <p:sp>
        <p:nvSpPr>
          <p:cNvPr id="9" name="Shape 7"/>
          <p:cNvSpPr/>
          <p:nvPr/>
        </p:nvSpPr>
        <p:spPr>
          <a:xfrm>
            <a:off x="6537960" y="1828800"/>
            <a:ext cx="5257800" cy="3383280"/>
          </a:xfrm>
          <a:prstGeom prst="roundRect">
            <a:avLst>
              <a:gd name="adj" fmla="val 2432"/>
            </a:avLst>
          </a:prstGeom>
          <a:solidFill>
            <a:srgbClr val="161E29"/>
          </a:solidFill>
          <a:ln w="19050">
            <a:solidFill>
              <a:srgbClr val="38BDF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812280" y="2103120"/>
            <a:ext cx="4709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ingestlib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6812280" y="2606040"/>
            <a:ext cx="4709160" cy="2514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same capability — replicated as an open-source Python library</a:t>
            </a:r>
            <a:endParaRPr lang="en-US" sz="1400" dirty="0"/>
          </a:p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Runs entirely on YOUR stack · zero data leaving your infrastructure</a:t>
            </a:r>
            <a:endParaRPr lang="en-US" sz="1400" dirty="0"/>
          </a:p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North star: LlamaParse parity — markdown output, charts as data tables, figures with descriptions, bounding-box provenance</a:t>
            </a:r>
            <a:endParaRPr lang="en-US" sz="1400" dirty="0"/>
          </a:p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ingestlib-studio: the visual companion (local web UI)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292608"/>
            <a:ext cx="10972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architecture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566928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Four strict layers — each only calls downward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783080"/>
            <a:ext cx="7406640" cy="914400"/>
          </a:xfrm>
          <a:prstGeom prst="roundRect">
            <a:avLst>
              <a:gd name="adj" fmla="val 9000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68680" y="1783080"/>
            <a:ext cx="16916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services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2606040" y="1911096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6EDF3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ingest(path)  ·  retrieve(question)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2606040" y="2286000"/>
            <a:ext cx="5212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C6B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 the product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1508760" y="2724912"/>
            <a:ext cx="0" cy="201168"/>
          </a:xfrm>
          <a:prstGeom prst="line">
            <a:avLst/>
          </a:prstGeom>
          <a:noFill/>
          <a:ln w="28575">
            <a:solidFill>
              <a:srgbClr val="5C6B7E"/>
            </a:solidFill>
            <a:prstDash val="solid"/>
            <a:tailEnd type="triangle"/>
          </a:ln>
        </p:spPr>
      </p:sp>
      <p:sp>
        <p:nvSpPr>
          <p:cNvPr id="9" name="Shape 7"/>
          <p:cNvSpPr/>
          <p:nvPr/>
        </p:nvSpPr>
        <p:spPr>
          <a:xfrm>
            <a:off x="640080" y="2953512"/>
            <a:ext cx="7406640" cy="914400"/>
          </a:xfrm>
          <a:prstGeom prst="roundRect">
            <a:avLst>
              <a:gd name="adj" fmla="val 9000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68680" y="2953512"/>
            <a:ext cx="16916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operations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2606040" y="3081528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6EDF3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parse  ·  classify  ·  split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2606040" y="3456432"/>
            <a:ext cx="5212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C6B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 the pipeline stages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1508760" y="3895344"/>
            <a:ext cx="0" cy="201168"/>
          </a:xfrm>
          <a:prstGeom prst="line">
            <a:avLst/>
          </a:prstGeom>
          <a:noFill/>
          <a:ln w="28575">
            <a:solidFill>
              <a:srgbClr val="5C6B7E"/>
            </a:solidFill>
            <a:prstDash val="solid"/>
            <a:tailEnd type="triangle"/>
          </a:ln>
        </p:spPr>
      </p:sp>
      <p:sp>
        <p:nvSpPr>
          <p:cNvPr id="14" name="Shape 12"/>
          <p:cNvSpPr/>
          <p:nvPr/>
        </p:nvSpPr>
        <p:spPr>
          <a:xfrm>
            <a:off x="640080" y="4123944"/>
            <a:ext cx="7406640" cy="914400"/>
          </a:xfrm>
          <a:prstGeom prst="roundRect">
            <a:avLst>
              <a:gd name="adj" fmla="val 9000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868680" y="4123944"/>
            <a:ext cx="16916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storage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2606040" y="4123944"/>
            <a:ext cx="52120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6EDF3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artifact store (S3 | local folder)  +  8 vector-store connectors</a:t>
            </a:r>
            <a:endParaRPr lang="en-US" sz="1250" dirty="0"/>
          </a:p>
        </p:txBody>
      </p:sp>
      <p:sp>
        <p:nvSpPr>
          <p:cNvPr id="17" name="Shape 15"/>
          <p:cNvSpPr/>
          <p:nvPr/>
        </p:nvSpPr>
        <p:spPr>
          <a:xfrm>
            <a:off x="1508760" y="5065776"/>
            <a:ext cx="0" cy="201168"/>
          </a:xfrm>
          <a:prstGeom prst="line">
            <a:avLst/>
          </a:prstGeom>
          <a:noFill/>
          <a:ln w="28575">
            <a:solidFill>
              <a:srgbClr val="5C6B7E"/>
            </a:solidFill>
            <a:prstDash val="solid"/>
            <a:tailEnd type="triangle"/>
          </a:ln>
        </p:spPr>
      </p:sp>
      <p:sp>
        <p:nvSpPr>
          <p:cNvPr id="18" name="Shape 16"/>
          <p:cNvSpPr/>
          <p:nvPr/>
        </p:nvSpPr>
        <p:spPr>
          <a:xfrm>
            <a:off x="640080" y="5294376"/>
            <a:ext cx="7406640" cy="914400"/>
          </a:xfrm>
          <a:prstGeom prst="roundRect">
            <a:avLst>
              <a:gd name="adj" fmla="val 9000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68680" y="5294376"/>
            <a:ext cx="16916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foundations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2606040" y="5294376"/>
            <a:ext cx="52120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6EDF3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 providers (Bedrock Nova | OpenAI GPT-5)  +  OCR engine (PaddleOCR-VL)</a:t>
            </a:r>
            <a:endParaRPr lang="en-US" sz="1250" dirty="0"/>
          </a:p>
        </p:txBody>
      </p:sp>
      <p:sp>
        <p:nvSpPr>
          <p:cNvPr id="21" name="Shape 19"/>
          <p:cNvSpPr/>
          <p:nvPr/>
        </p:nvSpPr>
        <p:spPr>
          <a:xfrm>
            <a:off x="8412480" y="1783080"/>
            <a:ext cx="3154680" cy="1783080"/>
          </a:xfrm>
          <a:prstGeom prst="roundRect">
            <a:avLst>
              <a:gd name="adj" fmla="val 4615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613648" y="1938528"/>
            <a:ext cx="275234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Config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8613648" y="2286000"/>
            <a:ext cx="2752344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config.yaml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+ .env (secrets)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+ rules.yaml (optional)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8613648" y="3200400"/>
            <a:ext cx="27523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i="1" dirty="0">
                <a:solidFill>
                  <a:srgbClr val="5C6B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everything else is a sensible default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8412480" y="3749040"/>
            <a:ext cx="3154680" cy="1783080"/>
          </a:xfrm>
          <a:prstGeom prst="roundRect">
            <a:avLst>
              <a:gd name="adj" fmla="val 4615"/>
            </a:avLst>
          </a:prstGeom>
          <a:solidFill>
            <a:srgbClr val="161E29"/>
          </a:solidFill>
          <a:ln w="12700">
            <a:solidFill>
              <a:srgbClr val="4ADE80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8613648" y="3904488"/>
            <a:ext cx="275234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Zero-cloud mode is real</a:t>
            </a:r>
            <a:endParaRPr lang="en-US" sz="1500" dirty="0"/>
          </a:p>
        </p:txBody>
      </p:sp>
      <p:sp>
        <p:nvSpPr>
          <p:cNvPr id="27" name="Text 25"/>
          <p:cNvSpPr/>
          <p:nvPr/>
        </p:nvSpPr>
        <p:spPr>
          <a:xfrm>
            <a:off x="8613648" y="4279392"/>
            <a:ext cx="275234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OpenAI + local folder + SQLite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8613648" y="4828032"/>
            <a:ext cx="27523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the whole pipeline with NO AWS account at all</a:t>
            </a:r>
            <a:endParaRPr lang="en-US" sz="12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292608"/>
            <a:ext cx="10972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parse — 1 of 2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566928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parse(): an assembly line of five workers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66928" y="1298448"/>
            <a:ext cx="11064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i="1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Input: PDF (DOCX / PPTX converted first via LibreOffice). Every page moves through five workers — the heavy Reader takes one page at a time; everyone else works behind it, so the line never stalls.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566928" y="1737360"/>
            <a:ext cx="2139696" cy="1783080"/>
          </a:xfrm>
          <a:prstGeom prst="roundRect">
            <a:avLst>
              <a:gd name="adj" fmla="val 4615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13232" y="1847088"/>
            <a:ext cx="184708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Loader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713232" y="2286000"/>
            <a:ext cx="184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pypdfium2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713232" y="2596896"/>
            <a:ext cx="1847088" cy="8138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4000"/>
              </a:lnSpc>
              <a:buNone/>
            </a:pPr>
            <a:r>
              <a:rPr lang="en-US" sz="9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Renders the page at 200 dpi and pulls the PDF's own text layer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2724912" y="2057400"/>
            <a:ext cx="109728" cy="0"/>
          </a:xfrm>
          <a:prstGeom prst="line">
            <a:avLst/>
          </a:prstGeom>
          <a:noFill/>
          <a:ln w="28575">
            <a:solidFill>
              <a:srgbClr val="38BDF8"/>
            </a:solidFill>
            <a:prstDash val="solid"/>
            <a:tailEnd type="triangle"/>
          </a:ln>
        </p:spPr>
      </p:sp>
      <p:sp>
        <p:nvSpPr>
          <p:cNvPr id="10" name="Shape 8"/>
          <p:cNvSpPr/>
          <p:nvPr/>
        </p:nvSpPr>
        <p:spPr>
          <a:xfrm>
            <a:off x="2852928" y="1737360"/>
            <a:ext cx="2139696" cy="1783080"/>
          </a:xfrm>
          <a:prstGeom prst="roundRect">
            <a:avLst>
              <a:gd name="adj" fmla="val 4615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999232" y="1847088"/>
            <a:ext cx="184708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Detector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2999232" y="2286000"/>
            <a:ext cx="184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PP-DocLayoutV3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2999232" y="2596896"/>
            <a:ext cx="1847088" cy="8138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4000"/>
              </a:lnSpc>
              <a:buNone/>
            </a:pPr>
            <a:r>
              <a:rPr lang="en-US" sz="9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Draws a bounding box around every region — runs locally on CPU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5010912" y="2057400"/>
            <a:ext cx="109728" cy="0"/>
          </a:xfrm>
          <a:prstGeom prst="line">
            <a:avLst/>
          </a:prstGeom>
          <a:noFill/>
          <a:ln w="28575">
            <a:solidFill>
              <a:srgbClr val="38BDF8"/>
            </a:solidFill>
            <a:prstDash val="solid"/>
            <a:tailEnd type="triangle"/>
          </a:ln>
        </p:spPr>
      </p:sp>
      <p:sp>
        <p:nvSpPr>
          <p:cNvPr id="15" name="Shape 13"/>
          <p:cNvSpPr/>
          <p:nvPr/>
        </p:nvSpPr>
        <p:spPr>
          <a:xfrm>
            <a:off x="5138928" y="1737360"/>
            <a:ext cx="2139696" cy="1783080"/>
          </a:xfrm>
          <a:prstGeom prst="roundRect">
            <a:avLst>
              <a:gd name="adj" fmla="val 4615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285232" y="1847088"/>
            <a:ext cx="184708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Reader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5285232" y="2286000"/>
            <a:ext cx="184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PaddleOCR-VL-1.6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5285232" y="2596896"/>
            <a:ext cx="1847088" cy="8138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4000"/>
              </a:lnSpc>
              <a:buNone/>
            </a:pPr>
            <a:r>
              <a:rPr lang="en-US" sz="9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Reads each region on the GPU — tables as HTML (merged cells kept), formulas as LaTeX; one page at a time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7296912" y="2057400"/>
            <a:ext cx="109728" cy="0"/>
          </a:xfrm>
          <a:prstGeom prst="line">
            <a:avLst/>
          </a:prstGeom>
          <a:noFill/>
          <a:ln w="28575">
            <a:solidFill>
              <a:srgbClr val="38BDF8"/>
            </a:solidFill>
            <a:prstDash val="solid"/>
            <a:tailEnd type="triangle"/>
          </a:ln>
        </p:spPr>
      </p:sp>
      <p:sp>
        <p:nvSpPr>
          <p:cNvPr id="20" name="Shape 18"/>
          <p:cNvSpPr/>
          <p:nvPr/>
        </p:nvSpPr>
        <p:spPr>
          <a:xfrm>
            <a:off x="7424928" y="1737360"/>
            <a:ext cx="2139696" cy="1783080"/>
          </a:xfrm>
          <a:prstGeom prst="roundRect">
            <a:avLst>
              <a:gd name="adj" fmla="val 4615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571232" y="1847088"/>
            <a:ext cx="184708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Enricher + Reviewer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7571232" y="2286000"/>
            <a:ext cx="184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Nova 2 Lite / GPT-5 mini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7571232" y="2596896"/>
            <a:ext cx="1847088" cy="8138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4000"/>
              </a:lnSpc>
              <a:buNone/>
            </a:pPr>
            <a:r>
              <a:rPr lang="en-US" sz="9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Fixes charts, figures, and errors — juggles up to 8 pages at once, always behind the Reader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9582912" y="2057400"/>
            <a:ext cx="109728" cy="0"/>
          </a:xfrm>
          <a:prstGeom prst="line">
            <a:avLst/>
          </a:prstGeom>
          <a:noFill/>
          <a:ln w="28575">
            <a:solidFill>
              <a:srgbClr val="38BDF8"/>
            </a:solidFill>
            <a:prstDash val="solid"/>
            <a:tailEnd type="triangle"/>
          </a:ln>
        </p:spPr>
      </p:sp>
      <p:sp>
        <p:nvSpPr>
          <p:cNvPr id="25" name="Shape 23"/>
          <p:cNvSpPr/>
          <p:nvPr/>
        </p:nvSpPr>
        <p:spPr>
          <a:xfrm>
            <a:off x="9710928" y="1737360"/>
            <a:ext cx="2139696" cy="1783080"/>
          </a:xfrm>
          <a:prstGeom prst="roundRect">
            <a:avLst>
              <a:gd name="adj" fmla="val 4615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9857232" y="1847088"/>
            <a:ext cx="184708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Assembler</a:t>
            </a:r>
            <a:endParaRPr lang="en-US" sz="1250" dirty="0"/>
          </a:p>
        </p:txBody>
      </p:sp>
      <p:sp>
        <p:nvSpPr>
          <p:cNvPr id="27" name="Text 25"/>
          <p:cNvSpPr/>
          <p:nvPr/>
        </p:nvSpPr>
        <p:spPr>
          <a:xfrm>
            <a:off x="9857232" y="2286000"/>
            <a:ext cx="184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plain Python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9857232" y="2596896"/>
            <a:ext cx="1847088" cy="8138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4000"/>
              </a:lnSpc>
              <a:buNone/>
            </a:pPr>
            <a:r>
              <a:rPr lang="en-US" sz="9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Stitches regions in reading order into markdown — headers/footers out, region_id + bbox on every block</a:t>
            </a:r>
            <a:endParaRPr lang="en-US" sz="950" dirty="0"/>
          </a:p>
        </p:txBody>
      </p:sp>
      <p:sp>
        <p:nvSpPr>
          <p:cNvPr id="29" name="Text 27"/>
          <p:cNvSpPr/>
          <p:nvPr/>
        </p:nvSpPr>
        <p:spPr>
          <a:xfrm>
            <a:off x="640080" y="3977640"/>
            <a:ext cx="2331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Reader — one page at a time</a:t>
            </a:r>
            <a:endParaRPr lang="en-US" sz="1150" dirty="0"/>
          </a:p>
        </p:txBody>
      </p:sp>
      <p:sp>
        <p:nvSpPr>
          <p:cNvPr id="30" name="Shape 28"/>
          <p:cNvSpPr/>
          <p:nvPr/>
        </p:nvSpPr>
        <p:spPr>
          <a:xfrm>
            <a:off x="3063240" y="3977640"/>
            <a:ext cx="1371600" cy="457200"/>
          </a:xfrm>
          <a:prstGeom prst="roundRect">
            <a:avLst>
              <a:gd name="adj" fmla="val 18000"/>
            </a:avLst>
          </a:prstGeom>
          <a:solidFill>
            <a:srgbClr val="1C2734"/>
          </a:solidFill>
          <a:ln w="12700">
            <a:solidFill>
              <a:srgbClr val="38BDF8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3063240" y="3977640"/>
            <a:ext cx="1371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page 1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4507992" y="3977640"/>
            <a:ext cx="1371600" cy="457200"/>
          </a:xfrm>
          <a:prstGeom prst="roundRect">
            <a:avLst>
              <a:gd name="adj" fmla="val 18000"/>
            </a:avLst>
          </a:prstGeom>
          <a:solidFill>
            <a:srgbClr val="1C2734"/>
          </a:solidFill>
          <a:ln w="12700">
            <a:solidFill>
              <a:srgbClr val="38BDF8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4507992" y="3977640"/>
            <a:ext cx="1371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page 2</a:t>
            </a:r>
            <a:endParaRPr lang="en-US" sz="1050" dirty="0"/>
          </a:p>
        </p:txBody>
      </p:sp>
      <p:sp>
        <p:nvSpPr>
          <p:cNvPr id="34" name="Shape 32"/>
          <p:cNvSpPr/>
          <p:nvPr/>
        </p:nvSpPr>
        <p:spPr>
          <a:xfrm>
            <a:off x="5952744" y="3977640"/>
            <a:ext cx="1371600" cy="457200"/>
          </a:xfrm>
          <a:prstGeom prst="roundRect">
            <a:avLst>
              <a:gd name="adj" fmla="val 18000"/>
            </a:avLst>
          </a:prstGeom>
          <a:solidFill>
            <a:srgbClr val="1C2734"/>
          </a:solidFill>
          <a:ln w="12700">
            <a:solidFill>
              <a:srgbClr val="38BDF8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5952744" y="3977640"/>
            <a:ext cx="1371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page 3</a:t>
            </a:r>
            <a:endParaRPr lang="en-US" sz="1050" dirty="0"/>
          </a:p>
        </p:txBody>
      </p:sp>
      <p:sp>
        <p:nvSpPr>
          <p:cNvPr id="36" name="Text 34"/>
          <p:cNvSpPr/>
          <p:nvPr/>
        </p:nvSpPr>
        <p:spPr>
          <a:xfrm>
            <a:off x="640080" y="4572000"/>
            <a:ext cx="2331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5B8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Enricher — up to 8 at once</a:t>
            </a:r>
            <a:endParaRPr lang="en-US" sz="1150" dirty="0"/>
          </a:p>
        </p:txBody>
      </p:sp>
      <p:sp>
        <p:nvSpPr>
          <p:cNvPr id="37" name="Shape 35"/>
          <p:cNvSpPr/>
          <p:nvPr/>
        </p:nvSpPr>
        <p:spPr>
          <a:xfrm>
            <a:off x="4507992" y="4572000"/>
            <a:ext cx="1371600" cy="457200"/>
          </a:xfrm>
          <a:prstGeom prst="roundRect">
            <a:avLst>
              <a:gd name="adj" fmla="val 18000"/>
            </a:avLst>
          </a:prstGeom>
          <a:solidFill>
            <a:srgbClr val="161E29"/>
          </a:solidFill>
          <a:ln w="12700">
            <a:solidFill>
              <a:srgbClr val="F5B84D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4507992" y="4572000"/>
            <a:ext cx="1371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F5B84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page 1</a:t>
            </a:r>
            <a:endParaRPr lang="en-US" sz="1050" dirty="0"/>
          </a:p>
        </p:txBody>
      </p:sp>
      <p:sp>
        <p:nvSpPr>
          <p:cNvPr id="39" name="Shape 37"/>
          <p:cNvSpPr/>
          <p:nvPr/>
        </p:nvSpPr>
        <p:spPr>
          <a:xfrm>
            <a:off x="5952744" y="4572000"/>
            <a:ext cx="1371600" cy="457200"/>
          </a:xfrm>
          <a:prstGeom prst="roundRect">
            <a:avLst>
              <a:gd name="adj" fmla="val 18000"/>
            </a:avLst>
          </a:prstGeom>
          <a:solidFill>
            <a:srgbClr val="161E29"/>
          </a:solidFill>
          <a:ln w="12700">
            <a:solidFill>
              <a:srgbClr val="F5B84D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5952744" y="4572000"/>
            <a:ext cx="1371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F5B84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page 2</a:t>
            </a:r>
            <a:endParaRPr lang="en-US" sz="1050" dirty="0"/>
          </a:p>
        </p:txBody>
      </p:sp>
      <p:sp>
        <p:nvSpPr>
          <p:cNvPr id="41" name="Text 39"/>
          <p:cNvSpPr/>
          <p:nvPr/>
        </p:nvSpPr>
        <p:spPr>
          <a:xfrm>
            <a:off x="640080" y="5166360"/>
            <a:ext cx="7589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while page 2 is being read, page 1 is already being enriched — so total time ≈ reading time alone</a:t>
            </a:r>
            <a:endParaRPr lang="en-US" sz="1150" dirty="0"/>
          </a:p>
        </p:txBody>
      </p:sp>
      <p:sp>
        <p:nvSpPr>
          <p:cNvPr id="42" name="Shape 40"/>
          <p:cNvSpPr/>
          <p:nvPr/>
        </p:nvSpPr>
        <p:spPr>
          <a:xfrm>
            <a:off x="8732520" y="3977640"/>
            <a:ext cx="2788920" cy="777240"/>
          </a:xfrm>
          <a:prstGeom prst="roundRect">
            <a:avLst>
              <a:gd name="adj" fmla="val 10588"/>
            </a:avLst>
          </a:prstGeom>
          <a:solidFill>
            <a:srgbClr val="161E29"/>
          </a:solidFill>
          <a:ln w="12700">
            <a:solidFill>
              <a:srgbClr val="4ADE80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8869680" y="3977640"/>
            <a:ext cx="1234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~12 s</a:t>
            </a:r>
            <a:endParaRPr lang="en-US" sz="1900" dirty="0"/>
          </a:p>
        </p:txBody>
      </p:sp>
      <p:sp>
        <p:nvSpPr>
          <p:cNvPr id="44" name="Text 42"/>
          <p:cNvSpPr/>
          <p:nvPr/>
        </p:nvSpPr>
        <p:spPr>
          <a:xfrm>
            <a:off x="10104120" y="3977640"/>
            <a:ext cx="1371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 page, all-in (M-series Mac)</a:t>
            </a:r>
            <a:endParaRPr lang="en-US" sz="950" dirty="0"/>
          </a:p>
        </p:txBody>
      </p:sp>
      <p:sp>
        <p:nvSpPr>
          <p:cNvPr id="45" name="Shape 43"/>
          <p:cNvSpPr/>
          <p:nvPr/>
        </p:nvSpPr>
        <p:spPr>
          <a:xfrm>
            <a:off x="8732520" y="4873752"/>
            <a:ext cx="2788920" cy="777240"/>
          </a:xfrm>
          <a:prstGeom prst="roundRect">
            <a:avLst>
              <a:gd name="adj" fmla="val 10588"/>
            </a:avLst>
          </a:prstGeom>
          <a:solidFill>
            <a:srgbClr val="161E29"/>
          </a:solidFill>
          <a:ln w="12700">
            <a:solidFill>
              <a:srgbClr val="4ADE80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8869680" y="4873752"/>
            <a:ext cx="1234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~$0.002</a:t>
            </a:r>
            <a:endParaRPr lang="en-US" sz="1900" dirty="0"/>
          </a:p>
        </p:txBody>
      </p:sp>
      <p:sp>
        <p:nvSpPr>
          <p:cNvPr id="47" name="Text 45"/>
          <p:cNvSpPr/>
          <p:nvPr/>
        </p:nvSpPr>
        <p:spPr>
          <a:xfrm>
            <a:off x="10104120" y="4873752"/>
            <a:ext cx="1371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LLM cost per page</a:t>
            </a:r>
            <a:endParaRPr lang="en-US" sz="950" dirty="0"/>
          </a:p>
        </p:txBody>
      </p:sp>
      <p:sp>
        <p:nvSpPr>
          <p:cNvPr id="48" name="Text 46"/>
          <p:cNvSpPr/>
          <p:nvPr/>
        </p:nvSpPr>
        <p:spPr>
          <a:xfrm>
            <a:off x="0" y="5806440"/>
            <a:ext cx="121889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i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Detector's boxes (“bounding boxes”) are the superpower: an answer can later point back to the exact spot on the page</a:t>
            </a:r>
            <a:endParaRPr lang="en-US" sz="1250" dirty="0"/>
          </a:p>
        </p:txBody>
      </p:sp>
      <p:sp>
        <p:nvSpPr>
          <p:cNvPr id="49" name="Text 47"/>
          <p:cNvSpPr/>
          <p:nvPr/>
        </p:nvSpPr>
        <p:spPr>
          <a:xfrm>
            <a:off x="0" y="6172200"/>
            <a:ext cx="1218895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C6B7E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under the hood: the GPU serializes OCR (semaphore 1) · the LLM stages run behind it (semaphore 8)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292608"/>
            <a:ext cx="10972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parse — 2 of 2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566928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the frontier LLM only touches charts, figures, and review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66928" y="1298448"/>
            <a:ext cx="11064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i="1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Division of labor: the small local model does the reading; the expensive model is scoped to exactly where it adds value.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640080" y="1719072"/>
            <a:ext cx="5349240" cy="713232"/>
          </a:xfrm>
          <a:prstGeom prst="roundRect">
            <a:avLst>
              <a:gd name="adj" fmla="val 11538"/>
            </a:avLst>
          </a:prstGeom>
          <a:solidFill>
            <a:srgbClr val="161E29"/>
          </a:solidFill>
          <a:ln w="12700">
            <a:solidFill>
              <a:srgbClr val="4ADE8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68680" y="1719072"/>
            <a:ext cx="493776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pPr indent="0" marL="0">
              <a:buNone/>
            </a:pPr>
            <a:r>
              <a:rPr lang="en-US" sz="140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small model reads text at a state-of-the-art level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6172200" y="1719072"/>
            <a:ext cx="5349240" cy="713232"/>
          </a:xfrm>
          <a:prstGeom prst="roundRect">
            <a:avLst>
              <a:gd name="adj" fmla="val 11538"/>
            </a:avLst>
          </a:prstGeom>
          <a:solidFill>
            <a:srgbClr val="161E29"/>
          </a:solidFill>
          <a:ln w="12700">
            <a:solidFill>
              <a:srgbClr val="F5B84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00800" y="1719072"/>
            <a:ext cx="493776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B8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</a:t>
            </a:r>
            <a:pPr indent="0" marL="0">
              <a:buNone/>
            </a:pPr>
            <a:r>
              <a:rPr lang="en-US" sz="140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But it misreads chart values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640080" y="2743200"/>
            <a:ext cx="10881360" cy="841248"/>
          </a:xfrm>
          <a:prstGeom prst="roundRect">
            <a:avLst>
              <a:gd name="adj" fmla="val 9783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868680" y="3008376"/>
            <a:ext cx="310896" cy="310896"/>
          </a:xfrm>
          <a:prstGeom prst="ellipse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95528" y="2980944"/>
            <a:ext cx="457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D11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1417320" y="2834640"/>
            <a:ext cx="28346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Charts</a:t>
            </a:r>
            <a:endParaRPr lang="en-US" sz="1450" dirty="0"/>
          </a:p>
        </p:txBody>
      </p:sp>
      <p:sp>
        <p:nvSpPr>
          <p:cNvPr id="13" name="Text 11"/>
          <p:cNvSpPr/>
          <p:nvPr/>
        </p:nvSpPr>
        <p:spPr>
          <a:xfrm>
            <a:off x="4389120" y="2816352"/>
            <a:ext cx="484632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2000"/>
              </a:lnSpc>
              <a:buNone/>
            </a:pPr>
            <a:r>
              <a:rPr lang="en-US" sz="11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chart image is re-read into a proper data table — estimated values are clearly marked with ~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9372600" y="2816352"/>
            <a:ext cx="196596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8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chart crop → data table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640080" y="3657600"/>
            <a:ext cx="10881360" cy="841248"/>
          </a:xfrm>
          <a:prstGeom prst="roundRect">
            <a:avLst>
              <a:gd name="adj" fmla="val 9783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868680" y="3922776"/>
            <a:ext cx="310896" cy="310896"/>
          </a:xfrm>
          <a:prstGeom prst="ellipse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95528" y="3895344"/>
            <a:ext cx="457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D11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417320" y="3749040"/>
            <a:ext cx="28346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Figures</a:t>
            </a:r>
            <a:endParaRPr lang="en-US" sz="1450" dirty="0"/>
          </a:p>
        </p:txBody>
      </p:sp>
      <p:sp>
        <p:nvSpPr>
          <p:cNvPr id="19" name="Text 17"/>
          <p:cNvSpPr/>
          <p:nvPr/>
        </p:nvSpPr>
        <p:spPr>
          <a:xfrm>
            <a:off x="4389120" y="3730752"/>
            <a:ext cx="484632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2000"/>
              </a:lnSpc>
              <a:buNone/>
            </a:pPr>
            <a:r>
              <a:rPr lang="en-US" sz="11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figure gets a structured description, and its nearest caption is linked to it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9372600" y="3730752"/>
            <a:ext cx="196596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8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caption linked by bbox geometry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640080" y="4572000"/>
            <a:ext cx="10881360" cy="841248"/>
          </a:xfrm>
          <a:prstGeom prst="roundRect">
            <a:avLst>
              <a:gd name="adj" fmla="val 9783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" y="4837176"/>
            <a:ext cx="310896" cy="310896"/>
          </a:xfrm>
          <a:prstGeom prst="ellipse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95528" y="4809744"/>
            <a:ext cx="457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D11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1417320" y="4663440"/>
            <a:ext cx="28346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</a:t>
            </a:r>
            <a:endParaRPr lang="en-US" sz="1450" dirty="0"/>
          </a:p>
        </p:txBody>
      </p:sp>
      <p:sp>
        <p:nvSpPr>
          <p:cNvPr id="25" name="Text 23"/>
          <p:cNvSpPr/>
          <p:nvPr/>
        </p:nvSpPr>
        <p:spPr>
          <a:xfrm>
            <a:off x="4389120" y="4645152"/>
            <a:ext cx="484632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2000"/>
              </a:lnSpc>
              <a:buNone/>
            </a:pPr>
            <a:r>
              <a:rPr lang="en-US" sz="11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final pass returns small, targeted corrections — never a full-page rewrite, so the region anchors survive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9372600" y="4645152"/>
            <a:ext cx="196596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8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surgical per-region JSON fixes</a:t>
            </a:r>
            <a:endParaRPr lang="en-US" sz="850" dirty="0"/>
          </a:p>
        </p:txBody>
      </p:sp>
      <p:sp>
        <p:nvSpPr>
          <p:cNvPr id="27" name="Text 25"/>
          <p:cNvSpPr/>
          <p:nvPr/>
        </p:nvSpPr>
        <p:spPr>
          <a:xfrm>
            <a:off x="0" y="5806440"/>
            <a:ext cx="1218895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Cost: </a:t>
            </a:r>
            <a:pPr algn="ctr" indent="0" marL="0">
              <a:buNone/>
            </a:pPr>
            <a:r>
              <a:rPr lang="en-US" sz="13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~$0.002 per page</a:t>
            </a:r>
            <a:pPr algn="ctr" indent="0" marL="0">
              <a:buNone/>
            </a:pPr>
            <a:r>
              <a:rPr lang="en-US" sz="130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(Nova 2 Lite or GPT-5 mini)</a:t>
            </a:r>
            <a:endParaRPr lang="en-US" sz="1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292608"/>
            <a:ext cx="10972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classify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566928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classify(): what kind of document is this?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66928" y="1298448"/>
            <a:ext cx="11064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question, answered with evidence: label + confidence + the reasoning behind it — not just a guess.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40080" y="1737360"/>
            <a:ext cx="5577840" cy="868680"/>
          </a:xfrm>
          <a:prstGeom prst="roundRect">
            <a:avLst>
              <a:gd name="adj" fmla="val 9474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" y="1810512"/>
            <a:ext cx="517550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works on either input:  </a:t>
            </a:r>
            <a:endParaRPr lang="en-US" sz="1200" dirty="0"/>
          </a:p>
          <a:p>
            <a:pPr indent="0" marL="0">
              <a:buNone/>
            </a:pPr>
            <a:r>
              <a:rPr lang="en-US" sz="110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finished parse  OR  a raw file (standalone mode reads the PDF's native text + embedded images — no OCR server needed)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429000" y="2633472"/>
            <a:ext cx="0" cy="182880"/>
          </a:xfrm>
          <a:prstGeom prst="line">
            <a:avLst/>
          </a:prstGeom>
          <a:noFill/>
          <a:ln w="28575">
            <a:solidFill>
              <a:srgbClr val="5C6B7E"/>
            </a:solidFill>
            <a:prstDash val="solid"/>
            <a:tailEnd type="triangle"/>
          </a:ln>
        </p:spPr>
      </p:sp>
      <p:sp>
        <p:nvSpPr>
          <p:cNvPr id="8" name="Shape 6"/>
          <p:cNvSpPr/>
          <p:nvPr/>
        </p:nvSpPr>
        <p:spPr>
          <a:xfrm>
            <a:off x="2240280" y="2852928"/>
            <a:ext cx="2377440" cy="457200"/>
          </a:xfrm>
          <a:prstGeom prst="roundRect">
            <a:avLst>
              <a:gd name="adj" fmla="val 18000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240280" y="2852928"/>
            <a:ext cx="2377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E6EDF3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how many pages?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1463040" y="3310128"/>
            <a:ext cx="0" cy="274320"/>
          </a:xfrm>
          <a:prstGeom prst="line">
            <a:avLst/>
          </a:prstGeom>
          <a:noFill/>
          <a:ln w="28575">
            <a:solidFill>
              <a:srgbClr val="5C6B7E"/>
            </a:solidFill>
            <a:prstDash val="solid"/>
            <a:tailEnd type="triangle"/>
          </a:ln>
        </p:spPr>
      </p:sp>
      <p:sp>
        <p:nvSpPr>
          <p:cNvPr id="11" name="Shape 9"/>
          <p:cNvSpPr/>
          <p:nvPr/>
        </p:nvSpPr>
        <p:spPr>
          <a:xfrm>
            <a:off x="5394960" y="3310128"/>
            <a:ext cx="0" cy="274320"/>
          </a:xfrm>
          <a:prstGeom prst="line">
            <a:avLst/>
          </a:prstGeom>
          <a:noFill/>
          <a:ln w="28575">
            <a:solidFill>
              <a:srgbClr val="5C6B7E"/>
            </a:solidFill>
            <a:prstDash val="solid"/>
            <a:tailEnd type="triangle"/>
          </a:ln>
        </p:spPr>
      </p:sp>
      <p:sp>
        <p:nvSpPr>
          <p:cNvPr id="12" name="Shape 10"/>
          <p:cNvSpPr/>
          <p:nvPr/>
        </p:nvSpPr>
        <p:spPr>
          <a:xfrm>
            <a:off x="640080" y="3611880"/>
            <a:ext cx="2651760" cy="1371600"/>
          </a:xfrm>
          <a:prstGeom prst="roundRect">
            <a:avLst>
              <a:gd name="adj" fmla="val 6000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04672" y="3721608"/>
            <a:ext cx="2322576" cy="1152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≤ 20 pages</a:t>
            </a:r>
            <a:endParaRPr lang="en-US" sz="1200" dirty="0"/>
          </a:p>
          <a:p>
            <a:pPr indent="0" marL="0">
              <a:buNone/>
            </a:pPr>
            <a:r>
              <a:rPr lang="en-US" sz="110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structured-output LLM call — the whole doc in one look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3566160" y="3611880"/>
            <a:ext cx="2651760" cy="1371600"/>
          </a:xfrm>
          <a:prstGeom prst="roundRect">
            <a:avLst>
              <a:gd name="adj" fmla="val 6000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730752" y="3721608"/>
            <a:ext cx="2322576" cy="1152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F5B84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bigger (cap: 100)</a:t>
            </a:r>
            <a:endParaRPr lang="en-US" sz="1200" dirty="0"/>
          </a:p>
          <a:p>
            <a:pPr indent="0" marL="0">
              <a:buNone/>
            </a:pPr>
            <a:r>
              <a:rPr lang="en-US" sz="110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map-reduce: 20-page chunks read in parallel, then one combine call merges the verdicts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6583680" y="1737360"/>
            <a:ext cx="4937760" cy="3246120"/>
          </a:xfrm>
          <a:prstGeom prst="roundRect">
            <a:avLst>
              <a:gd name="adj" fmla="val 2535"/>
            </a:avLst>
          </a:prstGeom>
          <a:solidFill>
            <a:srgbClr val="161E29"/>
          </a:solidFill>
          <a:ln w="12700">
            <a:solidFill>
              <a:srgbClr val="38BDF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812280" y="1901952"/>
            <a:ext cx="4480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comes back — Pydantic-validated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6812280" y="2331720"/>
            <a:ext cx="4480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category</a:t>
            </a:r>
            <a:pPr indent="0" marL="0">
              <a:buNone/>
            </a:pPr>
            <a:r>
              <a:rPr lang="en-US" sz="11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the label — e.g. an invented snake_case name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6812280" y="2734056"/>
            <a:ext cx="4480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confidence</a:t>
            </a:r>
            <a:pPr indent="0" marL="0">
              <a:buNone/>
            </a:pPr>
            <a:r>
              <a:rPr lang="en-US" sz="11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how sure the model is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6812280" y="3136392"/>
            <a:ext cx="4480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reasoning</a:t>
            </a:r>
            <a:pPr indent="0" marL="0">
              <a:buNone/>
            </a:pPr>
            <a:r>
              <a:rPr lang="en-US" sz="11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why it decided that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6812280" y="3538728"/>
            <a:ext cx="4480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alternatives</a:t>
            </a:r>
            <a:pPr indent="0" marL="0">
              <a:buNone/>
            </a:pPr>
            <a:r>
              <a:rPr lang="en-US" sz="11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ranked runner-up labels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6812280" y="4023360"/>
            <a:ext cx="44805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open-ended by default: </a:t>
            </a:r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model invents the best snake_case label. </a:t>
            </a:r>
            <a:endParaRPr lang="en-US" sz="1200" dirty="0"/>
          </a:p>
          <a:p>
            <a:pPr indent="0" marL="0">
              <a:buNone/>
            </a:pPr>
            <a:r>
              <a:rPr lang="en-US" sz="12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 rules: </a:t>
            </a:r>
            <a:pPr indent="0" marL="0">
              <a:buNone/>
            </a:pPr>
            <a:r>
              <a:rPr lang="en-US" sz="120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 becomes closed-set — it must pick from YOUR labels.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0" y="5623560"/>
            <a:ext cx="1218895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C6B7E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rules: up to 20 {label: description}  ·  target_pages “1,3,5-7”  ·  max_pages     (LlamaCloud parity)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292608"/>
            <a:ext cx="10972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split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566928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split(): sections + RAG-quality chunks in three passes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66928" y="1298448"/>
            <a:ext cx="11064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40-page report shouldn't be one blob. split() finds the document's real sections, then cuts each into chunks sized for retrieval.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40080" y="1755648"/>
            <a:ext cx="6035040" cy="1234440"/>
          </a:xfrm>
          <a:prstGeom prst="roundRect">
            <a:avLst>
              <a:gd name="adj" fmla="val 6667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41248" y="1938528"/>
            <a:ext cx="310896" cy="310896"/>
          </a:xfrm>
          <a:prstGeom prst="ellipse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68096" y="1911096"/>
            <a:ext cx="457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D11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1280160" y="1901952"/>
            <a:ext cx="5212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Name the sections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1280160" y="2286000"/>
            <a:ext cx="5257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LLM call proposes 2–15 role-based section names for THIS document — layout names (“page 3”) are forbidden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996696" y="3008376"/>
            <a:ext cx="0" cy="100584"/>
          </a:xfrm>
          <a:prstGeom prst="line">
            <a:avLst/>
          </a:prstGeom>
          <a:noFill/>
          <a:ln w="28575">
            <a:solidFill>
              <a:srgbClr val="38BDF8"/>
            </a:solidFill>
            <a:prstDash val="solid"/>
            <a:tailEnd type="triangle"/>
          </a:ln>
        </p:spPr>
      </p:sp>
      <p:sp>
        <p:nvSpPr>
          <p:cNvPr id="11" name="Shape 9"/>
          <p:cNvSpPr/>
          <p:nvPr/>
        </p:nvSpPr>
        <p:spPr>
          <a:xfrm>
            <a:off x="640080" y="3127248"/>
            <a:ext cx="6035040" cy="1234440"/>
          </a:xfrm>
          <a:prstGeom prst="roundRect">
            <a:avLst>
              <a:gd name="adj" fmla="val 6667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841248" y="3310128"/>
            <a:ext cx="310896" cy="310896"/>
          </a:xfrm>
          <a:prstGeom prst="ellipse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68096" y="3282696"/>
            <a:ext cx="457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D11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1280160" y="3273552"/>
            <a:ext cx="5212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Label every page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1280160" y="3657600"/>
            <a:ext cx="5257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page picks from that fixed vocabulary, all pages in parallel; consecutive same-label pages become a section (pure Python)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996696" y="4379976"/>
            <a:ext cx="0" cy="100584"/>
          </a:xfrm>
          <a:prstGeom prst="line">
            <a:avLst/>
          </a:prstGeom>
          <a:noFill/>
          <a:ln w="28575">
            <a:solidFill>
              <a:srgbClr val="38BDF8"/>
            </a:solidFill>
            <a:prstDash val="solid"/>
            <a:tailEnd type="triangle"/>
          </a:ln>
        </p:spPr>
      </p:sp>
      <p:sp>
        <p:nvSpPr>
          <p:cNvPr id="17" name="Shape 15"/>
          <p:cNvSpPr/>
          <p:nvPr/>
        </p:nvSpPr>
        <p:spPr>
          <a:xfrm>
            <a:off x="640080" y="4498848"/>
            <a:ext cx="6035040" cy="1234440"/>
          </a:xfrm>
          <a:prstGeom prst="roundRect">
            <a:avLst>
              <a:gd name="adj" fmla="val 6667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841248" y="4681728"/>
            <a:ext cx="310896" cy="310896"/>
          </a:xfrm>
          <a:prstGeom prst="ellipse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68096" y="4654296"/>
            <a:ext cx="457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D11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1280160" y="4645152"/>
            <a:ext cx="5212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Cut into chunks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1280160" y="5029200"/>
            <a:ext cx="5257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inside each section, the LLM groups blocks into topical chunks with headings — then code enforces the hard guarantees (next slide)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7040880" y="2103120"/>
            <a:ext cx="1600200" cy="457200"/>
          </a:xfrm>
          <a:prstGeom prst="roundRect">
            <a:avLst>
              <a:gd name="adj" fmla="val 18000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040880" y="2103120"/>
            <a:ext cx="1600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“methods”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8732520" y="2103120"/>
            <a:ext cx="1600200" cy="457200"/>
          </a:xfrm>
          <a:prstGeom prst="roundRect">
            <a:avLst>
              <a:gd name="adj" fmla="val 18000"/>
            </a:avLst>
          </a:prstGeom>
          <a:solidFill>
            <a:srgbClr val="1C2734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732520" y="2103120"/>
            <a:ext cx="1600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“results”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10424160" y="2139696"/>
            <a:ext cx="1280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C6B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… 2–15 names</a:t>
            </a:r>
            <a:endParaRPr lang="en-US" sz="1050" dirty="0"/>
          </a:p>
        </p:txBody>
      </p:sp>
      <p:sp>
        <p:nvSpPr>
          <p:cNvPr id="27" name="Shape 25"/>
          <p:cNvSpPr/>
          <p:nvPr/>
        </p:nvSpPr>
        <p:spPr>
          <a:xfrm>
            <a:off x="7040880" y="3328416"/>
            <a:ext cx="658368" cy="502920"/>
          </a:xfrm>
          <a:prstGeom prst="roundRect">
            <a:avLst>
              <a:gd name="adj" fmla="val 9091"/>
            </a:avLst>
          </a:prstGeom>
          <a:solidFill>
            <a:srgbClr val="0D1117"/>
          </a:solidFill>
          <a:ln w="19050">
            <a:solidFill>
              <a:srgbClr val="38BDF8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040880" y="3328416"/>
            <a:ext cx="6583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p1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7808976" y="3328416"/>
            <a:ext cx="658368" cy="502920"/>
          </a:xfrm>
          <a:prstGeom prst="roundRect">
            <a:avLst>
              <a:gd name="adj" fmla="val 9091"/>
            </a:avLst>
          </a:prstGeom>
          <a:solidFill>
            <a:srgbClr val="0D1117"/>
          </a:solidFill>
          <a:ln w="19050">
            <a:solidFill>
              <a:srgbClr val="38BDF8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7808976" y="3328416"/>
            <a:ext cx="6583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p2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8577072" y="3328416"/>
            <a:ext cx="658368" cy="502920"/>
          </a:xfrm>
          <a:prstGeom prst="roundRect">
            <a:avLst>
              <a:gd name="adj" fmla="val 9091"/>
            </a:avLst>
          </a:prstGeom>
          <a:solidFill>
            <a:srgbClr val="0D1117"/>
          </a:solidFill>
          <a:ln w="19050">
            <a:solidFill>
              <a:srgbClr val="F5B84D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8577072" y="3328416"/>
            <a:ext cx="6583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5B84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p3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9345168" y="3328416"/>
            <a:ext cx="658368" cy="502920"/>
          </a:xfrm>
          <a:prstGeom prst="roundRect">
            <a:avLst>
              <a:gd name="adj" fmla="val 9091"/>
            </a:avLst>
          </a:prstGeom>
          <a:solidFill>
            <a:srgbClr val="0D1117"/>
          </a:solidFill>
          <a:ln w="19050">
            <a:solidFill>
              <a:srgbClr val="F5B84D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9345168" y="3328416"/>
            <a:ext cx="6583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5B84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p4</a:t>
            </a:r>
            <a:endParaRPr lang="en-US" sz="1000" dirty="0"/>
          </a:p>
        </p:txBody>
      </p:sp>
      <p:sp>
        <p:nvSpPr>
          <p:cNvPr id="35" name="Shape 33"/>
          <p:cNvSpPr/>
          <p:nvPr/>
        </p:nvSpPr>
        <p:spPr>
          <a:xfrm>
            <a:off x="10113264" y="3328416"/>
            <a:ext cx="658368" cy="502920"/>
          </a:xfrm>
          <a:prstGeom prst="roundRect">
            <a:avLst>
              <a:gd name="adj" fmla="val 9091"/>
            </a:avLst>
          </a:prstGeom>
          <a:solidFill>
            <a:srgbClr val="0D1117"/>
          </a:solidFill>
          <a:ln w="19050">
            <a:solidFill>
              <a:srgbClr val="F5B84D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0113264" y="3328416"/>
            <a:ext cx="6583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5B84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p5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7040880" y="3895344"/>
            <a:ext cx="1426464" cy="0"/>
          </a:xfrm>
          <a:prstGeom prst="line">
            <a:avLst/>
          </a:prstGeom>
          <a:noFill/>
          <a:ln w="19050">
            <a:solidFill>
              <a:srgbClr val="38BDF8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7040880" y="3950208"/>
            <a:ext cx="142646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methods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8577072" y="3895344"/>
            <a:ext cx="2194560" cy="0"/>
          </a:xfrm>
          <a:prstGeom prst="line">
            <a:avLst/>
          </a:prstGeom>
          <a:noFill/>
          <a:ln w="19050">
            <a:solidFill>
              <a:srgbClr val="F5B84D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8577072" y="3950208"/>
            <a:ext cx="2194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F5B84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results</a:t>
            </a:r>
            <a:endParaRPr lang="en-US" sz="950" dirty="0"/>
          </a:p>
        </p:txBody>
      </p:sp>
      <p:sp>
        <p:nvSpPr>
          <p:cNvPr id="41" name="Shape 39"/>
          <p:cNvSpPr/>
          <p:nvPr/>
        </p:nvSpPr>
        <p:spPr>
          <a:xfrm>
            <a:off x="7040880" y="4773168"/>
            <a:ext cx="1371600" cy="685800"/>
          </a:xfrm>
          <a:prstGeom prst="roundRect">
            <a:avLst>
              <a:gd name="adj" fmla="val 6667"/>
            </a:avLst>
          </a:prstGeom>
          <a:solidFill>
            <a:srgbClr val="0D1117"/>
          </a:solidFill>
          <a:ln w="19050">
            <a:solidFill>
              <a:srgbClr val="F5B84D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7040880" y="4773168"/>
            <a:ext cx="1371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5B84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section</a:t>
            </a:r>
            <a:endParaRPr lang="en-US" sz="1000" dirty="0"/>
          </a:p>
        </p:txBody>
      </p:sp>
      <p:sp>
        <p:nvSpPr>
          <p:cNvPr id="43" name="Shape 41"/>
          <p:cNvSpPr/>
          <p:nvPr/>
        </p:nvSpPr>
        <p:spPr>
          <a:xfrm>
            <a:off x="8503920" y="5111496"/>
            <a:ext cx="365760" cy="0"/>
          </a:xfrm>
          <a:prstGeom prst="line">
            <a:avLst/>
          </a:prstGeom>
          <a:noFill/>
          <a:ln w="28575">
            <a:solidFill>
              <a:srgbClr val="5C6B7E"/>
            </a:solidFill>
            <a:prstDash val="solid"/>
            <a:tailEnd type="triangle"/>
          </a:ln>
        </p:spPr>
      </p:sp>
      <p:sp>
        <p:nvSpPr>
          <p:cNvPr id="44" name="Shape 42"/>
          <p:cNvSpPr/>
          <p:nvPr/>
        </p:nvSpPr>
        <p:spPr>
          <a:xfrm>
            <a:off x="9006840" y="4882896"/>
            <a:ext cx="786384" cy="457200"/>
          </a:xfrm>
          <a:prstGeom prst="roundRect">
            <a:avLst>
              <a:gd name="adj" fmla="val 18000"/>
            </a:avLst>
          </a:prstGeom>
          <a:solidFill>
            <a:srgbClr val="1C2734"/>
          </a:solidFill>
          <a:ln w="12700">
            <a:solidFill>
              <a:srgbClr val="4ADE80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9006840" y="4882896"/>
            <a:ext cx="78638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</a:t>
            </a:r>
            <a:endParaRPr lang="en-US" sz="1000" dirty="0"/>
          </a:p>
        </p:txBody>
      </p:sp>
      <p:sp>
        <p:nvSpPr>
          <p:cNvPr id="46" name="Shape 44"/>
          <p:cNvSpPr/>
          <p:nvPr/>
        </p:nvSpPr>
        <p:spPr>
          <a:xfrm>
            <a:off x="9866376" y="4882896"/>
            <a:ext cx="786384" cy="457200"/>
          </a:xfrm>
          <a:prstGeom prst="roundRect">
            <a:avLst>
              <a:gd name="adj" fmla="val 18000"/>
            </a:avLst>
          </a:prstGeom>
          <a:solidFill>
            <a:srgbClr val="1C2734"/>
          </a:solidFill>
          <a:ln w="12700">
            <a:solidFill>
              <a:srgbClr val="4ADE80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9866376" y="4882896"/>
            <a:ext cx="78638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2</a:t>
            </a:r>
            <a:endParaRPr lang="en-US" sz="1000" dirty="0"/>
          </a:p>
        </p:txBody>
      </p:sp>
      <p:sp>
        <p:nvSpPr>
          <p:cNvPr id="48" name="Shape 46"/>
          <p:cNvSpPr/>
          <p:nvPr/>
        </p:nvSpPr>
        <p:spPr>
          <a:xfrm>
            <a:off x="10725912" y="4882896"/>
            <a:ext cx="786384" cy="457200"/>
          </a:xfrm>
          <a:prstGeom prst="roundRect">
            <a:avLst>
              <a:gd name="adj" fmla="val 18000"/>
            </a:avLst>
          </a:prstGeom>
          <a:solidFill>
            <a:srgbClr val="1C2734"/>
          </a:solidFill>
          <a:ln w="12700">
            <a:solidFill>
              <a:srgbClr val="4ADE80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10725912" y="4882896"/>
            <a:ext cx="78638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3</a:t>
            </a:r>
            <a:endParaRPr lang="en-US" sz="1000" dirty="0"/>
          </a:p>
        </p:txBody>
      </p:sp>
      <p:sp>
        <p:nvSpPr>
          <p:cNvPr id="50" name="Text 48"/>
          <p:cNvSpPr/>
          <p:nvPr/>
        </p:nvSpPr>
        <p:spPr>
          <a:xfrm>
            <a:off x="9006840" y="5394960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C6B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chunks</a:t>
            </a:r>
            <a:endParaRPr lang="en-US" sz="1000" dirty="0"/>
          </a:p>
        </p:txBody>
      </p:sp>
      <p:sp>
        <p:nvSpPr>
          <p:cNvPr id="51" name="Text 49"/>
          <p:cNvSpPr/>
          <p:nvPr/>
        </p:nvSpPr>
        <p:spPr>
          <a:xfrm>
            <a:off x="0" y="5989320"/>
            <a:ext cx="1218895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sections = the document's real structure   ·   chunks = retrieval-sized pieces that keep their context</a:t>
            </a:r>
            <a:endParaRPr lang="en-US" sz="13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292608"/>
            <a:ext cx="10972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split — what a chunk looks like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566928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chunk is retrieval-ready — and code guarantees it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737360"/>
            <a:ext cx="5212080" cy="3749040"/>
          </a:xfrm>
          <a:prstGeom prst="roundRect">
            <a:avLst>
              <a:gd name="adj" fmla="val 2195"/>
            </a:avLst>
          </a:prstGeom>
          <a:solidFill>
            <a:srgbClr val="161E29"/>
          </a:solidFill>
          <a:ln w="12700">
            <a:solidFill>
              <a:srgbClr val="38BDF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68680" y="1874520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C6B7E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one chunk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868680" y="2212848"/>
            <a:ext cx="4754880" cy="457200"/>
          </a:xfrm>
          <a:prstGeom prst="roundRect">
            <a:avLst>
              <a:gd name="adj" fmla="val 18000"/>
            </a:avLst>
          </a:prstGeom>
          <a:solidFill>
            <a:srgbClr val="0D1117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68680" y="2212848"/>
            <a:ext cx="4754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E6EDF3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heading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868680" y="2779776"/>
            <a:ext cx="4754880" cy="1051560"/>
          </a:xfrm>
          <a:prstGeom prst="roundRect">
            <a:avLst>
              <a:gd name="adj" fmla="val 7826"/>
            </a:avLst>
          </a:prstGeom>
          <a:solidFill>
            <a:srgbClr val="0D1117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51560" y="2779776"/>
            <a:ext cx="43891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blocks in reading order — text, a table, a figure + its caption…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868680" y="3977640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embedding_text — what the vector store actually indexes: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868680" y="4279392"/>
            <a:ext cx="4754880" cy="457200"/>
          </a:xfrm>
          <a:prstGeom prst="roundRect">
            <a:avLst>
              <a:gd name="adj" fmla="val 18000"/>
            </a:avLst>
          </a:prstGeom>
          <a:solidFill>
            <a:srgbClr val="0D1117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68680" y="4279392"/>
            <a:ext cx="4754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[category › section › heading] + text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868680" y="4846320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provenance — region_ids + bounding boxes back to the page: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868680" y="5138928"/>
            <a:ext cx="4754880" cy="256032"/>
          </a:xfrm>
          <a:prstGeom prst="roundRect">
            <a:avLst>
              <a:gd name="adj" fmla="val 32143"/>
            </a:avLst>
          </a:prstGeom>
          <a:solidFill>
            <a:srgbClr val="0D1117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868680" y="5138928"/>
            <a:ext cx="4754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region_id · bbox · page</a:t>
            </a:r>
            <a:endParaRPr lang="en-US" sz="950" dirty="0"/>
          </a:p>
        </p:txBody>
      </p:sp>
      <p:sp>
        <p:nvSpPr>
          <p:cNvPr id="16" name="Text 14"/>
          <p:cNvSpPr/>
          <p:nvPr/>
        </p:nvSpPr>
        <p:spPr>
          <a:xfrm>
            <a:off x="6309360" y="1783080"/>
            <a:ext cx="5257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Hard guarantees — enforced by code, not the model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6309360" y="2240280"/>
            <a:ext cx="5257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pPr indent="0" marL="0">
              <a:buNone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caption and its figure stay atomic — never separated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6309360" y="2862072"/>
            <a:ext cx="5257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pPr indent="0" marL="0">
              <a:buNone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heading never ends a chunk (it belongs with what follows)</a:t>
            </a:r>
            <a:endParaRPr lang="en-US" sz="1350" dirty="0"/>
          </a:p>
        </p:txBody>
      </p:sp>
      <p:sp>
        <p:nvSpPr>
          <p:cNvPr id="19" name="Text 17"/>
          <p:cNvSpPr/>
          <p:nvPr/>
        </p:nvSpPr>
        <p:spPr>
          <a:xfrm>
            <a:off x="6309360" y="3483864"/>
            <a:ext cx="5257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pPr indent="0" marL="0">
              <a:buNone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tables are never split down the middle</a:t>
            </a:r>
            <a:endParaRPr lang="en-US" sz="1350" dirty="0"/>
          </a:p>
        </p:txBody>
      </p:sp>
      <p:sp>
        <p:nvSpPr>
          <p:cNvPr id="20" name="Text 18"/>
          <p:cNvSpPr/>
          <p:nvPr/>
        </p:nvSpPr>
        <p:spPr>
          <a:xfrm>
            <a:off x="6309360" y="4105656"/>
            <a:ext cx="5257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pPr indent="0" marL="0">
              <a:buNone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micro-chunks get merged into their neighbors</a:t>
            </a:r>
            <a:endParaRPr lang="en-US" sz="1350" dirty="0"/>
          </a:p>
        </p:txBody>
      </p:sp>
      <p:sp>
        <p:nvSpPr>
          <p:cNvPr id="21" name="Text 19"/>
          <p:cNvSpPr/>
          <p:nvPr/>
        </p:nvSpPr>
        <p:spPr>
          <a:xfrm>
            <a:off x="6309360" y="4727448"/>
            <a:ext cx="5257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pPr indent="0" marL="0">
              <a:buNone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768-token ceiling, with topic-aware sub-splitting</a:t>
            </a:r>
            <a:endParaRPr lang="en-US" sz="1350" dirty="0"/>
          </a:p>
        </p:txBody>
      </p:sp>
      <p:sp>
        <p:nvSpPr>
          <p:cNvPr id="22" name="Text 20"/>
          <p:cNvSpPr/>
          <p:nvPr/>
        </p:nvSpPr>
        <p:spPr>
          <a:xfrm>
            <a:off x="0" y="5669280"/>
            <a:ext cx="1218895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i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breadcrumb gives each chunk its context back (contextual retrieval) — the provenance powers the studio's hover-highlight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0" y="6035040"/>
            <a:ext cx="1218895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5C6B7E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bring your own structure via rules.yaml: up to 50 split categories skip pass 1 · precedence: call args &gt; saved rules &gt; open-ended</a:t>
            </a:r>
            <a:endParaRPr lang="en-US" sz="1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292608"/>
            <a:ext cx="10972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services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566928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ingest() + retrieve()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691640"/>
            <a:ext cx="5349240" cy="3291840"/>
          </a:xfrm>
          <a:prstGeom prst="roundRect">
            <a:avLst>
              <a:gd name="adj" fmla="val 2500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68680" y="1874520"/>
            <a:ext cx="4892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38B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ingest(path)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868680" y="2313432"/>
            <a:ext cx="4892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parse → classify → split → embed → upsert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868680" y="2788920"/>
            <a:ext cx="489204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stage persisted to the artifact store</a:t>
            </a:r>
            <a:endParaRPr lang="en-US" sz="1350" dirty="0"/>
          </a:p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per-stage progress events</a:t>
            </a:r>
            <a:endParaRPr lang="en-US" sz="1350" dirty="0"/>
          </a:p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content-hash dedup — re-ingesting the same file is skipped</a:t>
            </a:r>
            <a:endParaRPr lang="en-US" sz="1350" dirty="0"/>
          </a:p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interrupted run resumes honestly</a:t>
            </a:r>
            <a:endParaRPr lang="en-US" sz="1350" dirty="0"/>
          </a:p>
        </p:txBody>
      </p:sp>
      <p:sp>
        <p:nvSpPr>
          <p:cNvPr id="8" name="Shape 6"/>
          <p:cNvSpPr/>
          <p:nvPr/>
        </p:nvSpPr>
        <p:spPr>
          <a:xfrm>
            <a:off x="6217920" y="1691640"/>
            <a:ext cx="5349240" cy="3291840"/>
          </a:xfrm>
          <a:prstGeom prst="roundRect">
            <a:avLst>
              <a:gd name="adj" fmla="val 2500"/>
            </a:avLst>
          </a:prstGeom>
          <a:solidFill>
            <a:srgbClr val="161E29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46520" y="1874520"/>
            <a:ext cx="4892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F5B84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retrieve(question)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6446520" y="2313432"/>
            <a:ext cx="4892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embed → hybrid search → rerank → cited hits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6446520" y="2788920"/>
            <a:ext cx="489204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hybrid = dense vectors + lexical/BM25, fused with RRF, over a 4× candidate pool</a:t>
            </a:r>
            <a:endParaRPr lang="en-US" sz="1350" dirty="0"/>
          </a:p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rerank: Jina reranker v3 default · Amazon Rerank · none</a:t>
            </a:r>
            <a:endParaRPr lang="en-US" sz="1350" dirty="0"/>
          </a:p>
          <a:p>
            <a:pPr marL="177800" indent="-177800">
              <a:lnSpc>
                <a:spcPct val="105000"/>
              </a:lnSpc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E6EDF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hits with scores + a numbered prompt-ready context block</a:t>
            </a:r>
            <a:endParaRPr lang="en-US" sz="1350" dirty="0"/>
          </a:p>
        </p:txBody>
      </p:sp>
      <p:sp>
        <p:nvSpPr>
          <p:cNvPr id="12" name="Shape 10"/>
          <p:cNvSpPr/>
          <p:nvPr/>
        </p:nvSpPr>
        <p:spPr>
          <a:xfrm>
            <a:off x="6446520" y="4434840"/>
            <a:ext cx="4206240" cy="411480"/>
          </a:xfrm>
          <a:prstGeom prst="roundRect">
            <a:avLst>
              <a:gd name="adj" fmla="val 20000"/>
            </a:avLst>
          </a:prstGeom>
          <a:solidFill>
            <a:srgbClr val="0D1117"/>
          </a:solidFill>
          <a:ln w="12700">
            <a:solidFill>
              <a:srgbClr val="2C3A4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46520" y="4434840"/>
            <a:ext cx="42062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9BD7F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doc 7b6b95d · p.4 · methods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640080" y="5257800"/>
            <a:ext cx="10881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8B98A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artifact store = source of truth   ·   vector store = rebuildable index — backfill re-embeds stored chunks into any store without re-parsing</a:t>
            </a:r>
            <a:endParaRPr lang="en-US" sz="12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2026-07-23T03:53:38Z</dcterms:created>
  <dcterms:modified xsi:type="dcterms:W3CDTF">2026-07-23T03:53:38Z</dcterms:modified>
</cp:coreProperties>
</file>