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315200" y="-365760"/>
            <a:ext cx="4754880" cy="4754880"/>
          </a:xfrm>
          <a:prstGeom prst="ellipse">
            <a:avLst/>
          </a:prstGeom>
          <a:solidFill>
            <a:srgbClr val="F4B740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822960" y="2148840"/>
            <a:ext cx="502920" cy="82296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822960" y="2331720"/>
            <a:ext cx="10515600" cy="20116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7600" b="1">
                <a:solidFill>
                  <a:srgbClr val="F1E9D8"/>
                </a:solidFill>
                <a:latin typeface="Helvetica Neue"/>
              </a:rPr>
              <a:t>Lumen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1248" y="3611880"/>
            <a:ext cx="10515600" cy="9144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600" b="0">
                <a:solidFill>
                  <a:srgbClr val="FFD980"/>
                </a:solidFill>
                <a:latin typeface="Helvetica Neue"/>
              </a:rPr>
              <a:t>A privacy-first coding harness.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1248" y="4343400"/>
            <a:ext cx="9875520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700" b="0">
                <a:solidFill>
                  <a:srgbClr val="A99C82"/>
                </a:solidFill>
                <a:latin typeface="Helvetica Neue"/>
              </a:rPr>
              <a:t>Run local LLMs offline, or bring your own OpenRouter key for the whole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700" b="0">
                <a:solidFill>
                  <a:srgbClr val="A99C82"/>
                </a:solidFill>
                <a:latin typeface="Helvetica Neue"/>
              </a:rPr>
              <a:t>catalogue. No daily limits. Your code never leaves your machine.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40">
                <a:solidFill>
                  <a:srgbClr val="F4B740"/>
                </a:solidFill>
                <a:latin typeface="Menlo"/>
              </a:rPr>
              <a:t>HACKMEE  ·  DEVELOPER TOOLING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THE NUMBERS · LEAN CONTEXT (MEASURED)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F1E9D8"/>
                </a:solidFill>
                <a:latin typeface="Helvetica Neue"/>
              </a:rPr>
              <a:t>~1,088 tokens of overhead. Measured, not guessed.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783080"/>
            <a:ext cx="104241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0">
                <a:solidFill>
                  <a:srgbClr val="A99C82"/>
                </a:solidFill>
                <a:latin typeface="Helvetica Neue"/>
              </a:rPr>
              <a:t>Every turn, a harness prepends a system prompt + tool definitions before your code. </a:t>
            </a:r>
            <a:r>
              <a:rPr sz="1600" b="1">
                <a:solidFill>
                  <a:srgbClr val="F4B740"/>
                </a:solidFill>
                <a:latin typeface="Helvetica Neue"/>
              </a:rPr>
              <a:t>Lumen keeps that tiny</a:t>
            </a:r>
            <a:r>
              <a:rPr sz="1600" b="0">
                <a:solidFill>
                  <a:srgbClr val="A99C82"/>
                </a:solidFill>
                <a:latin typeface="Helvetica Neue"/>
              </a:rPr>
              <a:t> — more of your context window and budget goes to the actual work.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2743200"/>
            <a:ext cx="3200400" cy="274320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822960" y="2743200"/>
            <a:ext cx="3200400" cy="82296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822960" y="3154680"/>
            <a:ext cx="3200400" cy="10058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5800" b="1">
                <a:solidFill>
                  <a:srgbClr val="FFD980"/>
                </a:solidFill>
                <a:latin typeface="Menlo"/>
              </a:rPr>
              <a:t>1,088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" y="4297680"/>
            <a:ext cx="3200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 spc="100">
                <a:solidFill>
                  <a:srgbClr val="F1E9D8"/>
                </a:solidFill>
                <a:latin typeface="Menlo"/>
              </a:rPr>
              <a:t>tokens / turn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22960" y="4709160"/>
            <a:ext cx="320040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0">
                <a:solidFill>
                  <a:srgbClr val="A99C82"/>
                </a:solidFill>
                <a:latin typeface="Menlo"/>
              </a:rPr>
              <a:t>296 system prompt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</a:pPr>
            <a:r>
              <a:rPr sz="1200" b="0">
                <a:solidFill>
                  <a:srgbClr val="A99C82"/>
                </a:solidFill>
                <a:latin typeface="Menlo"/>
              </a:rPr>
              <a:t>792 · 7 tool schemas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80560" y="2788920"/>
            <a:ext cx="54864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160">
                <a:solidFill>
                  <a:srgbClr val="A99C82"/>
                </a:solidFill>
                <a:latin typeface="Menlo"/>
              </a:rPr>
              <a:t>TOKENS PER TOOL SCHEMA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80560" y="32461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0">
                <a:solidFill>
                  <a:srgbClr val="F1E9D8"/>
                </a:solidFill>
                <a:latin typeface="Menlo"/>
              </a:rPr>
              <a:t>read_file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852160" y="3264408"/>
            <a:ext cx="4049317" cy="201168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992917" y="3227832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132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80560" y="361188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0">
                <a:solidFill>
                  <a:srgbClr val="F1E9D8"/>
                </a:solidFill>
                <a:latin typeface="Menlo"/>
              </a:rPr>
              <a:t>edit_file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852160" y="3630168"/>
            <a:ext cx="4754880" cy="201168"/>
          </a:xfrm>
          <a:prstGeom prst="rect">
            <a:avLst/>
          </a:prstGeom>
          <a:solidFill>
            <a:srgbClr val="FFD9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0698480" y="3593592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155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80560" y="397764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0">
                <a:solidFill>
                  <a:srgbClr val="F1E9D8"/>
                </a:solidFill>
                <a:latin typeface="Menlo"/>
              </a:rPr>
              <a:t>run_bash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852160" y="3995928"/>
            <a:ext cx="3466460" cy="201168"/>
          </a:xfrm>
          <a:prstGeom prst="rect">
            <a:avLst/>
          </a:prstGeom>
          <a:solidFill>
            <a:srgbClr val="FFD9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410060" y="3959352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113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80560" y="434340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0">
                <a:solidFill>
                  <a:srgbClr val="F1E9D8"/>
                </a:solidFill>
                <a:latin typeface="Menlo"/>
              </a:rPr>
              <a:t>search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852160" y="4361688"/>
            <a:ext cx="3374430" cy="201168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318030" y="4325112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110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80560" y="470916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0">
                <a:solidFill>
                  <a:srgbClr val="F1E9D8"/>
                </a:solidFill>
                <a:latin typeface="Menlo"/>
              </a:rPr>
              <a:t>find_files</a:t>
            </a:r>
          </a:p>
        </p:txBody>
      </p:sp>
      <p:sp>
        <p:nvSpPr>
          <p:cNvPr id="24" name="Rectangle 23"/>
          <p:cNvSpPr/>
          <p:nvPr/>
        </p:nvSpPr>
        <p:spPr>
          <a:xfrm>
            <a:off x="5852160" y="4727448"/>
            <a:ext cx="3098341" cy="201168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9041941" y="4690872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101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480560" y="50749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0">
                <a:solidFill>
                  <a:srgbClr val="F1E9D8"/>
                </a:solidFill>
                <a:latin typeface="Menlo"/>
              </a:rPr>
              <a:t>write_file</a:t>
            </a:r>
          </a:p>
        </p:txBody>
      </p:sp>
      <p:sp>
        <p:nvSpPr>
          <p:cNvPr id="27" name="Rectangle 26"/>
          <p:cNvSpPr/>
          <p:nvPr/>
        </p:nvSpPr>
        <p:spPr>
          <a:xfrm>
            <a:off x="5852160" y="5093208"/>
            <a:ext cx="3006311" cy="201168"/>
          </a:xfrm>
          <a:prstGeom prst="rect">
            <a:avLst/>
          </a:prstGeom>
          <a:solidFill>
            <a:srgbClr val="FFD98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8949911" y="5056632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98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480560" y="544068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0">
                <a:solidFill>
                  <a:srgbClr val="F1E9D8"/>
                </a:solidFill>
                <a:latin typeface="Menlo"/>
              </a:rPr>
              <a:t>list_dir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852160" y="5458968"/>
            <a:ext cx="2300748" cy="201168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8244348" y="5422392"/>
            <a:ext cx="9144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75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AT A GLANCE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3200" b="1">
                <a:solidFill>
                  <a:srgbClr val="F1E9D8"/>
                </a:solidFill>
                <a:latin typeface="Helvetica Neue"/>
              </a:rPr>
              <a:t>Lumen vs. hosted coding tools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960" y="1874519"/>
            <a:ext cx="11338560" cy="365760"/>
          </a:xfrm>
          <a:prstGeom prst="rect">
            <a:avLst/>
          </a:prstGeom>
          <a:solidFill>
            <a:srgbClr val="2722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60120" y="199339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1" spc="50">
                <a:solidFill>
                  <a:srgbClr val="F1E9D8"/>
                </a:solidFill>
                <a:latin typeface="Menlo"/>
              </a:rPr>
              <a:t/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60520" y="199339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E87A6B"/>
                </a:solidFill>
                <a:latin typeface="Helvetica Neue"/>
              </a:rPr>
              <a:t>Hosted (Claude Code / Codex)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092440" y="199339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>
                <a:solidFill>
                  <a:srgbClr val="F4B740"/>
                </a:solidFill>
                <a:latin typeface="Helvetica Neue"/>
              </a:rPr>
              <a:t>Lumen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0120" y="235915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Daily usage limits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60520" y="235915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Yes — locked out at the cap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92440" y="235915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None (local) · none beyond your balance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224027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822960" y="2606039"/>
            <a:ext cx="11338560" cy="365760"/>
          </a:xfrm>
          <a:prstGeom prst="rect">
            <a:avLst/>
          </a:prstGeom>
          <a:solidFill>
            <a:srgbClr val="1E1A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60120" y="272491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Where your code goes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60520" y="272491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Uploaded to a vendor cloud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092440" y="272491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Stays on your machine (local mode)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2960" y="260603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0120" y="309067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Provable offline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160520" y="309067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No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092440" y="309067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Airgap blocks all egress at the socket layer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22960" y="297179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822960" y="3337559"/>
            <a:ext cx="11338560" cy="365760"/>
          </a:xfrm>
          <a:prstGeom prst="rect">
            <a:avLst/>
          </a:prstGeom>
          <a:solidFill>
            <a:srgbClr val="1E1A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960120" y="345643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Secret leak protection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60520" y="345643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None — it’s all uploaded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092440" y="345643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Guard blocks keys before they leave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822960" y="333755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960120" y="382219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See changes first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160520" y="382219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Hidden / varies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092440" y="382219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Colored diff + approve, then /undo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22960" y="370331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822960" y="4069079"/>
            <a:ext cx="11338560" cy="365760"/>
          </a:xfrm>
          <a:prstGeom prst="rect">
            <a:avLst/>
          </a:prstGeom>
          <a:solidFill>
            <a:srgbClr val="1E1A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960120" y="418795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Cost model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160520" y="418795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Fixed subscription, capped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8092440" y="418795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Free (local) or pay-per-token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22960" y="406907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60120" y="455371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Model choice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60520" y="455371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One vendor’s models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092440" y="455371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Whole OpenRouter catalogue + any local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22960" y="443483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822960" y="4800599"/>
            <a:ext cx="11338560" cy="365760"/>
          </a:xfrm>
          <a:prstGeom prst="rect">
            <a:avLst/>
          </a:prstGeom>
          <a:solidFill>
            <a:srgbClr val="1E1A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TextBox 39"/>
          <p:cNvSpPr txBox="1"/>
          <p:nvPr/>
        </p:nvSpPr>
        <p:spPr>
          <a:xfrm>
            <a:off x="960120" y="491947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If the model is down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160520" y="491947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You wait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092440" y="491947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Auto-fallback to another provider</a:t>
            </a:r>
          </a:p>
        </p:txBody>
      </p:sp>
      <p:sp>
        <p:nvSpPr>
          <p:cNvPr id="43" name="Rectangle 42"/>
          <p:cNvSpPr/>
          <p:nvPr/>
        </p:nvSpPr>
        <p:spPr>
          <a:xfrm>
            <a:off x="822960" y="480059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960120" y="528523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Works offline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4160520" y="528523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No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092440" y="528523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Yes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822960" y="516635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822960" y="5532119"/>
            <a:ext cx="11338560" cy="365760"/>
          </a:xfrm>
          <a:prstGeom prst="rect">
            <a:avLst/>
          </a:prstGeom>
          <a:solidFill>
            <a:srgbClr val="1E1A1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960120" y="565099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Context overhead / turn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160520" y="565099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Large, hidden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092440" y="565099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~1,088 tokens, measured</a:t>
            </a:r>
          </a:p>
        </p:txBody>
      </p:sp>
      <p:sp>
        <p:nvSpPr>
          <p:cNvPr id="52" name="Rectangle 51"/>
          <p:cNvSpPr/>
          <p:nvPr/>
        </p:nvSpPr>
        <p:spPr>
          <a:xfrm>
            <a:off x="822960" y="553211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3" name="TextBox 52"/>
          <p:cNvSpPr txBox="1"/>
          <p:nvPr/>
        </p:nvSpPr>
        <p:spPr>
          <a:xfrm>
            <a:off x="960120" y="6016751"/>
            <a:ext cx="301752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 spc="50">
                <a:solidFill>
                  <a:srgbClr val="A99C82"/>
                </a:solidFill>
                <a:latin typeface="Menlo"/>
              </a:rPr>
              <a:t>You control it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160520" y="6016751"/>
            <a:ext cx="37490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A99C82"/>
                </a:solidFill>
                <a:latin typeface="Helvetica Neue"/>
              </a:rPr>
              <a:t>No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8092440" y="6016751"/>
            <a:ext cx="402336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0">
                <a:solidFill>
                  <a:srgbClr val="F1E9D8"/>
                </a:solidFill>
                <a:latin typeface="Helvetica Neue"/>
              </a:rPr>
              <a:t>Open, self-hosted, yours</a:t>
            </a:r>
          </a:p>
        </p:txBody>
      </p:sp>
      <p:sp>
        <p:nvSpPr>
          <p:cNvPr id="56" name="Rectangle 55"/>
          <p:cNvSpPr/>
          <p:nvPr/>
        </p:nvSpPr>
        <p:spPr>
          <a:xfrm>
            <a:off x="822960" y="5897879"/>
            <a:ext cx="11338560" cy="9525"/>
          </a:xfrm>
          <a:prstGeom prst="rect">
            <a:avLst/>
          </a:prstGeom>
          <a:solidFill>
            <a:srgbClr val="3A322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UNDER THE HOOD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3200" b="1">
                <a:solidFill>
                  <a:srgbClr val="F1E9D8"/>
                </a:solidFill>
                <a:latin typeface="Helvetica Neue"/>
              </a:rPr>
              <a:t>One client for local and cloud.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783080"/>
            <a:ext cx="104241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0">
                <a:solidFill>
                  <a:srgbClr val="A99C82"/>
                </a:solidFill>
                <a:latin typeface="Helvetica Neue"/>
              </a:rPr>
              <a:t>Ollama, LM Studio, llama.cpp and OpenRouter all speak the OpenAI </a:t>
            </a:r>
            <a:r>
              <a:rPr sz="1500" b="0">
                <a:solidFill>
                  <a:srgbClr val="4FD1C5"/>
                </a:solidFill>
                <a:latin typeface="Menlo"/>
              </a:rPr>
              <a:t>/chat/completions</a:t>
            </a:r>
            <a:r>
              <a:rPr sz="1600" b="0">
                <a:solidFill>
                  <a:srgbClr val="A99C82"/>
                </a:solidFill>
                <a:latin typeface="Helvetica Neue"/>
              </a:rPr>
              <a:t> dialect. So a new backend is a config entry — not new code.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2697480"/>
            <a:ext cx="4297680" cy="45720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05840" y="2798064"/>
            <a:ext cx="402336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50" b="1">
                <a:solidFill>
                  <a:srgbClr val="F4B740"/>
                </a:solidFill>
                <a:latin typeface="Menlo"/>
              </a:rPr>
              <a:t>cli.py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349240" y="2807208"/>
            <a:ext cx="5943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argument parsing · REPL · slash commands</a:t>
            </a:r>
          </a:p>
        </p:txBody>
      </p:sp>
      <p:sp>
        <p:nvSpPr>
          <p:cNvPr id="8" name="Rectangle 7"/>
          <p:cNvSpPr/>
          <p:nvPr/>
        </p:nvSpPr>
        <p:spPr>
          <a:xfrm>
            <a:off x="822960" y="3264408"/>
            <a:ext cx="4297680" cy="45720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1005840" y="3364992"/>
            <a:ext cx="402336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50" b="1">
                <a:solidFill>
                  <a:srgbClr val="F4B740"/>
                </a:solidFill>
                <a:latin typeface="Menlo"/>
              </a:rPr>
              <a:t>agent.py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49240" y="3374136"/>
            <a:ext cx="5943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the loop: stream → run tools → repeat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22960" y="3831336"/>
            <a:ext cx="4297680" cy="45720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005840" y="3931920"/>
            <a:ext cx="402336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50" b="1">
                <a:solidFill>
                  <a:srgbClr val="F4B740"/>
                </a:solidFill>
                <a:latin typeface="Menlo"/>
              </a:rPr>
              <a:t>providers/openai_compat.py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349240" y="3941064"/>
            <a:ext cx="5943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one streaming client · tool-call assembly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22960" y="4398264"/>
            <a:ext cx="4297680" cy="45720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005840" y="4498848"/>
            <a:ext cx="402336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50" b="1">
                <a:solidFill>
                  <a:srgbClr val="F4B740"/>
                </a:solidFill>
                <a:latin typeface="Menlo"/>
              </a:rPr>
              <a:t>tools/  (fs · shell · search)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349240" y="4507992"/>
            <a:ext cx="5943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7 tools with JSON schemas + a permission gate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22960" y="4965192"/>
            <a:ext cx="4297680" cy="45720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05840" y="5065776"/>
            <a:ext cx="402336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50" b="1">
                <a:solidFill>
                  <a:srgbClr val="F4B740"/>
                </a:solidFill>
                <a:latin typeface="Menlo"/>
              </a:rPr>
              <a:t>ui/console.py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49240" y="5074920"/>
            <a:ext cx="5943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rich streaming, tool display, approvals</a:t>
            </a:r>
          </a:p>
        </p:txBody>
      </p:sp>
      <p:sp>
        <p:nvSpPr>
          <p:cNvPr id="20" name="Rectangle 19"/>
          <p:cNvSpPr/>
          <p:nvPr/>
        </p:nvSpPr>
        <p:spPr>
          <a:xfrm>
            <a:off x="822960" y="5532120"/>
            <a:ext cx="4297680" cy="45720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1005840" y="5632704"/>
            <a:ext cx="402336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50" b="1">
                <a:solidFill>
                  <a:srgbClr val="F4B740"/>
                </a:solidFill>
                <a:latin typeface="Menlo"/>
              </a:rPr>
              <a:t>config.py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49240" y="5641848"/>
            <a:ext cx="5943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providers, models, keys — ~/.lumen/config.json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7680960" y="2743200"/>
            <a:ext cx="4754880" cy="4754880"/>
          </a:xfrm>
          <a:prstGeom prst="ellipse">
            <a:avLst/>
          </a:prstGeom>
          <a:solidFill>
            <a:srgbClr val="F4B740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GET STARTED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554480"/>
            <a:ext cx="10515600" cy="12801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1E9D8"/>
                </a:solidFill>
                <a:latin typeface="Helvetica Neue"/>
              </a:rPr>
              <a:t>Your machine.</a:t>
            </a:r>
          </a:p>
          <a:p>
            <a:pPr algn="l">
              <a:lnSpc>
                <a:spcPct val="105000"/>
              </a:lnSpc>
              <a:spcBef>
                <a:spcPts val="0"/>
              </a:spcBef>
              <a:spcAft>
                <a:spcPts val="200"/>
              </a:spcAft>
            </a:pPr>
            <a:r>
              <a:rPr sz="4600" b="1">
                <a:solidFill>
                  <a:srgbClr val="F4B740"/>
                </a:solidFill>
                <a:latin typeface="Helvetica Neue"/>
              </a:rPr>
              <a:t>Your models. Your rules.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3291840"/>
            <a:ext cx="6949440" cy="2468880"/>
          </a:xfrm>
          <a:prstGeom prst="rect">
            <a:avLst/>
          </a:prstGeom>
          <a:solidFill>
            <a:srgbClr val="0D0B0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143000" y="3566160"/>
            <a:ext cx="640080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500">
                <a:solidFill>
                  <a:srgbClr val="A99C82"/>
                </a:solidFill>
                <a:latin typeface="Menlo"/>
              </a:rPr>
              <a:t># local &amp; offline — the default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500">
                <a:solidFill>
                  <a:srgbClr val="4FD1C5"/>
                </a:solidFill>
                <a:latin typeface="Menlo"/>
              </a:rPr>
              <a:t>$ ollama pull qwen3-coder:30b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500">
                <a:solidFill>
                  <a:srgbClr val="F1E9D8"/>
                </a:solidFill>
                <a:latin typeface="Menlo"/>
              </a:rPr>
              <a:t>$ lumen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500">
                <a:solidFill>
                  <a:srgbClr val="F1E9D8"/>
                </a:solidFill>
                <a:latin typeface="Menlo"/>
              </a:rPr>
              <a:t> 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500">
                <a:solidFill>
                  <a:srgbClr val="A99C82"/>
                </a:solidFill>
                <a:latin typeface="Menlo"/>
              </a:rPr>
              <a:t># cloud — your own key, full catalogue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500">
                <a:solidFill>
                  <a:srgbClr val="F4B740"/>
                </a:solidFill>
                <a:latin typeface="Menlo"/>
              </a:rPr>
              <a:t>$ export OPENROUTER_API_KEY=sk-or-...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500">
                <a:solidFill>
                  <a:srgbClr val="F1E9D8"/>
                </a:solidFill>
                <a:latin typeface="Menlo"/>
              </a:rPr>
              <a:t>$ lumen -p openrouter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38160" y="3383280"/>
            <a:ext cx="457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4B740"/>
                </a:solidFill>
                <a:latin typeface="Helvetica Neue"/>
              </a:rPr>
              <a:t>◆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503920" y="3383280"/>
            <a:ext cx="32918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1">
                <a:solidFill>
                  <a:srgbClr val="F1E9D8"/>
                </a:solidFill>
                <a:latin typeface="Helvetica Neue"/>
              </a:rPr>
              <a:t>No daily limits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38160" y="3950208"/>
            <a:ext cx="457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4B740"/>
                </a:solidFill>
                <a:latin typeface="Helvetica Neue"/>
              </a:rPr>
              <a:t>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503920" y="3950208"/>
            <a:ext cx="32918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1">
                <a:solidFill>
                  <a:srgbClr val="F1E9D8"/>
                </a:solidFill>
                <a:latin typeface="Helvetica Neue"/>
              </a:rPr>
              <a:t>Code stays local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138160" y="4517136"/>
            <a:ext cx="457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4B740"/>
                </a:solidFill>
                <a:latin typeface="Helvetica Neue"/>
              </a:rPr>
              <a:t>◆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503920" y="4517136"/>
            <a:ext cx="32918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1">
                <a:solidFill>
                  <a:srgbClr val="F1E9D8"/>
                </a:solidFill>
                <a:latin typeface="Helvetica Neue"/>
              </a:rPr>
              <a:t>Any model, any time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138160" y="5084064"/>
            <a:ext cx="4572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4B740"/>
                </a:solidFill>
                <a:latin typeface="Helvetica Neue"/>
              </a:rPr>
              <a:t>◆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03920" y="5084064"/>
            <a:ext cx="32918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1">
                <a:solidFill>
                  <a:srgbClr val="F1E9D8"/>
                </a:solidFill>
                <a:latin typeface="Helvetica Neue"/>
              </a:rPr>
              <a:t>Open &amp; self-hosted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13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THE PROBLEM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F1E9D8"/>
                </a:solidFill>
                <a:latin typeface="Helvetica Neue"/>
              </a:rPr>
              <a:t>“You’ve hit your daily limit.”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10424160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0">
                <a:solidFill>
                  <a:srgbClr val="A99C82"/>
                </a:solidFill>
                <a:latin typeface="Helvetica Neue"/>
              </a:rPr>
              <a:t>The moment you get into flow, the hosted coding tools tap out — and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800" b="0">
                <a:solidFill>
                  <a:srgbClr val="A99C82"/>
                </a:solidFill>
                <a:latin typeface="Helvetica Neue"/>
              </a:rPr>
              <a:t>that’s not the only tax you’re paying.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2880360"/>
            <a:ext cx="3401568" cy="265176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822960" y="2880360"/>
            <a:ext cx="3401568" cy="82296"/>
          </a:xfrm>
          <a:prstGeom prst="rect">
            <a:avLst/>
          </a:prstGeom>
          <a:solidFill>
            <a:srgbClr val="E87A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097280" y="3191256"/>
            <a:ext cx="2852928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600" b="0">
                <a:solidFill>
                  <a:srgbClr val="E87A6B"/>
                </a:solidFill>
                <a:latin typeface="Helvetica Neue"/>
              </a:rPr>
              <a:t>⏳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97280" y="3794760"/>
            <a:ext cx="2852928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F1E9D8"/>
                </a:solidFill>
                <a:latin typeface="Helvetica Neue"/>
              </a:rPr>
              <a:t>Daily limits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97280" y="4297680"/>
            <a:ext cx="2852928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Claude Code and Codex lock you out mid-task. Your productivity is capped by someone else’s quota.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80560" y="2880360"/>
            <a:ext cx="3401568" cy="265176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480560" y="2880360"/>
            <a:ext cx="3401568" cy="82296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54880" y="3191256"/>
            <a:ext cx="2852928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600" b="0">
                <a:solidFill>
                  <a:srgbClr val="F4B740"/>
                </a:solidFill>
                <a:latin typeface="Helvetica Neue"/>
              </a:rPr>
              <a:t>🔒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54880" y="3794760"/>
            <a:ext cx="2852928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F1E9D8"/>
                </a:solidFill>
                <a:latin typeface="Helvetica Neue"/>
              </a:rPr>
              <a:t>Your code leaves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54880" y="4297680"/>
            <a:ext cx="2852928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Every file, prompt and secret is uploaded to a vendor’s cloud. For proprietary code, that’s a non-starter.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138160" y="2880360"/>
            <a:ext cx="3401568" cy="265176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8138160" y="2880360"/>
            <a:ext cx="3401568" cy="82296"/>
          </a:xfrm>
          <a:prstGeom prst="rect">
            <a:avLst/>
          </a:prstGeom>
          <a:solidFill>
            <a:srgbClr val="4FD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412480" y="3191256"/>
            <a:ext cx="2852928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600" b="0">
                <a:solidFill>
                  <a:srgbClr val="4FD1C5"/>
                </a:solidFill>
                <a:latin typeface="Helvetica Neue"/>
              </a:rPr>
              <a:t>⛓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412480" y="3794760"/>
            <a:ext cx="2852928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F1E9D8"/>
                </a:solidFill>
                <a:latin typeface="Helvetica Neue"/>
              </a:rPr>
              <a:t>Vendor lock-in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412480" y="4297680"/>
            <a:ext cx="2852928" cy="10972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8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0">
                <a:solidFill>
                  <a:srgbClr val="A99C82"/>
                </a:solidFill>
                <a:latin typeface="Helvetica Neue"/>
              </a:rPr>
              <a:t>One provider, one model, one price. No fallback when it’s down, slow, or discontinued.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3108960" y="365760"/>
            <a:ext cx="5852160" cy="5852160"/>
          </a:xfrm>
          <a:prstGeom prst="ellipse">
            <a:avLst/>
          </a:prstGeom>
          <a:solidFill>
            <a:srgbClr val="F4B740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THE IDEA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8720" y="2286000"/>
            <a:ext cx="9784080" cy="23774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F1E9D8"/>
                </a:solidFill>
                <a:latin typeface="Helvetica Neue"/>
              </a:rPr>
              <a:t>What if your coding agent ran on </a:t>
            </a:r>
            <a:r>
              <a:rPr sz="4000" b="1">
                <a:solidFill>
                  <a:srgbClr val="F4B740"/>
                </a:solidFill>
                <a:latin typeface="Helvetica Neue"/>
              </a:rPr>
              <a:t>your</a:t>
            </a:r>
            <a:r>
              <a:rPr sz="4000" b="1">
                <a:solidFill>
                  <a:srgbClr val="F1E9D8"/>
                </a:solidFill>
                <a:latin typeface="Helvetica Neue"/>
              </a:rPr>
              <a:t/>
            </a:r>
          </a:p>
          <a:p>
            <a:pPr algn="ctr">
              <a:lnSpc>
                <a:spcPct val="108000"/>
              </a:lnSpc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F1E9D8"/>
                </a:solidFill>
                <a:latin typeface="Helvetica Neue"/>
              </a:rPr>
              <a:t>machine — and answered only to you?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8720" y="4297680"/>
            <a:ext cx="9784080" cy="7315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900" b="0">
                <a:solidFill>
                  <a:srgbClr val="A99C82"/>
                </a:solidFill>
                <a:latin typeface="Helvetica Neue"/>
              </a:rPr>
              <a:t>Same agentic power. None of the limits, none of the exposure.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THE SOLUTION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F1E9D8"/>
                </a:solidFill>
                <a:latin typeface="Helvetica Neue"/>
              </a:rPr>
              <a:t>One harness. Two modes.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828800"/>
            <a:ext cx="10424160" cy="5486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800" b="0">
                <a:solidFill>
                  <a:srgbClr val="A99C82"/>
                </a:solidFill>
                <a:latin typeface="Helvetica Neue"/>
              </a:rPr>
              <a:t>A real terminal coding agent you own — it reads, edits, runs and searches your code.</a:t>
            </a:r>
          </a:p>
        </p:txBody>
      </p:sp>
      <p:sp>
        <p:nvSpPr>
          <p:cNvPr id="5" name="Rectangle 4"/>
          <p:cNvSpPr/>
          <p:nvPr/>
        </p:nvSpPr>
        <p:spPr>
          <a:xfrm>
            <a:off x="822960" y="2788920"/>
            <a:ext cx="5175504" cy="288036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822960" y="2788920"/>
            <a:ext cx="82296" cy="2880360"/>
          </a:xfrm>
          <a:prstGeom prst="rect">
            <a:avLst/>
          </a:prstGeom>
          <a:solidFill>
            <a:srgbClr val="4FD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143000" y="3063240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 spc="200">
                <a:solidFill>
                  <a:srgbClr val="4FD1C5"/>
                </a:solidFill>
                <a:latin typeface="Menlo"/>
              </a:rPr>
              <a:t>LOCAL · OFFLINE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43000" y="3502152"/>
            <a:ext cx="453542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400" b="1">
                <a:solidFill>
                  <a:srgbClr val="F1E9D8"/>
                </a:solidFill>
                <a:latin typeface="Helvetica Neue"/>
              </a:rPr>
              <a:t>Private by default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43000" y="4023360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4FD1C5"/>
                </a:solidFill>
                <a:latin typeface="Helvetica Neue"/>
              </a:rPr>
              <a:t>•  </a:t>
            </a:r>
            <a:r>
              <a:rPr sz="1500" b="0">
                <a:solidFill>
                  <a:srgbClr val="F1E9D8"/>
                </a:solidFill>
                <a:latin typeface="Helvetica Neue"/>
              </a:rPr>
              <a:t>Ollama · LM Studio · llama.cpp · vLLM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43000" y="4407408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4FD1C5"/>
                </a:solidFill>
                <a:latin typeface="Helvetica Neue"/>
              </a:rPr>
              <a:t>•  </a:t>
            </a:r>
            <a:r>
              <a:rPr sz="1500" b="0">
                <a:solidFill>
                  <a:srgbClr val="F1E9D8"/>
                </a:solidFill>
                <a:latin typeface="Helvetica Neue"/>
              </a:rPr>
              <a:t>Code never touches the network — at all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43000" y="4791456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4FD1C5"/>
                </a:solidFill>
                <a:latin typeface="Helvetica Neue"/>
              </a:rPr>
              <a:t>•  </a:t>
            </a:r>
            <a:r>
              <a:rPr sz="1500" b="0">
                <a:solidFill>
                  <a:srgbClr val="F1E9D8"/>
                </a:solidFill>
                <a:latin typeface="Helvetica Neue"/>
              </a:rPr>
              <a:t>$0 per token, unlimited runs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43000" y="5175504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4FD1C5"/>
                </a:solidFill>
                <a:latin typeface="Helvetica Neue"/>
              </a:rPr>
              <a:t>•  </a:t>
            </a:r>
            <a:r>
              <a:rPr sz="1500" b="0">
                <a:solidFill>
                  <a:srgbClr val="F1E9D8"/>
                </a:solidFill>
                <a:latin typeface="Helvetica Neue"/>
              </a:rPr>
              <a:t>Works on a plane, in a vault, anywhere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263640" y="2788920"/>
            <a:ext cx="5175504" cy="2880360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6263640" y="2788920"/>
            <a:ext cx="82296" cy="2880360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6583680" y="3063240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 spc="200">
                <a:solidFill>
                  <a:srgbClr val="F4B740"/>
                </a:solidFill>
                <a:latin typeface="Menlo"/>
              </a:rPr>
              <a:t>OPENROUTER · YOUR KEY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83680" y="3502152"/>
            <a:ext cx="4535424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400" b="1">
                <a:solidFill>
                  <a:srgbClr val="F1E9D8"/>
                </a:solidFill>
                <a:latin typeface="Helvetica Neue"/>
              </a:rPr>
              <a:t>The whole catalogue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583680" y="4023360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4B740"/>
                </a:solidFill>
                <a:latin typeface="Helvetica Neue"/>
              </a:rPr>
              <a:t>•  </a:t>
            </a:r>
            <a:r>
              <a:rPr sz="1500" b="0">
                <a:solidFill>
                  <a:srgbClr val="F1E9D8"/>
                </a:solidFill>
                <a:latin typeface="Helvetica Neue"/>
              </a:rPr>
              <a:t>Claude, GPT, Gemini, Llama, Qwen, DeepSeek…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583680" y="4407408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4B740"/>
                </a:solidFill>
                <a:latin typeface="Helvetica Neue"/>
              </a:rPr>
              <a:t>•  </a:t>
            </a:r>
            <a:r>
              <a:rPr sz="1500" b="0">
                <a:solidFill>
                  <a:srgbClr val="F1E9D8"/>
                </a:solidFill>
                <a:latin typeface="Helvetica Neue"/>
              </a:rPr>
              <a:t>No daily limits — pay only per token used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583680" y="4791456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4B740"/>
                </a:solidFill>
                <a:latin typeface="Helvetica Neue"/>
              </a:rPr>
              <a:t>•  </a:t>
            </a:r>
            <a:r>
              <a:rPr sz="1500" b="0">
                <a:solidFill>
                  <a:srgbClr val="F1E9D8"/>
                </a:solidFill>
                <a:latin typeface="Helvetica Neue"/>
              </a:rPr>
              <a:t>Switch models without leaving the REPL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83680" y="5175504"/>
            <a:ext cx="4535424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4B740"/>
                </a:solidFill>
                <a:latin typeface="Helvetica Neue"/>
              </a:rPr>
              <a:t>•  </a:t>
            </a:r>
            <a:r>
              <a:rPr sz="1500" b="0">
                <a:solidFill>
                  <a:srgbClr val="F1E9D8"/>
                </a:solidFill>
                <a:latin typeface="Helvetica Neue"/>
              </a:rPr>
              <a:t>One key you control, transparent cost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HOW IT WORKS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4000" b="1">
                <a:solidFill>
                  <a:srgbClr val="F1E9D8"/>
                </a:solidFill>
                <a:latin typeface="Helvetica Neue"/>
              </a:rPr>
              <a:t>A real agent loop — not a chat box.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960" y="2148840"/>
            <a:ext cx="1828800" cy="566928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22960" y="2295144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 spc="50">
                <a:solidFill>
                  <a:srgbClr val="A99C82"/>
                </a:solidFill>
                <a:latin typeface="Menlo"/>
              </a:rPr>
              <a:t>prompt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51760" y="2258568"/>
            <a:ext cx="38404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F4B740"/>
                </a:solidFill>
                <a:latin typeface="Helvetica Neue"/>
              </a:rPr>
              <a:t>→</a:t>
            </a:r>
          </a:p>
        </p:txBody>
      </p:sp>
      <p:sp>
        <p:nvSpPr>
          <p:cNvPr id="7" name="Rectangle 6"/>
          <p:cNvSpPr/>
          <p:nvPr/>
        </p:nvSpPr>
        <p:spPr>
          <a:xfrm>
            <a:off x="3035808" y="2148840"/>
            <a:ext cx="1828800" cy="566928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3035808" y="2295144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 spc="50">
                <a:solidFill>
                  <a:srgbClr val="F1E9D8"/>
                </a:solidFill>
                <a:latin typeface="Menlo"/>
              </a:rPr>
              <a:t>stream reply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864608" y="2258568"/>
            <a:ext cx="38404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F4B740"/>
                </a:solidFill>
                <a:latin typeface="Helvetica Neue"/>
              </a:rPr>
              <a:t>→</a:t>
            </a:r>
          </a:p>
        </p:txBody>
      </p:sp>
      <p:sp>
        <p:nvSpPr>
          <p:cNvPr id="10" name="Rectangle 9"/>
          <p:cNvSpPr/>
          <p:nvPr/>
        </p:nvSpPr>
        <p:spPr>
          <a:xfrm>
            <a:off x="5248656" y="2148840"/>
            <a:ext cx="1828800" cy="566928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5248656" y="2295144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 spc="50">
                <a:solidFill>
                  <a:srgbClr val="F4B740"/>
                </a:solidFill>
                <a:latin typeface="Menlo"/>
              </a:rPr>
              <a:t>call tools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077456" y="2258568"/>
            <a:ext cx="38404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F4B740"/>
                </a:solidFill>
                <a:latin typeface="Helvetica Neue"/>
              </a:rPr>
              <a:t>→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461504" y="2148840"/>
            <a:ext cx="1828800" cy="566928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461504" y="2295144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 spc="50">
                <a:solidFill>
                  <a:srgbClr val="4FD1C5"/>
                </a:solidFill>
                <a:latin typeface="Menlo"/>
              </a:rPr>
              <a:t>run + observe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90304" y="2258568"/>
            <a:ext cx="38404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2000" b="1">
                <a:solidFill>
                  <a:srgbClr val="F4B740"/>
                </a:solidFill>
                <a:latin typeface="Helvetica Neue"/>
              </a:rPr>
              <a:t>→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674352" y="2148840"/>
            <a:ext cx="1828800" cy="566928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9674352" y="2295144"/>
            <a:ext cx="18288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300" b="1" spc="50">
                <a:solidFill>
                  <a:srgbClr val="F1E9D8"/>
                </a:solidFill>
                <a:latin typeface="Menlo"/>
              </a:rPr>
              <a:t>repeat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22960" y="2971800"/>
            <a:ext cx="10424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0">
                <a:solidFill>
                  <a:srgbClr val="A99C82"/>
                </a:solidFill>
                <a:latin typeface="Helvetica Neue"/>
              </a:rPr>
              <a:t>Loops until the model stops calling tools. Every write or shell command asks permission first.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22960" y="3657600"/>
            <a:ext cx="1371600" cy="914400"/>
          </a:xfrm>
          <a:prstGeom prst="rect">
            <a:avLst/>
          </a:prstGeom>
          <a:solidFill>
            <a:srgbClr val="27221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822960" y="3840480"/>
            <a:ext cx="1371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F4B740"/>
                </a:solidFill>
                <a:latin typeface="Menlo"/>
              </a:rPr>
              <a:t>read_file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41605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read</a:t>
            </a:r>
          </a:p>
        </p:txBody>
      </p:sp>
      <p:sp>
        <p:nvSpPr>
          <p:cNvPr id="22" name="Rectangle 21"/>
          <p:cNvSpPr/>
          <p:nvPr/>
        </p:nvSpPr>
        <p:spPr>
          <a:xfrm>
            <a:off x="2331720" y="3657600"/>
            <a:ext cx="1371600" cy="914400"/>
          </a:xfrm>
          <a:prstGeom prst="rect">
            <a:avLst/>
          </a:prstGeom>
          <a:solidFill>
            <a:srgbClr val="27221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2331720" y="3840480"/>
            <a:ext cx="1371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FFD980"/>
                </a:solidFill>
                <a:latin typeface="Menlo"/>
              </a:rPr>
              <a:t>write_file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331720" y="41605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write ⚠</a:t>
            </a:r>
          </a:p>
        </p:txBody>
      </p:sp>
      <p:sp>
        <p:nvSpPr>
          <p:cNvPr id="25" name="Rectangle 24"/>
          <p:cNvSpPr/>
          <p:nvPr/>
        </p:nvSpPr>
        <p:spPr>
          <a:xfrm>
            <a:off x="3840480" y="3657600"/>
            <a:ext cx="1371600" cy="914400"/>
          </a:xfrm>
          <a:prstGeom prst="rect">
            <a:avLst/>
          </a:prstGeom>
          <a:solidFill>
            <a:srgbClr val="27221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840480" y="3840480"/>
            <a:ext cx="1371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FFD980"/>
                </a:solidFill>
                <a:latin typeface="Menlo"/>
              </a:rPr>
              <a:t>edit_file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40480" y="41605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edit ⚠</a:t>
            </a:r>
          </a:p>
        </p:txBody>
      </p:sp>
      <p:sp>
        <p:nvSpPr>
          <p:cNvPr id="28" name="Rectangle 27"/>
          <p:cNvSpPr/>
          <p:nvPr/>
        </p:nvSpPr>
        <p:spPr>
          <a:xfrm>
            <a:off x="5349240" y="3657600"/>
            <a:ext cx="1371600" cy="914400"/>
          </a:xfrm>
          <a:prstGeom prst="rect">
            <a:avLst/>
          </a:prstGeom>
          <a:solidFill>
            <a:srgbClr val="27221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5349240" y="3840480"/>
            <a:ext cx="1371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F4B740"/>
                </a:solidFill>
                <a:latin typeface="Menlo"/>
              </a:rPr>
              <a:t>list_dir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349240" y="41605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list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858000" y="3657600"/>
            <a:ext cx="1371600" cy="914400"/>
          </a:xfrm>
          <a:prstGeom prst="rect">
            <a:avLst/>
          </a:prstGeom>
          <a:solidFill>
            <a:srgbClr val="27221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858000" y="3840480"/>
            <a:ext cx="1371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FFD980"/>
                </a:solidFill>
                <a:latin typeface="Menlo"/>
              </a:rPr>
              <a:t>run_bash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858000" y="41605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shell ⚠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366760" y="3657600"/>
            <a:ext cx="1371600" cy="914400"/>
          </a:xfrm>
          <a:prstGeom prst="rect">
            <a:avLst/>
          </a:prstGeom>
          <a:solidFill>
            <a:srgbClr val="27221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8366760" y="3840480"/>
            <a:ext cx="1371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F4B740"/>
                </a:solidFill>
                <a:latin typeface="Menlo"/>
              </a:rPr>
              <a:t>search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366760" y="41605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grep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875520" y="3657600"/>
            <a:ext cx="1371600" cy="914400"/>
          </a:xfrm>
          <a:prstGeom prst="rect">
            <a:avLst/>
          </a:prstGeom>
          <a:solidFill>
            <a:srgbClr val="27221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9875520" y="3840480"/>
            <a:ext cx="13716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>
                <a:solidFill>
                  <a:srgbClr val="F4B740"/>
                </a:solidFill>
                <a:latin typeface="Menlo"/>
              </a:rPr>
              <a:t>find_files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875520" y="4160520"/>
            <a:ext cx="1371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glob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22960" y="4754880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0" spc="50">
                <a:solidFill>
                  <a:srgbClr val="A99C82"/>
                </a:solidFill>
                <a:latin typeface="Menlo"/>
              </a:rPr>
              <a:t>⚠ = asks approval before it runs.  Toggle /auto or --yolo to run unattended.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WHAT'S INSIDE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3200" b="1">
                <a:solidFill>
                  <a:srgbClr val="F1E9D8"/>
                </a:solidFill>
                <a:latin typeface="Helvetica Neue"/>
              </a:rPr>
              <a:t>Six things hosted tools won’t do.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960" y="2148840"/>
            <a:ext cx="3401568" cy="1627632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822960" y="2148840"/>
            <a:ext cx="3401568" cy="73152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78992" y="2386584"/>
            <a:ext cx="29443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700" b="1">
                <a:solidFill>
                  <a:srgbClr val="F1E9D8"/>
                </a:solidFill>
                <a:latin typeface="Helvetica Neue"/>
              </a:rPr>
              <a:t>🛡  Secret Guard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78992" y="2862072"/>
            <a:ext cx="2898648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>
                <a:solidFill>
                  <a:srgbClr val="A99C82"/>
                </a:solidFill>
                <a:latin typeface="Helvetica Neue"/>
              </a:rPr>
              <a:t>Blocks API keys &amp; .env values before they reach the cloud. Skipped offline.</a:t>
            </a:r>
          </a:p>
        </p:txBody>
      </p:sp>
      <p:sp>
        <p:nvSpPr>
          <p:cNvPr id="8" name="Rectangle 7"/>
          <p:cNvSpPr/>
          <p:nvPr/>
        </p:nvSpPr>
        <p:spPr>
          <a:xfrm>
            <a:off x="4480560" y="2148840"/>
            <a:ext cx="3401568" cy="1627632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4480560" y="2148840"/>
            <a:ext cx="3401568" cy="73152"/>
          </a:xfrm>
          <a:prstGeom prst="rect">
            <a:avLst/>
          </a:prstGeom>
          <a:solidFill>
            <a:srgbClr val="4FD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736592" y="2386584"/>
            <a:ext cx="29443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700" b="1">
                <a:solidFill>
                  <a:srgbClr val="F1E9D8"/>
                </a:solidFill>
                <a:latin typeface="Helvetica Neue"/>
              </a:rPr>
              <a:t>📝  Diff before write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36592" y="2862072"/>
            <a:ext cx="2898648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>
                <a:solidFill>
                  <a:srgbClr val="A99C82"/>
                </a:solidFill>
                <a:latin typeface="Helvetica Neue"/>
              </a:rPr>
              <a:t>A colored diff of every change — you approve before it happens.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138160" y="2148840"/>
            <a:ext cx="3401568" cy="1627632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8138160" y="2148840"/>
            <a:ext cx="3401568" cy="73152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394192" y="2386584"/>
            <a:ext cx="29443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700" b="1">
                <a:solidFill>
                  <a:srgbClr val="F1E9D8"/>
                </a:solidFill>
                <a:latin typeface="Helvetica Neue"/>
              </a:rPr>
              <a:t>↩  Instant undo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94192" y="2862072"/>
            <a:ext cx="2898648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>
                <a:solidFill>
                  <a:srgbClr val="A99C82"/>
                </a:solidFill>
                <a:latin typeface="Helvetica Neue"/>
              </a:rPr>
              <a:t>/undo reverts the last change, whether it edited or created a file.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22960" y="3977640"/>
            <a:ext cx="3401568" cy="1627632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822960" y="3977640"/>
            <a:ext cx="3401568" cy="73152"/>
          </a:xfrm>
          <a:prstGeom prst="rect">
            <a:avLst/>
          </a:prstGeom>
          <a:solidFill>
            <a:srgbClr val="4FD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78992" y="4215384"/>
            <a:ext cx="29443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700" b="1">
                <a:solidFill>
                  <a:srgbClr val="F1E9D8"/>
                </a:solidFill>
                <a:latin typeface="Helvetica Neue"/>
              </a:rPr>
              <a:t>💾  Local sessions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78992" y="4690872"/>
            <a:ext cx="2898648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>
                <a:solidFill>
                  <a:srgbClr val="A99C82"/>
                </a:solidFill>
                <a:latin typeface="Helvetica Neue"/>
              </a:rPr>
              <a:t>--continue / --resume. Your history lives on your disk, not a server.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480560" y="3977640"/>
            <a:ext cx="3401568" cy="1627632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4480560" y="3977640"/>
            <a:ext cx="3401568" cy="73152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4736592" y="4215384"/>
            <a:ext cx="29443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700" b="1">
                <a:solidFill>
                  <a:srgbClr val="F1E9D8"/>
                </a:solidFill>
                <a:latin typeface="Helvetica Neue"/>
              </a:rPr>
              <a:t>🧠  Project memory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36592" y="4690872"/>
            <a:ext cx="2898648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>
                <a:solidFill>
                  <a:srgbClr val="A99C82"/>
                </a:solidFill>
                <a:latin typeface="Helvetica Neue"/>
              </a:rPr>
              <a:t>Auto-loads LUMEN.md for your conventions; /init writes one for you.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138160" y="3977640"/>
            <a:ext cx="3401568" cy="1627632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8138160" y="3977640"/>
            <a:ext cx="3401568" cy="73152"/>
          </a:xfrm>
          <a:prstGeom prst="rect">
            <a:avLst/>
          </a:prstGeom>
          <a:solidFill>
            <a:srgbClr val="4FD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8394192" y="4215384"/>
            <a:ext cx="2944368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700" b="1">
                <a:solidFill>
                  <a:srgbClr val="F1E9D8"/>
                </a:solidFill>
                <a:latin typeface="Helvetica Neue"/>
              </a:rPr>
              <a:t>🔁  Auto-fallback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94192" y="4690872"/>
            <a:ext cx="2898648" cy="8229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</a:pPr>
            <a:r>
              <a:rPr sz="1250" b="0">
                <a:solidFill>
                  <a:srgbClr val="A99C82"/>
                </a:solidFill>
                <a:latin typeface="Helvetica Neue"/>
              </a:rPr>
              <a:t>Model down? Fail over to another provider — with an honest warning.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Oval 1"/>
          <p:cNvSpPr/>
          <p:nvPr/>
        </p:nvSpPr>
        <p:spPr>
          <a:xfrm>
            <a:off x="8046720" y="-548640"/>
            <a:ext cx="4389120" cy="4389120"/>
          </a:xfrm>
          <a:prstGeom prst="ellipse">
            <a:avLst/>
          </a:prstGeom>
          <a:solidFill>
            <a:srgbClr val="E87A6B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E87A6B"/>
                </a:solidFill>
                <a:latin typeface="Menlo"/>
              </a:rPr>
              <a:t>FLAGSHIP FEATURE · PRIVACY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F1E9D8"/>
                </a:solidFill>
                <a:latin typeface="Helvetica Neue"/>
              </a:rPr>
              <a:t>Your secrets never leave by accident.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1783080"/>
            <a:ext cx="104241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0">
                <a:solidFill>
                  <a:srgbClr val="A99C82"/>
                </a:solidFill>
                <a:latin typeface="Helvetica Neue"/>
              </a:rPr>
              <a:t>Before Lumen sends anything to a cloud model, it scans every message for keys, 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</a:pPr>
            <a:r>
              <a:rPr sz="1600" b="0">
                <a:solidFill>
                  <a:srgbClr val="A99C82"/>
                </a:solidFill>
                <a:latin typeface="Helvetica Neue"/>
              </a:rPr>
              <a:t>private keys and .env values — and lets you block or redact. Offline, it never even runs.</a:t>
            </a:r>
          </a:p>
        </p:txBody>
      </p:sp>
      <p:sp>
        <p:nvSpPr>
          <p:cNvPr id="6" name="Rectangle 5"/>
          <p:cNvSpPr/>
          <p:nvPr/>
        </p:nvSpPr>
        <p:spPr>
          <a:xfrm>
            <a:off x="822960" y="2743200"/>
            <a:ext cx="10515600" cy="3246120"/>
          </a:xfrm>
          <a:prstGeom prst="rect">
            <a:avLst/>
          </a:prstGeom>
          <a:solidFill>
            <a:srgbClr val="0D0B0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822960" y="2743200"/>
            <a:ext cx="10515600" cy="384048"/>
          </a:xfrm>
          <a:prstGeom prst="rect">
            <a:avLst/>
          </a:prstGeom>
          <a:solidFill>
            <a:srgbClr val="2722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078992" y="2880360"/>
            <a:ext cx="118872" cy="118872"/>
          </a:xfrm>
          <a:prstGeom prst="ellipse">
            <a:avLst/>
          </a:prstGeom>
          <a:solidFill>
            <a:srgbClr val="E87A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335024" y="2880360"/>
            <a:ext cx="118872" cy="118872"/>
          </a:xfrm>
          <a:prstGeom prst="ellipse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Oval 9"/>
          <p:cNvSpPr/>
          <p:nvPr/>
        </p:nvSpPr>
        <p:spPr>
          <a:xfrm>
            <a:off x="1591056" y="2880360"/>
            <a:ext cx="118872" cy="118872"/>
          </a:xfrm>
          <a:prstGeom prst="ellipse">
            <a:avLst/>
          </a:prstGeom>
          <a:solidFill>
            <a:srgbClr val="4FD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822960" y="2843784"/>
            <a:ext cx="10515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 spc="50">
                <a:solidFill>
                  <a:srgbClr val="A99C82"/>
                </a:solidFill>
                <a:latin typeface="Menlo"/>
              </a:rPr>
              <a:t>lumen — claude-sonnet-4.5 · openrouter · cloud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88720" y="3310128"/>
            <a:ext cx="9784080" cy="2423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350" b="1">
                <a:solidFill>
                  <a:srgbClr val="F1E9D8"/>
                </a:solidFill>
                <a:latin typeface="Menlo"/>
              </a:rPr>
              <a:t>› read .env and tell me what's configured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350" b="0">
                <a:solidFill>
                  <a:srgbClr val="4FD1C5"/>
                </a:solidFill>
                <a:latin typeface="Menlo"/>
              </a:rPr>
              <a:t>  ⚙ read_file   .env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350" b="1">
                <a:solidFill>
                  <a:srgbClr val="E87A6B"/>
                </a:solidFill>
                <a:latin typeface="Menlo"/>
              </a:rPr>
              <a:t>  🛡 Secret Guard — about to send 2 secrets to openrouter (cloud)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350" b="0">
                <a:solidFill>
                  <a:srgbClr val="A99C82"/>
                </a:solidFill>
                <a:latin typeface="Menlo"/>
              </a:rPr>
              <a:t>     • OpenRouter API key   sk-…ba (45 chars)   [in a file result]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350" b="0">
                <a:solidFill>
                  <a:srgbClr val="A99C82"/>
                </a:solidFill>
                <a:latin typeface="Menlo"/>
              </a:rPr>
              <a:t>     • AWS access key id    AKI…LE (20 chars)   [in a file result]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350" b="0">
                <a:solidFill>
                  <a:srgbClr val="F4B740"/>
                </a:solidFill>
                <a:latin typeface="Menlo"/>
              </a:rPr>
              <a:t>  redact &amp; send (r) / send anyway (s) / cancel (c):  c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350" b="1">
                <a:solidFill>
                  <a:srgbClr val="E87A6B"/>
                </a:solidFill>
                <a:latin typeface="Menlo"/>
              </a:rPr>
              <a:t>  ✗ Cancelled — nothing was sent.</a:t>
            </a:r>
          </a:p>
          <a:p>
            <a:pPr>
              <a:lnSpc>
                <a:spcPct val="105000"/>
              </a:lnSpc>
              <a:spcAft>
                <a:spcPts val="600"/>
              </a:spcAft>
            </a:pPr>
            <a:r>
              <a:rPr sz="1350" b="0">
                <a:solidFill>
                  <a:srgbClr val="A99C82"/>
                </a:solidFill>
                <a:latin typeface="Menlo"/>
              </a:rPr>
              <a:t>  (in local mode this check never runs — your code never leaves)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960" y="6053328"/>
            <a:ext cx="10515600" cy="310896"/>
          </a:xfrm>
          <a:prstGeom prst="rect">
            <a:avLst/>
          </a:prstGeom>
          <a:solidFill>
            <a:srgbClr val="272218"/>
          </a:solidFill>
          <a:ln w="12700">
            <a:solidFill>
              <a:srgbClr val="4FD1C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1005840" y="6089904"/>
            <a:ext cx="101498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30">
                <a:solidFill>
                  <a:srgbClr val="4FD1C5"/>
                </a:solidFill>
                <a:latin typeface="Menlo"/>
              </a:rPr>
              <a:t>🔒 Airgap mode goes further — one flag blocks every socket. Local keeps working; nothing can leave.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PROOF · RUNNING ON A LOCAL MODEL, OFFLINE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3000" b="1">
                <a:solidFill>
                  <a:srgbClr val="F1E9D8"/>
                </a:solidFill>
                <a:latin typeface="Helvetica Neue"/>
              </a:rPr>
              <a:t>It ships code, recovers from errors, verifies itself.</a:t>
            </a:r>
          </a:p>
        </p:txBody>
      </p:sp>
      <p:sp>
        <p:nvSpPr>
          <p:cNvPr id="4" name="Rectangle 3"/>
          <p:cNvSpPr/>
          <p:nvPr/>
        </p:nvSpPr>
        <p:spPr>
          <a:xfrm>
            <a:off x="822960" y="2057400"/>
            <a:ext cx="10515600" cy="3977639"/>
          </a:xfrm>
          <a:prstGeom prst="rect">
            <a:avLst/>
          </a:prstGeom>
          <a:solidFill>
            <a:srgbClr val="0D0B08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822960" y="2057400"/>
            <a:ext cx="10515600" cy="384048"/>
          </a:xfrm>
          <a:prstGeom prst="rect">
            <a:avLst/>
          </a:prstGeom>
          <a:solidFill>
            <a:srgbClr val="27221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1078992" y="2194560"/>
            <a:ext cx="118872" cy="118872"/>
          </a:xfrm>
          <a:prstGeom prst="ellipse">
            <a:avLst/>
          </a:prstGeom>
          <a:solidFill>
            <a:srgbClr val="E87A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Oval 6"/>
          <p:cNvSpPr/>
          <p:nvPr/>
        </p:nvSpPr>
        <p:spPr>
          <a:xfrm>
            <a:off x="1335024" y="2194560"/>
            <a:ext cx="118872" cy="118872"/>
          </a:xfrm>
          <a:prstGeom prst="ellipse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591056" y="2194560"/>
            <a:ext cx="118872" cy="118872"/>
          </a:xfrm>
          <a:prstGeom prst="ellipse">
            <a:avLst/>
          </a:prstGeom>
          <a:solidFill>
            <a:srgbClr val="4FD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822960" y="2157984"/>
            <a:ext cx="10515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 spc="50">
                <a:solidFill>
                  <a:srgbClr val="A99C82"/>
                </a:solidFill>
                <a:latin typeface="Menlo"/>
              </a:rPr>
              <a:t>lumen — qwen3-coder:30b  ·  local  ·  offline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188720" y="2624328"/>
            <a:ext cx="9784080" cy="31546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1">
                <a:solidFill>
                  <a:srgbClr val="F1E9D8"/>
                </a:solidFill>
                <a:latin typeface="Menlo"/>
              </a:rPr>
              <a:t>› edit greet.py: add farewell(name) and print it, then run the file</a:t>
            </a:r>
          </a:p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0">
                <a:solidFill>
                  <a:srgbClr val="4FD1C5"/>
                </a:solidFill>
                <a:latin typeface="Menlo"/>
              </a:rPr>
              <a:t>  ⚙ read_file {"path": "greet.py"}</a:t>
            </a:r>
          </a:p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0">
                <a:solidFill>
                  <a:srgbClr val="4FD1C5"/>
                </a:solidFill>
                <a:latin typeface="Menlo"/>
              </a:rPr>
              <a:t>  ⚙ edit_file {"path": "greet.py", ...}   → 1 occurrence replaced</a:t>
            </a:r>
          </a:p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0">
                <a:solidFill>
                  <a:srgbClr val="4FD1C5"/>
                </a:solidFill>
                <a:latin typeface="Menlo"/>
              </a:rPr>
              <a:t>  ⚙ run_bash {"command": "python greet.py"}</a:t>
            </a:r>
          </a:p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0">
                <a:solidFill>
                  <a:srgbClr val="E87A6B"/>
                </a:solidFill>
                <a:latin typeface="Menlo"/>
              </a:rPr>
              <a:t>    /bin/sh: python: command not found   [exit 127]</a:t>
            </a:r>
          </a:p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0">
                <a:solidFill>
                  <a:srgbClr val="F4B740"/>
                </a:solidFill>
                <a:latin typeface="Menlo"/>
              </a:rPr>
              <a:t>  ⚙ run_bash {"command": "python3 greet.py"}   ← recovered on its own</a:t>
            </a:r>
          </a:p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0">
                <a:solidFill>
                  <a:srgbClr val="F1E9D8"/>
                </a:solidFill>
                <a:latin typeface="Menlo"/>
              </a:rPr>
              <a:t>    Hello, world from Lumen!</a:t>
            </a:r>
          </a:p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0">
                <a:solidFill>
                  <a:srgbClr val="F1E9D8"/>
                </a:solidFill>
                <a:latin typeface="Menlo"/>
              </a:rPr>
              <a:t>    Goodbye, world!            [exit 0]</a:t>
            </a:r>
          </a:p>
          <a:p>
            <a:pPr>
              <a:lnSpc>
                <a:spcPct val="105000"/>
              </a:lnSpc>
              <a:spcAft>
                <a:spcPts val="500"/>
              </a:spcAft>
            </a:pPr>
            <a:r>
              <a:rPr sz="1350" b="0">
                <a:solidFill>
                  <a:srgbClr val="FFD980"/>
                </a:solidFill>
                <a:latin typeface="Menlo"/>
              </a:rPr>
              <a:t>  lumen  Done — added farewell(), updated __main__, verified output.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14110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822960" y="566928"/>
            <a:ext cx="100584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220">
                <a:solidFill>
                  <a:srgbClr val="F4B740"/>
                </a:solidFill>
                <a:latin typeface="Menlo"/>
              </a:rPr>
              <a:t>THE NUMBERS · COST &amp; LIMITS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2960" y="1051560"/>
            <a:ext cx="10515600" cy="18288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2000"/>
              </a:lnSpc>
              <a:spcBef>
                <a:spcPts val="0"/>
              </a:spcBef>
              <a:spcAft>
                <a:spcPts val="200"/>
              </a:spcAft>
            </a:pPr>
            <a:r>
              <a:rPr sz="3200" b="1">
                <a:solidFill>
                  <a:srgbClr val="F1E9D8"/>
                </a:solidFill>
                <a:latin typeface="Helvetica Neue"/>
              </a:rPr>
              <a:t>Same model, same tokens. Different bill.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2960" y="1783080"/>
            <a:ext cx="10424160" cy="64008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sz="1600" b="0">
                <a:solidFill>
                  <a:srgbClr val="A99C82"/>
                </a:solidFill>
                <a:latin typeface="Helvetica Neue"/>
              </a:rPr>
              <a:t>On the same task, the same model reads the same tokens. What changes is </a:t>
            </a:r>
            <a:r>
              <a:rPr sz="1600" b="1">
                <a:solidFill>
                  <a:srgbClr val="F4B740"/>
                </a:solidFill>
                <a:latin typeface="Helvetica Neue"/>
              </a:rPr>
              <a:t>who bills you</a:t>
            </a:r>
            <a:r>
              <a:rPr sz="1600" b="0">
                <a:solidFill>
                  <a:srgbClr val="A99C82"/>
                </a:solidFill>
                <a:latin typeface="Helvetica Neue"/>
              </a:rPr>
              <a:t> and </a:t>
            </a:r>
            <a:r>
              <a:rPr sz="1600" b="1">
                <a:solidFill>
                  <a:srgbClr val="F4B740"/>
                </a:solidFill>
                <a:latin typeface="Helvetica Neue"/>
              </a:rPr>
              <a:t>whether you get locked out</a:t>
            </a:r>
            <a:r>
              <a:rPr sz="1600" b="0">
                <a:solidFill>
                  <a:srgbClr val="A99C82"/>
                </a:solidFill>
                <a:latin typeface="Helvetica Neue"/>
              </a:rPr>
              <a:t>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2960" y="2697480"/>
            <a:ext cx="10058400" cy="32004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200" b="1" spc="160">
                <a:solidFill>
                  <a:srgbClr val="A99C82"/>
                </a:solidFill>
                <a:latin typeface="Menlo"/>
              </a:rPr>
              <a:t>BILLABLE $ OVER A HEAVY DAY OF CODING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22960" y="3200400"/>
            <a:ext cx="28346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1E9D8"/>
                </a:solidFill>
                <a:latin typeface="Helvetica Neue"/>
              </a:rPr>
              <a:t>Hosted subscription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749039" y="3227832"/>
            <a:ext cx="5852160" cy="310896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3749039" y="3227832"/>
            <a:ext cx="3628339" cy="310896"/>
          </a:xfrm>
          <a:prstGeom prst="rect">
            <a:avLst/>
          </a:prstGeom>
          <a:solidFill>
            <a:srgbClr val="E87A6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9784079" y="3200400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E87A6B"/>
                </a:solidFill>
                <a:latin typeface="Menlo"/>
              </a:rPr>
              <a:t>capped → locked out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2960" y="3566160"/>
            <a:ext cx="2834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hit the daily quota, wait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" y="4023360"/>
            <a:ext cx="28346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1E9D8"/>
                </a:solidFill>
                <a:latin typeface="Helvetica Neue"/>
              </a:rPr>
              <a:t>Lumen · OpenRouter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749039" y="4050792"/>
            <a:ext cx="5852160" cy="310896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3749039" y="4050792"/>
            <a:ext cx="2340864" cy="310896"/>
          </a:xfrm>
          <a:prstGeom prst="rect">
            <a:avLst/>
          </a:prstGeom>
          <a:solidFill>
            <a:srgbClr val="F4B7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9784079" y="4023360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F4B740"/>
                </a:solidFill>
                <a:latin typeface="Menlo"/>
              </a:rPr>
              <a:t>pay-per-token, no cap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22960" y="4389120"/>
            <a:ext cx="2834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your key, transparent price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22960" y="4846320"/>
            <a:ext cx="283464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500" b="1">
                <a:solidFill>
                  <a:srgbClr val="F1E9D8"/>
                </a:solidFill>
                <a:latin typeface="Helvetica Neue"/>
              </a:rPr>
              <a:t>Lumen · local</a:t>
            </a:r>
          </a:p>
        </p:txBody>
      </p:sp>
      <p:sp>
        <p:nvSpPr>
          <p:cNvPr id="17" name="Rectangle 16"/>
          <p:cNvSpPr/>
          <p:nvPr/>
        </p:nvSpPr>
        <p:spPr>
          <a:xfrm>
            <a:off x="3749039" y="4873752"/>
            <a:ext cx="5852160" cy="310896"/>
          </a:xfrm>
          <a:prstGeom prst="rect">
            <a:avLst/>
          </a:prstGeom>
          <a:solidFill>
            <a:srgbClr val="1E1A13"/>
          </a:solidFill>
          <a:ln w="12700">
            <a:solidFill>
              <a:srgbClr val="3A322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3749039" y="4873752"/>
            <a:ext cx="5852160" cy="310896"/>
          </a:xfrm>
          <a:prstGeom prst="rect">
            <a:avLst/>
          </a:prstGeom>
          <a:solidFill>
            <a:srgbClr val="4FD1C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784079" y="4846320"/>
            <a:ext cx="2286000" cy="36576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400" b="1">
                <a:solidFill>
                  <a:srgbClr val="4FD1C5"/>
                </a:solidFill>
                <a:latin typeface="Menlo"/>
              </a:rPr>
              <a:t>$0 · unlimited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2960" y="5212080"/>
            <a:ext cx="283464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runs entirely on your box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22960" y="5806440"/>
            <a:ext cx="10424160" cy="45720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1100" b="0">
                <a:solidFill>
                  <a:srgbClr val="A99C82"/>
                </a:solidFill>
                <a:latin typeface="Menlo"/>
              </a:rPr>
              <a:t>Illustrative — exact spend depends on model &amp; usage. The facts: local bills $0 with no cap; hosted plans throttle.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2960" y="6419088"/>
            <a:ext cx="365760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1" spc="200">
                <a:solidFill>
                  <a:srgbClr val="A99C82"/>
                </a:solidFill>
                <a:latin typeface="Menlo"/>
              </a:rPr>
              <a:t>LUMEN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0607040" y="6419088"/>
            <a:ext cx="822960" cy="274320"/>
          </a:xfrm>
          <a:prstGeom prst="rect">
            <a:avLst/>
          </a:prstGeom>
          <a:noFill/>
        </p:spPr>
        <p:txBody>
          <a:bodyPr wrap="square" anchor="t" lIns="0" rIns="0" tIns="0" bIns="0">
            <a:spAutoFit/>
          </a:bodyPr>
          <a:lstStyle/>
          <a:p>
            <a:pPr algn="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sz="900" b="0" spc="100">
                <a:solidFill>
                  <a:srgbClr val="A99C82"/>
                </a:solidFill>
                <a:latin typeface="Menlo"/>
              </a:rPr>
              <a:t>09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