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92" r:id="rId2"/>
    <p:sldId id="293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8"/>
    <p:restoredTop sz="94714"/>
  </p:normalViewPr>
  <p:slideViewPr>
    <p:cSldViewPr snapToGrid="0" snapToObjects="1">
      <p:cViewPr varScale="1">
        <p:scale>
          <a:sx n="134" d="100"/>
          <a:sy n="134" d="100"/>
        </p:scale>
        <p:origin x="192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4903A-24E0-854E-84FE-1FC41CA647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841AF8-2649-C448-B61F-7D070EF58C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5F6B3D-B7A2-B041-AE99-EB97E7662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54969A-B150-D54A-BCEE-47DA23F98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C3975-DD96-E542-B0CF-EF81D4305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27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A1117-D5FF-954B-95EB-09470D6CA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A84CC5-60B4-5044-8A34-9E31D27791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5953A-60E5-554D-BF2C-32EFE92BC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21F1A-3B59-9146-A876-5998B055D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99818-0B28-994A-A4E9-24A4196D1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08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0C466C5-BDD6-9444-80CF-7D1509CA1E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447174-1CFE-EF41-B96D-D1F4BCFE8E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A648F9-FAB8-0F43-A6D3-3F1E55A99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4A01B-31AC-2F4D-B85C-43BBFB405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7819C7-9276-D54D-B11F-CF2DA198A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369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866F1-631A-C543-943C-FE4EE3A3EF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748CD-6555-B04A-B0C9-375B5A85E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DF507-29D3-D945-8FD0-85FEDF261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6DBD56-4840-6D48-B758-7E5B42FEA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04D2C-5EFC-1D49-9E45-E510B0E98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809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7E09E-22E9-FB4A-8E83-047C9B0CF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CB1EBF-807C-314C-B422-75D5039F1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362A0B-4958-DF48-971A-DD05D90ED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1EFD3F-0BE2-6047-ACD7-8AD6BA2DE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22CC50-AFCE-D24A-8CE0-8E522440D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29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C639A-4E9A-A34C-BF23-6FBB3B0FB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D761D-DD96-B24B-88AC-C323AAC927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3BC80A-A629-A245-901D-D58F09A937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85CE5E-1CAF-0545-862F-C5F42865E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1C1A8E-D6A8-6C42-B00B-97D942BDA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660BA6-F13D-4649-84FE-4FF6EE179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866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56D6B-D6F1-F045-8782-C8CE648A9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FE6AB7-AF2B-FC46-9DE2-169EC0113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EF6905-4422-8547-8AC7-1CF178BAA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A5B16-5C5F-D147-AD77-D28BEFB6E7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07A964-9B52-884B-8D2B-1112703D05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CB4AC9-C555-8042-870F-600517132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002607-B90F-6841-8849-FA8BAAEF3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75D504-C338-A44A-BA4B-1F607E9B4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252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7ACB3-E512-8C4E-A614-B3EF86A6A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397890-B8CF-714D-98FE-25DD7EF64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856EC-E258-5849-890E-48E784848F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361133-CD90-654A-88BC-C0EAFAE2A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764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F1D656F-B37C-664D-8B90-59DDDD0FE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52DA2D-9F3D-7C49-9435-FF8B10CAC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867BB8-1558-EF4E-B469-BBF49C6D4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91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B4BB5-5BAF-544A-8DC7-B8140D1A8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E2A765-D72D-6A44-8AF8-11FE91BEC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2104B7-68FB-D24E-AE24-486CAA8D07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4D6188-FA5D-5F48-A463-DDA8486F8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507415-FE47-9B40-BFE3-995633DC9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5B2FAE-DE33-4941-92AA-BF829599D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441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76901-4CFA-8849-98EC-B713EB290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BBFA0F-4924-FE4E-88FF-4951E9FC15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E4AE2C-A597-9345-8477-3AF404FF5D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C8919A-2A8A-2C42-A45E-A41E4D8FE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09C03F-90B2-4942-B04D-1166712C3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2AEC44-2381-D648-A00A-DD5F11870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342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B8128DE-9DE8-3F4A-84A8-064BB056C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002181-5BAA-0143-8371-39D0CD2FF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6B5C6D-B92E-E449-AB1A-70E48DD23F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F3E2-CC03-024D-9E08-7552EE801EC9}" type="datetimeFigureOut">
              <a:rPr lang="en-US" smtClean="0"/>
              <a:t>5/28/20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A3337-CE1B-0549-93CF-F98CD8EAF6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13797E-3456-1943-BDDF-62BBDEF0B2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E19A9-0692-D04E-A6B7-D509E3AC9F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368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95AF98-7A46-C947-B911-62C2C606E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1</a:t>
            </a:fld>
            <a:endParaRPr lang="en-US" dirty="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91BAF1F6-D9B9-DB4E-8739-B7585D7AA1CF}"/>
              </a:ext>
            </a:extLst>
          </p:cNvPr>
          <p:cNvGrpSpPr/>
          <p:nvPr/>
        </p:nvGrpSpPr>
        <p:grpSpPr>
          <a:xfrm>
            <a:off x="147968" y="506643"/>
            <a:ext cx="6978574" cy="4074389"/>
            <a:chOff x="147968" y="506643"/>
            <a:chExt cx="6978574" cy="4074389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4EA9260-23BF-F44A-A9F9-BF18F2D05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3399" y="1433666"/>
              <a:ext cx="4143143" cy="3147366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DFB9DA14-C385-BE4D-B266-0FA1E5C031F7}"/>
                </a:ext>
              </a:extLst>
            </p:cNvPr>
            <p:cNvCxnSpPr>
              <a:cxnSpLocks/>
            </p:cNvCxnSpPr>
            <p:nvPr/>
          </p:nvCxnSpPr>
          <p:spPr>
            <a:xfrm>
              <a:off x="3689632" y="1002818"/>
              <a:ext cx="1223342" cy="180652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0D50096A-AF9C-854A-9DCA-47FF619F45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968" y="506643"/>
              <a:ext cx="4701209" cy="3621505"/>
            </a:xfrm>
            <a:prstGeom prst="rect">
              <a:avLst/>
            </a:prstGeom>
          </p:spPr>
        </p:pic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id="{B0C679B7-7BBF-8A4A-8153-C7ACEBC347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301" y="1906081"/>
            <a:ext cx="3964056" cy="2677940"/>
          </a:xfrm>
          <a:prstGeom prst="rect">
            <a:avLst/>
          </a:prstGeom>
          <a:ln w="12700">
            <a:solidFill>
              <a:schemeClr val="accent3">
                <a:lumMod val="75000"/>
              </a:schemeClr>
            </a:solidFill>
          </a:ln>
        </p:spPr>
      </p:pic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F585FF48-8DAE-DB43-946E-019076193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968" y="4928012"/>
            <a:ext cx="11926417" cy="1793463"/>
          </a:xfrm>
          <a:ln>
            <a:solidFill>
              <a:schemeClr val="accent1"/>
            </a:solidFill>
          </a:ln>
        </p:spPr>
        <p:txBody>
          <a:bodyPr wrap="square" numCol="2">
            <a:normAutofit/>
          </a:bodyPr>
          <a:lstStyle/>
          <a:p>
            <a:r>
              <a:rPr lang="en-US" sz="1600" dirty="0"/>
              <a:t>Scikit-learn and other ML libraries are not very flexible </a:t>
            </a:r>
          </a:p>
          <a:p>
            <a:pPr lvl="1"/>
            <a:r>
              <a:rPr lang="en-US" sz="1400" dirty="0"/>
              <a:t>Can only easily use what is implemented!</a:t>
            </a:r>
          </a:p>
          <a:p>
            <a:pPr lvl="1"/>
            <a:r>
              <a:rPr lang="en-US" sz="1400" dirty="0"/>
              <a:t>We can supply pre-computed kernel, but requires the full matrix be computed!</a:t>
            </a:r>
          </a:p>
          <a:p>
            <a:pPr lvl="1"/>
            <a:r>
              <a:rPr lang="en-US" sz="1400" dirty="0"/>
              <a:t>Not feasible with large scale data (n&gt;50K)!</a:t>
            </a:r>
          </a:p>
          <a:p>
            <a:r>
              <a:rPr lang="en-US" sz="1600" dirty="0"/>
              <a:t>Only accept numerical features and vectorial data</a:t>
            </a:r>
            <a:br>
              <a:rPr lang="en-US" sz="400" dirty="0"/>
            </a:br>
            <a:endParaRPr lang="en-US" sz="400" dirty="0"/>
          </a:p>
          <a:p>
            <a:r>
              <a:rPr lang="en-US" sz="1600" dirty="0"/>
              <a:t>Do not support </a:t>
            </a:r>
            <a:r>
              <a:rPr lang="en-US" sz="1600" b="1" dirty="0"/>
              <a:t>categorical, graph, string</a:t>
            </a:r>
            <a:r>
              <a:rPr lang="en-US" sz="1600" dirty="0"/>
              <a:t> and other atypical input data</a:t>
            </a:r>
          </a:p>
          <a:p>
            <a:r>
              <a:rPr lang="en-US" sz="1600" dirty="0"/>
              <a:t>You don’t need the full KM all the time </a:t>
            </a:r>
            <a:r>
              <a:rPr lang="en-US" sz="1600" dirty="0">
                <a:sym typeface="Wingdings" pitchFamily="2" charset="2"/>
              </a:rPr>
              <a:t> efficient storage, and</a:t>
            </a:r>
            <a:r>
              <a:rPr lang="en-US" sz="1600" dirty="0"/>
              <a:t> random access are helpful. You only need to compute the entries as they are needed! This pure python library does all that in an extensible and domain-agnostic fashion. Contributors welcome!</a:t>
            </a:r>
          </a:p>
        </p:txBody>
      </p:sp>
      <p:cxnSp>
        <p:nvCxnSpPr>
          <p:cNvPr id="76" name="Elbow Connector 75">
            <a:extLst>
              <a:ext uri="{FF2B5EF4-FFF2-40B4-BE49-F238E27FC236}">
                <a16:creationId xmlns:a16="http://schemas.microsoft.com/office/drawing/2014/main" id="{A2AE8FC1-42D8-BC46-9E75-762354A66F21}"/>
              </a:ext>
            </a:extLst>
          </p:cNvPr>
          <p:cNvCxnSpPr/>
          <p:nvPr/>
        </p:nvCxnSpPr>
        <p:spPr>
          <a:xfrm>
            <a:off x="6004662" y="3542935"/>
            <a:ext cx="1711842" cy="691116"/>
          </a:xfrm>
          <a:prstGeom prst="bentConnector3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2162E20C-4E4B-2F4F-83B4-3C68ED71EE29}"/>
              </a:ext>
            </a:extLst>
          </p:cNvPr>
          <p:cNvSpPr txBox="1"/>
          <p:nvPr/>
        </p:nvSpPr>
        <p:spPr>
          <a:xfrm>
            <a:off x="5454502" y="138223"/>
            <a:ext cx="6464596" cy="1200329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Kernel matrix is highly central to kernel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Hence, deeply extensible, well-tested, domain-agnostic library is essential to fully leverage the power of kernel methods and optimize performance for diverse and complex applications!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32F6FBA-D291-9C41-84E4-FC0E4E88DE90}"/>
              </a:ext>
            </a:extLst>
          </p:cNvPr>
          <p:cNvSpPr txBox="1"/>
          <p:nvPr/>
        </p:nvSpPr>
        <p:spPr>
          <a:xfrm>
            <a:off x="6844635" y="3888493"/>
            <a:ext cx="903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MKL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4ACFEC3-B099-564F-8E0C-DDD5EC4C3E21}"/>
              </a:ext>
            </a:extLst>
          </p:cNvPr>
          <p:cNvSpPr txBox="1"/>
          <p:nvPr/>
        </p:nvSpPr>
        <p:spPr>
          <a:xfrm>
            <a:off x="9005777" y="6377616"/>
            <a:ext cx="3186223" cy="4770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500" dirty="0"/>
              <a:t>crossinvalidation.com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A8CAEAE-EEFA-AB42-BD0D-9F90C5DE63ED}"/>
              </a:ext>
            </a:extLst>
          </p:cNvPr>
          <p:cNvSpPr txBox="1"/>
          <p:nvPr/>
        </p:nvSpPr>
        <p:spPr>
          <a:xfrm>
            <a:off x="1" y="0"/>
            <a:ext cx="2328530" cy="4770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500" dirty="0"/>
              <a:t>kernel methods </a:t>
            </a:r>
          </a:p>
        </p:txBody>
      </p:sp>
    </p:spTree>
    <p:extLst>
      <p:ext uri="{BB962C8B-B14F-4D97-AF65-F5344CB8AC3E}">
        <p14:creationId xmlns:p14="http://schemas.microsoft.com/office/powerpoint/2010/main" val="36285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81">
            <a:extLst>
              <a:ext uri="{FF2B5EF4-FFF2-40B4-BE49-F238E27FC236}">
                <a16:creationId xmlns:a16="http://schemas.microsoft.com/office/drawing/2014/main" id="{91BAF1F6-D9B9-DB4E-8739-B7585D7AA1CF}"/>
              </a:ext>
            </a:extLst>
          </p:cNvPr>
          <p:cNvGrpSpPr/>
          <p:nvPr/>
        </p:nvGrpSpPr>
        <p:grpSpPr>
          <a:xfrm>
            <a:off x="147968" y="506643"/>
            <a:ext cx="6978574" cy="4074389"/>
            <a:chOff x="147968" y="506643"/>
            <a:chExt cx="6978574" cy="4074389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E4EA9260-23BF-F44A-A9F9-BF18F2D05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83399" y="1433666"/>
              <a:ext cx="4143143" cy="3147366"/>
            </a:xfrm>
            <a:prstGeom prst="rect">
              <a:avLst/>
            </a:prstGeom>
          </p:spPr>
        </p:pic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DFB9DA14-C385-BE4D-B266-0FA1E5C031F7}"/>
                </a:ext>
              </a:extLst>
            </p:cNvPr>
            <p:cNvCxnSpPr>
              <a:cxnSpLocks/>
            </p:cNvCxnSpPr>
            <p:nvPr/>
          </p:nvCxnSpPr>
          <p:spPr>
            <a:xfrm>
              <a:off x="3689632" y="1002818"/>
              <a:ext cx="1223342" cy="180652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0D50096A-AF9C-854A-9DCA-47FF619F45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7968" y="506643"/>
              <a:ext cx="4701209" cy="3621505"/>
            </a:xfrm>
            <a:prstGeom prst="rect">
              <a:avLst/>
            </a:prstGeom>
          </p:spPr>
        </p:pic>
      </p:grpSp>
      <p:pic>
        <p:nvPicPr>
          <p:cNvPr id="71" name="Picture 70">
            <a:extLst>
              <a:ext uri="{FF2B5EF4-FFF2-40B4-BE49-F238E27FC236}">
                <a16:creationId xmlns:a16="http://schemas.microsoft.com/office/drawing/2014/main" id="{B0C679B7-7BBF-8A4A-8153-C7ACEBC347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301" y="1906081"/>
            <a:ext cx="3964056" cy="2677940"/>
          </a:xfrm>
          <a:prstGeom prst="rect">
            <a:avLst/>
          </a:prstGeom>
          <a:ln w="12700">
            <a:solidFill>
              <a:schemeClr val="accent3">
                <a:lumMod val="75000"/>
              </a:schemeClr>
            </a:solidFill>
          </a:ln>
        </p:spPr>
      </p:pic>
      <p:sp>
        <p:nvSpPr>
          <p:cNvPr id="72" name="Content Placeholder 2">
            <a:extLst>
              <a:ext uri="{FF2B5EF4-FFF2-40B4-BE49-F238E27FC236}">
                <a16:creationId xmlns:a16="http://schemas.microsoft.com/office/drawing/2014/main" id="{F585FF48-8DAE-DB43-946E-019076193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968" y="4928012"/>
            <a:ext cx="11926417" cy="1793463"/>
          </a:xfrm>
          <a:ln>
            <a:solidFill>
              <a:schemeClr val="accent1"/>
            </a:solidFill>
          </a:ln>
        </p:spPr>
        <p:txBody>
          <a:bodyPr wrap="square" numCol="2">
            <a:normAutofit/>
          </a:bodyPr>
          <a:lstStyle/>
          <a:p>
            <a:r>
              <a:rPr lang="en-US" sz="1600" dirty="0"/>
              <a:t>Scikit-learn and other ML libraries are not very flexible </a:t>
            </a:r>
          </a:p>
          <a:p>
            <a:pPr lvl="1"/>
            <a:r>
              <a:rPr lang="en-US" sz="1400" dirty="0"/>
              <a:t>Can only easily use what is implemented!</a:t>
            </a:r>
          </a:p>
          <a:p>
            <a:pPr lvl="1"/>
            <a:r>
              <a:rPr lang="en-US" sz="1400" dirty="0"/>
              <a:t>We can supply pre-computed kernel, but requires the full matrix be computed!</a:t>
            </a:r>
          </a:p>
          <a:p>
            <a:pPr lvl="1"/>
            <a:r>
              <a:rPr lang="en-US" sz="1400" dirty="0"/>
              <a:t>Not feasible with large scale data (n&gt;50K)!</a:t>
            </a:r>
          </a:p>
          <a:p>
            <a:r>
              <a:rPr lang="en-US" sz="1600" dirty="0"/>
              <a:t>Only accept numerical features and vectorial data</a:t>
            </a:r>
            <a:br>
              <a:rPr lang="en-US" sz="400" dirty="0"/>
            </a:br>
            <a:endParaRPr lang="en-US" sz="400" dirty="0"/>
          </a:p>
          <a:p>
            <a:r>
              <a:rPr lang="en-US" sz="1600" dirty="0"/>
              <a:t>Do not support </a:t>
            </a:r>
            <a:r>
              <a:rPr lang="en-US" sz="1600" b="1" dirty="0"/>
              <a:t>categorical, graph, string</a:t>
            </a:r>
            <a:r>
              <a:rPr lang="en-US" sz="1600" dirty="0"/>
              <a:t> and other atypical input data</a:t>
            </a:r>
          </a:p>
          <a:p>
            <a:r>
              <a:rPr lang="en-US" sz="1600" dirty="0"/>
              <a:t>You don’t need the full KM all the time </a:t>
            </a:r>
            <a:r>
              <a:rPr lang="en-US" sz="1600" dirty="0">
                <a:sym typeface="Wingdings" pitchFamily="2" charset="2"/>
              </a:rPr>
              <a:t> efficient storage, and</a:t>
            </a:r>
            <a:r>
              <a:rPr lang="en-US" sz="1600" dirty="0"/>
              <a:t> random access are helpful. You only need to compute the entries as they are needed! This pure python library does all that in an extensible and domain-agnostic fashion. Contributors welcome!</a:t>
            </a:r>
          </a:p>
        </p:txBody>
      </p:sp>
      <p:cxnSp>
        <p:nvCxnSpPr>
          <p:cNvPr id="76" name="Elbow Connector 75">
            <a:extLst>
              <a:ext uri="{FF2B5EF4-FFF2-40B4-BE49-F238E27FC236}">
                <a16:creationId xmlns:a16="http://schemas.microsoft.com/office/drawing/2014/main" id="{A2AE8FC1-42D8-BC46-9E75-762354A66F21}"/>
              </a:ext>
            </a:extLst>
          </p:cNvPr>
          <p:cNvCxnSpPr/>
          <p:nvPr/>
        </p:nvCxnSpPr>
        <p:spPr>
          <a:xfrm>
            <a:off x="6004662" y="3542935"/>
            <a:ext cx="1711842" cy="691116"/>
          </a:xfrm>
          <a:prstGeom prst="bentConnector3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2162E20C-4E4B-2F4F-83B4-3C68ED71EE29}"/>
              </a:ext>
            </a:extLst>
          </p:cNvPr>
          <p:cNvSpPr txBox="1"/>
          <p:nvPr/>
        </p:nvSpPr>
        <p:spPr>
          <a:xfrm>
            <a:off x="5454502" y="138223"/>
            <a:ext cx="6464596" cy="1200329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Kernel matrix is highly central to kernel methods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Hence, deeply extensible, well-tested, domain-agnostic library is essential to fully leverage the power of kernel methods and optimize performance for diverse and complex applications!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32F6FBA-D291-9C41-84E4-FC0E4E88DE90}"/>
              </a:ext>
            </a:extLst>
          </p:cNvPr>
          <p:cNvSpPr txBox="1"/>
          <p:nvPr/>
        </p:nvSpPr>
        <p:spPr>
          <a:xfrm>
            <a:off x="6844635" y="3888493"/>
            <a:ext cx="9037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MKL</a:t>
            </a:r>
          </a:p>
        </p:txBody>
      </p:sp>
    </p:spTree>
    <p:extLst>
      <p:ext uri="{BB962C8B-B14F-4D97-AF65-F5344CB8AC3E}">
        <p14:creationId xmlns:p14="http://schemas.microsoft.com/office/powerpoint/2010/main" val="69179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7539</TotalTime>
  <Words>302</Words>
  <Application>Microsoft Macintosh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Pradeep Raamana</dc:creator>
  <cp:lastModifiedBy>Pradeep Reddy Raamana</cp:lastModifiedBy>
  <cp:revision>2</cp:revision>
  <dcterms:created xsi:type="dcterms:W3CDTF">2019-08-08T12:38:51Z</dcterms:created>
  <dcterms:modified xsi:type="dcterms:W3CDTF">2020-05-28T15:07:23Z</dcterms:modified>
</cp:coreProperties>
</file>